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9" r:id="rId4"/>
    <p:sldId id="260" r:id="rId5"/>
    <p:sldId id="258" r:id="rId6"/>
    <p:sldId id="261"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426285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379673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7149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40159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1616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B08969-93A3-40F3-9969-37BD0D3D89E4}" type="datetimeFigureOut">
              <a:rPr lang="en-US" smtClean="0"/>
              <a:t>07/05/25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85370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B08969-93A3-40F3-9969-37BD0D3D89E4}" type="datetimeFigureOut">
              <a:rPr lang="en-US" smtClean="0"/>
              <a:t>07/05/25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61426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08969-93A3-40F3-9969-37BD0D3D89E4}" type="datetimeFigureOut">
              <a:rPr lang="en-US" smtClean="0"/>
              <a:t>07/05/25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39446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08969-93A3-40F3-9969-37BD0D3D89E4}" type="datetimeFigureOut">
              <a:rPr lang="en-US" smtClean="0"/>
              <a:t>07/05/25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411917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08969-93A3-40F3-9969-37BD0D3D89E4}" type="datetimeFigureOut">
              <a:rPr lang="en-US" smtClean="0"/>
              <a:t>07/05/25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73049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08969-93A3-40F3-9969-37BD0D3D89E4}" type="datetimeFigureOut">
              <a:rPr lang="en-US" smtClean="0"/>
              <a:t>07/05/25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364047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08969-93A3-40F3-9969-37BD0D3D89E4}" type="datetimeFigureOut">
              <a:rPr lang="en-US" smtClean="0"/>
              <a:t>07/05/25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AFDBE-1963-43DE-B75A-946778580923}" type="slidenum">
              <a:rPr lang="en-US" smtClean="0"/>
              <a:t>‹#›</a:t>
            </a:fld>
            <a:endParaRPr lang="en-US"/>
          </a:p>
        </p:txBody>
      </p:sp>
    </p:spTree>
    <p:extLst>
      <p:ext uri="{BB962C8B-B14F-4D97-AF65-F5344CB8AC3E}">
        <p14:creationId xmlns:p14="http://schemas.microsoft.com/office/powerpoint/2010/main" val="107950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463F04-FFE3-AEC9-2C6A-E45BE2EEF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A04B47-AF73-D394-0FAE-86909FB222BE}"/>
              </a:ext>
            </a:extLst>
          </p:cNvPr>
          <p:cNvSpPr txBox="1"/>
          <p:nvPr/>
        </p:nvSpPr>
        <p:spPr>
          <a:xfrm>
            <a:off x="3182815" y="352169"/>
            <a:ext cx="6196818" cy="646331"/>
          </a:xfrm>
          <a:prstGeom prst="rect">
            <a:avLst/>
          </a:prstGeom>
          <a:noFill/>
        </p:spPr>
        <p:txBody>
          <a:bodyPr wrap="square">
            <a:spAutoFit/>
          </a:bodyP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PHÒNG GIÁO DỤC VÀ ĐÀO TẠO QUẬN LONG BIÊN</a:t>
            </a:r>
          </a:p>
          <a:p>
            <a:pPr algn="ctr"/>
            <a:r>
              <a:rPr lang="en-US" b="1">
                <a:solidFill>
                  <a:schemeClr val="accent1">
                    <a:lumMod val="50000"/>
                  </a:schemeClr>
                </a:solidFill>
                <a:latin typeface="Times New Roman" panose="02020603050405020304" pitchFamily="18" charset="0"/>
                <a:cs typeface="Times New Roman" panose="02020603050405020304" pitchFamily="18" charset="0"/>
              </a:rPr>
              <a:t>TRƯỜNG MẦM NON NGUYỆT QUẾ</a:t>
            </a:r>
          </a:p>
        </p:txBody>
      </p:sp>
      <p:sp>
        <p:nvSpPr>
          <p:cNvPr id="6" name="TextBox 5">
            <a:extLst>
              <a:ext uri="{FF2B5EF4-FFF2-40B4-BE49-F238E27FC236}">
                <a16:creationId xmlns:a16="http://schemas.microsoft.com/office/drawing/2014/main" id="{96D68205-9345-B229-28CC-4236EF694507}"/>
              </a:ext>
            </a:extLst>
          </p:cNvPr>
          <p:cNvSpPr txBox="1"/>
          <p:nvPr/>
        </p:nvSpPr>
        <p:spPr>
          <a:xfrm>
            <a:off x="1899138" y="1997001"/>
            <a:ext cx="9059593" cy="2616101"/>
          </a:xfrm>
          <a:prstGeom prst="rect">
            <a:avLst/>
          </a:prstGeom>
          <a:noFill/>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LĨNH VỰC PHÁT TRIỂN NGÔN NGỮ </a:t>
            </a:r>
          </a:p>
          <a:p>
            <a:pPr algn="ctr"/>
            <a:endParaRPr lang="en-US" b="1">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n-US" b="1">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TRUYỆN : GẤU CON BỊ ĐAU RĂNG </a:t>
            </a:r>
          </a:p>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LỨA TUỔI : 3 – 4 TUỔI </a:t>
            </a:r>
          </a:p>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THỜI GIAN : 20 – 25 PHÚT</a:t>
            </a:r>
          </a:p>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GIÁO VIÊN : HOÀNG ANH </a:t>
            </a:r>
            <a:endParaRPr lang="en-US"/>
          </a:p>
        </p:txBody>
      </p:sp>
    </p:spTree>
    <p:extLst>
      <p:ext uri="{BB962C8B-B14F-4D97-AF65-F5344CB8AC3E}">
        <p14:creationId xmlns:p14="http://schemas.microsoft.com/office/powerpoint/2010/main" val="373877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1057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865745"/>
            <a:ext cx="6086764" cy="280076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sâu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răng</a:t>
            </a:r>
            <a:r>
              <a:rPr lang="en-US" sz="4400" dirty="0">
                <a:latin typeface="Times New Roman" panose="02020603050405020304" pitchFamily="18" charset="0"/>
                <a:cs typeface="Times New Roman" panose="02020603050405020304" pitchFamily="18" charset="0"/>
              </a:rPr>
              <a:t>., hang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miệng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Gấu</a:t>
            </a:r>
            <a:r>
              <a:rPr lang="en-US" sz="4400" dirty="0">
                <a:latin typeface="Times New Roman" panose="02020603050405020304" pitchFamily="18" charset="0"/>
                <a:cs typeface="Times New Roman" panose="02020603050405020304" pitchFamily="18" charset="0"/>
              </a:rPr>
              <a:t> con</a:t>
            </a:r>
            <a:endParaRPr lang="en-US" sz="6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86763" y="0"/>
            <a:ext cx="6105237" cy="6857999"/>
          </a:xfrm>
          <a:prstGeom prst="rect">
            <a:avLst/>
          </a:prstGeom>
        </p:spPr>
      </p:pic>
    </p:spTree>
    <p:extLst>
      <p:ext uri="{BB962C8B-B14F-4D97-AF65-F5344CB8AC3E}">
        <p14:creationId xmlns:p14="http://schemas.microsoft.com/office/powerpoint/2010/main" val="271865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5740"/>
            <a:ext cx="5957454" cy="6486519"/>
          </a:xfrm>
          <a:prstGeom prst="rect">
            <a:avLst/>
          </a:prstGeom>
          <a:noFill/>
        </p:spPr>
        <p:txBody>
          <a:bodyPr wrap="square" rtlCol="0">
            <a:spAutoFit/>
          </a:bodyPr>
          <a:lstStyle/>
          <a:p>
            <a:pPr>
              <a:lnSpc>
                <a:spcPct val="150000"/>
              </a:lnSpc>
            </a:pPr>
            <a:r>
              <a:rPr lang="en-US" sz="2800" i="1" dirty="0">
                <a:solidFill>
                  <a:srgbClr val="FF0000"/>
                </a:solidFill>
                <a:latin typeface="Times New Roman" panose="02020603050405020304" pitchFamily="18" charset="0"/>
                <a:cs typeface="Times New Roman" panose="02020603050405020304" pitchFamily="18" charset="0"/>
              </a:rPr>
              <a:t>	</a:t>
            </a:r>
            <a:r>
              <a:rPr lang="vi-VN" sz="2800" dirty="0">
                <a:latin typeface="+mj-lt"/>
              </a:rPr>
              <a:t>Một hôm, vào ngày sinh nhật của Gấu con, các bạn của chú đến rất đông, Mèo và Thỏ mang bánh ga tô, các bạn chim mang các viên kẹo đủ màu sắc, Chó thì mang đến một hộp kẹo sôcôla, còn Rùa mang bánh bích qui… đến tặng Gấu. Gấu ta thích lắm, chú ăn rất ngon lành và không ngớt lời khen:  “Ôi! Sao toàn thứ ngon thế này! Tôi cảm ơn các bạn”.</a:t>
            </a:r>
            <a:endParaRPr lang="en-US" sz="8000" i="1" dirty="0">
              <a:solidFill>
                <a:srgbClr val="FF0000"/>
              </a:solidFill>
              <a:latin typeface="+mj-l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95998" y="0"/>
            <a:ext cx="6096001" cy="6858000"/>
          </a:xfrm>
          <a:prstGeom prst="rect">
            <a:avLst/>
          </a:prstGeom>
        </p:spPr>
      </p:pic>
    </p:spTree>
    <p:extLst>
      <p:ext uri="{BB962C8B-B14F-4D97-AF65-F5344CB8AC3E}">
        <p14:creationId xmlns:p14="http://schemas.microsoft.com/office/powerpoint/2010/main" val="99479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6216072" cy="6324808"/>
          </a:xfrm>
          <a:prstGeom prst="rect">
            <a:avLst/>
          </a:prstGeom>
          <a:noFill/>
        </p:spPr>
        <p:txBody>
          <a:bodyPr wrap="square" rtlCol="0">
            <a:spAutoFit/>
          </a:bodyPr>
          <a:lstStyle/>
          <a:p>
            <a:pPr>
              <a:lnSpc>
                <a:spcPct val="150000"/>
              </a:lnSpc>
            </a:pPr>
            <a:r>
              <a:rPr lang="vi-VN" dirty="0"/>
              <a:t>   </a:t>
            </a:r>
            <a:endParaRPr lang="en-US" dirty="0"/>
          </a:p>
          <a:p>
            <a:pPr>
              <a:lnSpc>
                <a:spcPct val="150000"/>
              </a:lnSpc>
            </a:pPr>
            <a:r>
              <a:rPr lang="en-US" sz="2800" dirty="0">
                <a:latin typeface="+mj-lt"/>
              </a:rPr>
              <a:t>	</a:t>
            </a:r>
            <a:r>
              <a:rPr lang="vi-VN" sz="2800" dirty="0">
                <a:latin typeface="+mj-lt"/>
              </a:rPr>
              <a:t>Khi buổi tiệc sinh nhật đã tan, các bạn đã về hết, như thường lệ, Gấu con không đánh răng mà nhảy tót lên giường đi ngủ. Chỉ chờ có thế, chúng tôi – những con Sâu Răng nhảy ra mở tiệc linh đình, chúng tôi gặm, cậy, đục khoét những chiếc răng bám đầy bánh kẹo của Gấu con</a:t>
            </a:r>
            <a:r>
              <a:rPr lang="en-US" sz="2800" dirty="0">
                <a:latin typeface="+mj-lt"/>
              </a:rPr>
              <a:t>.</a:t>
            </a:r>
            <a:r>
              <a:rPr lang="vi-VN" sz="2800" dirty="0">
                <a:latin typeface="+mj-lt"/>
              </a:rPr>
              <a:t> Đêm đó Gấu con kêu gào thảm thiết vì đau nhức răng.</a:t>
            </a:r>
            <a:endParaRPr lang="en-US" sz="6000" i="1" dirty="0">
              <a:solidFill>
                <a:srgbClr val="FF0000"/>
              </a:solidFill>
              <a:latin typeface="+mj-l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31344" y="0"/>
            <a:ext cx="6160655" cy="6858000"/>
          </a:xfrm>
          <a:prstGeom prst="rect">
            <a:avLst/>
          </a:prstGeom>
        </p:spPr>
      </p:pic>
    </p:spTree>
    <p:extLst>
      <p:ext uri="{BB962C8B-B14F-4D97-AF65-F5344CB8AC3E}">
        <p14:creationId xmlns:p14="http://schemas.microsoft.com/office/powerpoint/2010/main" val="186824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6123710" cy="6857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vi-VN" sz="3600" dirty="0">
                <a:latin typeface="+mj-lt"/>
              </a:rPr>
              <a:t>Hôm sau, Gấu mẹ phải đưa Gấu con đến bác sĩ khám bệnh. </a:t>
            </a:r>
            <a:endParaRPr lang="en-US" sz="3600" dirty="0">
              <a:latin typeface="+mj-lt"/>
            </a:endParaRPr>
          </a:p>
          <a:p>
            <a:r>
              <a:rPr lang="vi-VN" sz="3600" dirty="0">
                <a:latin typeface="+mj-lt"/>
              </a:rPr>
              <a:t>Bác sĩ bảo: “Này Gấu con, răng cháu sâu nhiều quá, phải chữa ngay thôi. Nếu để lâu sẽ bị sún hết đấy. Cháu nhớ là không nên ăn nhiều bánh kẹo, nhất là vào buổi tối. Hằng ngày phải đánh răng trước khi đi ngủ và sau khi ngủ dậy”.</a:t>
            </a:r>
            <a:endParaRPr lang="vi-VN" sz="5400" dirty="0">
              <a:latin typeface="+mj-l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23709" y="0"/>
            <a:ext cx="6068291" cy="6858000"/>
          </a:xfrm>
          <a:prstGeom prst="rect">
            <a:avLst/>
          </a:prstGeom>
        </p:spPr>
      </p:pic>
    </p:spTree>
    <p:extLst>
      <p:ext uri="{BB962C8B-B14F-4D97-AF65-F5344CB8AC3E}">
        <p14:creationId xmlns:p14="http://schemas.microsoft.com/office/powerpoint/2010/main" val="3674405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9970" y="0"/>
            <a:ext cx="5732030" cy="6858000"/>
          </a:xfrm>
          <a:prstGeom prst="rect">
            <a:avLst/>
          </a:prstGeom>
        </p:spPr>
      </p:pic>
      <p:sp>
        <p:nvSpPr>
          <p:cNvPr id="3" name="Rectangle 2"/>
          <p:cNvSpPr/>
          <p:nvPr/>
        </p:nvSpPr>
        <p:spPr>
          <a:xfrm>
            <a:off x="0" y="-18473"/>
            <a:ext cx="6459969" cy="6954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Gấu</a:t>
            </a:r>
            <a:r>
              <a:rPr lang="en-US" sz="3600" dirty="0">
                <a:solidFill>
                  <a:schemeClr val="tx1"/>
                </a:solidFill>
                <a:latin typeface="Times New Roman" panose="02020603050405020304" pitchFamily="18" charset="0"/>
                <a:cs typeface="Times New Roman" panose="02020603050405020304" pitchFamily="18" charset="0"/>
              </a:rPr>
              <a:t> con </a:t>
            </a:r>
            <a:r>
              <a:rPr lang="en-US" sz="3600" dirty="0" err="1">
                <a:solidFill>
                  <a:schemeClr val="tx1"/>
                </a:solidFill>
                <a:latin typeface="Times New Roman" panose="02020603050405020304" pitchFamily="18" charset="0"/>
                <a:cs typeface="Times New Roman" panose="02020603050405020304" pitchFamily="18" charset="0"/>
              </a:rPr>
              <a:t>chăm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xuyên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buổi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sau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dậy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buổi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trước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ngủ</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Gấu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còn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dám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ăn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kẹo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buổi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nữa</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9141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4" y="286327"/>
            <a:ext cx="6326908" cy="4962236"/>
          </a:xfrm>
        </p:spPr>
        <p:txBody>
          <a:bodyPr>
            <a:noAutofit/>
          </a:bodyPr>
          <a:lstStyle/>
          <a:p>
            <a:pPr algn="l">
              <a:lnSpc>
                <a:spcPct val="100000"/>
              </a:lnSpc>
            </a:pPr>
            <a:r>
              <a:rPr lang="vi-VN" sz="3200" dirty="0">
                <a:latin typeface="Times New Roman" panose="02020603050405020304" pitchFamily="18" charset="0"/>
                <a:cs typeface="Times New Roman" panose="02020603050405020304" pitchFamily="18" charset="0"/>
              </a:rPr>
              <a:t>Cô Hươu Sao gật đầu:</a:t>
            </a:r>
            <a:br>
              <a:rPr lang="vi-VN"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        -Cô hiểu rồi. Lần sau, khi xếp hàng, các con dừng đùa nghịch, xô đẩy nhau. Còn hôm nay, Gấu Xù và Cún Đốm vẫn được nhận quà và phiếu bé ngoan vì các con đã thật thà, dũng cảm nhận khuyết điểm của mình.</a:t>
            </a:r>
            <a:br>
              <a:rPr lang="vi-VN"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        Nói rồi, cô giáo tặng cho mỗi bạn một chiếc ô tô đồ chơi rất đẹp. Chắc hẳn đó là hai thứ quà mà hai bạn qúi nhất trong năm học mẫu giáo này.</a:t>
            </a:r>
          </a:p>
        </p:txBody>
      </p:sp>
      <p:pic>
        <p:nvPicPr>
          <p:cNvPr id="4" name="Picture 3"/>
          <p:cNvPicPr>
            <a:picLocks noChangeAspect="1"/>
          </p:cNvPicPr>
          <p:nvPr/>
        </p:nvPicPr>
        <p:blipFill>
          <a:blip r:embed="rId2"/>
          <a:stretch>
            <a:fillRect/>
          </a:stretch>
        </p:blipFill>
        <p:spPr>
          <a:xfrm>
            <a:off x="6326908" y="0"/>
            <a:ext cx="5865092" cy="6858000"/>
          </a:xfrm>
          <a:prstGeom prst="rect">
            <a:avLst/>
          </a:prstGeom>
        </p:spPr>
      </p:pic>
    </p:spTree>
    <p:extLst>
      <p:ext uri="{BB962C8B-B14F-4D97-AF65-F5344CB8AC3E}">
        <p14:creationId xmlns:p14="http://schemas.microsoft.com/office/powerpoint/2010/main" val="401824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70909" y="951345"/>
            <a:ext cx="6604000" cy="487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0000"/>
                </a:solidFill>
                <a:latin typeface="Times New Roman" panose="02020603050405020304" pitchFamily="18" charset="0"/>
                <a:cs typeface="Times New Roman" panose="02020603050405020304" pitchFamily="18" charset="0"/>
              </a:rPr>
              <a:t>Câu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chuyện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đến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đây</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hết</a:t>
            </a:r>
            <a:r>
              <a:rPr lang="en-US" sz="5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130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464</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24H</dc:creator>
  <cp:lastModifiedBy>May 3</cp:lastModifiedBy>
  <cp:revision>21</cp:revision>
  <dcterms:created xsi:type="dcterms:W3CDTF">2024-10-29T08:41:58Z</dcterms:created>
  <dcterms:modified xsi:type="dcterms:W3CDTF">2025-05-07T13:58:26Z</dcterms:modified>
</cp:coreProperties>
</file>