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13"/>
  </p:notesMasterIdLst>
  <p:sldIdLst>
    <p:sldId id="4224" r:id="rId3"/>
    <p:sldId id="4153" r:id="rId4"/>
    <p:sldId id="4201" r:id="rId5"/>
    <p:sldId id="4158" r:id="rId6"/>
    <p:sldId id="4192" r:id="rId7"/>
    <p:sldId id="4204" r:id="rId8"/>
    <p:sldId id="4205" r:id="rId9"/>
    <p:sldId id="4202" r:id="rId10"/>
    <p:sldId id="4207" r:id="rId11"/>
    <p:sldId id="4187" r:id="rId12"/>
  </p:sldIdLst>
  <p:sldSz cx="12192000" cy="6858000"/>
  <p:notesSz cx="6858000" cy="9144000"/>
  <p:embeddedFontLst>
    <p:embeddedFont>
      <p:font typeface="Calibri Light" charset="0"/>
      <p:regular r:id="rId14"/>
      <p:italic r:id="rId15"/>
    </p:embeddedFont>
    <p:embeddedFont>
      <p:font typeface="Roboto Black" charset="0"/>
      <p:regular r:id="rId16"/>
      <p:bold r:id="rId17"/>
      <p:boldItalic r:id="rId18"/>
    </p:embeddedFont>
    <p:embeddedFont>
      <p:font typeface="Calibri" pitchFamily="34" charset="0"/>
      <p:regular r:id="rId19"/>
      <p:bold r:id="rId20"/>
      <p:italic r:id="rId21"/>
      <p:boldItalic r:id="rId22"/>
    </p:embeddedFont>
    <p:embeddedFont>
      <p:font typeface="Roboto" charset="0"/>
      <p:regular r:id="rId23"/>
      <p:bold r:id="rId24"/>
      <p:italic r:id="rId25"/>
      <p:boldItalic r:id="rId26"/>
    </p:embeddedFont>
    <p:embeddedFont>
      <p:font typeface="Muli" charset="0"/>
      <p:regular r:id="rId27"/>
      <p:bold r:id="rId28"/>
      <p:italic r:id="rId29"/>
      <p:boldItalic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T" lastIdx="1" clrIdx="0">
    <p:extLst>
      <p:ext uri="{19B8F6BF-5375-455C-9EA6-DF929625EA0E}">
        <p15:presenceInfo xmlns=""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6F4"/>
    <a:srgbClr val="DAF1FB"/>
    <a:srgbClr val="BAE5F8"/>
    <a:srgbClr val="537EAB"/>
    <a:srgbClr val="6DD0F6"/>
    <a:srgbClr val="FDB812"/>
    <a:srgbClr val="6CBFD7"/>
    <a:srgbClr val="FDCB93"/>
    <a:srgbClr val="6F4E3F"/>
    <a:srgbClr val="F6F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888" autoAdjust="0"/>
  </p:normalViewPr>
  <p:slideViewPr>
    <p:cSldViewPr snapToGrid="0">
      <p:cViewPr>
        <p:scale>
          <a:sx n="66" d="100"/>
          <a:sy n="66" d="100"/>
        </p:scale>
        <p:origin x="-59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04/04/2025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cùng</a:t>
            </a:r>
            <a:r>
              <a:rPr lang="en-US" baseline="0">
                <a:latin typeface="Times New Roman" panose="02020603050405020304" pitchFamily="18" charset="0"/>
                <a:cs typeface="Times New Roman" panose="02020603050405020304" pitchFamily="18" charset="0"/>
              </a:rPr>
              <a:t> hs xem video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suy nghĩ xem nước có thể ở những dạng nào? HS quan sát hình ảnh và nêu các dạng của nước.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186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lấy ví dụ các dạng của nước trong tự nhiên và khẳng định: “n</a:t>
            </a:r>
            <a:r>
              <a:rPr lang="vi-VN" baseline="0"/>
              <a:t>ước có thể chuyển từ dạng này sang dạng khác</a:t>
            </a:r>
            <a:r>
              <a:rPr lang="en-US" baseline="0"/>
              <a:t>“. Mở rộng thêm: n</a:t>
            </a:r>
            <a:r>
              <a:rPr lang="vi-VN" b="0" i="0">
                <a:solidFill>
                  <a:srgbClr val="4A4A4A"/>
                </a:solidFill>
                <a:effectLst/>
                <a:latin typeface="Muli" panose="00000500000000000000" pitchFamily="2" charset="0"/>
              </a:rPr>
              <a:t>ước có thể tồn tại ở </a:t>
            </a:r>
            <a:r>
              <a:rPr lang="en-US" b="0" i="0">
                <a:solidFill>
                  <a:srgbClr val="4A4A4A"/>
                </a:solidFill>
                <a:effectLst/>
                <a:latin typeface="Muli" panose="00000500000000000000" pitchFamily="2" charset="0"/>
              </a:rPr>
              <a:t>thể</a:t>
            </a:r>
            <a:r>
              <a:rPr lang="vi-VN" b="0" i="0">
                <a:solidFill>
                  <a:srgbClr val="4A4A4A"/>
                </a:solidFill>
                <a:effectLst/>
                <a:latin typeface="Muli" panose="00000500000000000000" pitchFamily="2" charset="0"/>
              </a:rPr>
              <a:t> rắn (nước đá, băng, tuyết), thể lỏng, thể khí (hơi nước).</a:t>
            </a:r>
            <a:endParaRPr lang="en-US" b="0" i="0">
              <a:solidFill>
                <a:srgbClr val="4A4A4A"/>
              </a:solidFill>
              <a:effectLst/>
              <a:latin typeface="Muli" panose="00000500000000000000" pitchFamily="2" charset="0"/>
            </a:endParaRPr>
          </a:p>
          <a:p>
            <a:r>
              <a:rPr lang="en-US" b="0" i="0">
                <a:solidFill>
                  <a:srgbClr val="4A4A4A"/>
                </a:solidFill>
                <a:effectLst/>
                <a:latin typeface="Muli" panose="00000500000000000000" pitchFamily="2" charset="0"/>
              </a:rPr>
              <a:t>GV nêu</a:t>
            </a:r>
            <a:r>
              <a:rPr lang="en-US" b="0" i="0" baseline="0">
                <a:solidFill>
                  <a:srgbClr val="4A4A4A"/>
                </a:solidFill>
                <a:effectLst/>
                <a:latin typeface="Muli" panose="00000500000000000000" pitchFamily="2" charset="0"/>
              </a:rPr>
              <a:t> nhiệm vụ: làm mô hình vòng tuần hoàn của nước để hiểu rõ hơn về sự chuyển thể của nước trong tự nhiên nhé</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câu hỏi cho lần lượt từng hình, bấm vào hình ảnh để hiện ra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12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hỏi HS về sự thay đổi các thể của nước</a:t>
            </a:r>
          </a:p>
          <a:p>
            <a:r>
              <a:rPr lang="en-US" baseline="0"/>
              <a:t>Giải thích: </a:t>
            </a:r>
            <a:r>
              <a:rPr lang="vi-VN" baseline="0"/>
              <a:t>Đông đặc là một quá trình chuyển trạng thái khi một chất chuyển từ trạng thái lỏng sang trạng thái rắn khi nhiệt độ của nó giảm xuống dưới nhiệt độ đông đặc</a:t>
            </a:r>
            <a:endParaRPr lang="en-US" baseline="0"/>
          </a:p>
          <a:p>
            <a:r>
              <a:rPr lang="vi-VN"/>
              <a:t>Nóng chảy là một quá trình vật lý đặc trưng với quá trình chuyển đổi của một chất chuyển từ trạng thái rắn sang trạng thái lỏng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7694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33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a:t>
            </a:r>
            <a:r>
              <a:rPr lang="en-US" baseline="0"/>
              <a:t> thích: </a:t>
            </a:r>
            <a:r>
              <a:rPr lang="vi-VN" baseline="0"/>
              <a:t>bay hơi là một quá trình chuyển đổi từ thể lỏng sang thể khí</a:t>
            </a:r>
            <a:endParaRPr lang="en-US" baseline="0"/>
          </a:p>
          <a:p>
            <a:r>
              <a:rPr lang="vi-VN"/>
              <a:t>Ngưng tụ là quá trình thay đổi trạng thái vật chất từ trạng thái khí sang trạng thái lỏng và là quá trình ngược của bay hơi</a:t>
            </a:r>
            <a:r>
              <a:rPr lang="en-US"/>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614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p>
          <a:p>
            <a:r>
              <a:rPr lang="en-US" baseline="0"/>
              <a:t>GV đặt vấn đề: tại sao em biết được đó là hiện tượng nào? Trong thực tế em đã nhìn thấy các hiện tượng này chưa? Ở đâu? Có xảy ra thường xuyên không?</a:t>
            </a:r>
          </a:p>
          <a:p>
            <a:r>
              <a:rPr lang="en-US" baseline="0"/>
              <a:t>GV bấm vào các ô số để điền kết quả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664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3602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gi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D:\dung\mau1\Children_Day_vector_wallpaper_16801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1560512" y="-1514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dirty="0" smtClean="0">
                <a:solidFill>
                  <a:srgbClr val="000000"/>
                </a:solidFill>
              </a:rPr>
              <a:t>ỦY BAN NHÂN DÂN QUẬN LONG BIÊN</a:t>
            </a:r>
          </a:p>
          <a:p>
            <a:pPr algn="ctr"/>
            <a:r>
              <a:rPr lang="en-US" altLang="en-US" sz="2400" b="1" dirty="0" smtClean="0">
                <a:solidFill>
                  <a:srgbClr val="000000"/>
                </a:solidFill>
              </a:rPr>
              <a:t>TRƯỜNG MẦM NON NGỌC THỤY</a:t>
            </a:r>
            <a:endParaRPr lang="en-US" altLang="en-US" sz="2400" b="1" dirty="0">
              <a:solidFill>
                <a:srgbClr val="FFFF99"/>
              </a:solidFill>
            </a:endParaRPr>
          </a:p>
        </p:txBody>
      </p:sp>
      <p:sp>
        <p:nvSpPr>
          <p:cNvPr id="9" name="Text Box 11"/>
          <p:cNvSpPr txBox="1">
            <a:spLocks noChangeArrowheads="1"/>
          </p:cNvSpPr>
          <p:nvPr/>
        </p:nvSpPr>
        <p:spPr bwMode="auto">
          <a:xfrm>
            <a:off x="4248963" y="5060387"/>
            <a:ext cx="46611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a:solidFill>
                  <a:schemeClr val="bg1"/>
                </a:solidFill>
              </a:rPr>
              <a:t>   </a:t>
            </a:r>
            <a:r>
              <a:rPr lang="en-US" altLang="en-US" sz="3200" b="1" smtClean="0">
                <a:solidFill>
                  <a:srgbClr val="FF0000"/>
                </a:solidFill>
                <a:latin typeface="Times New Roman" pitchFamily="18" charset="0"/>
                <a:cs typeface="Times New Roman" pitchFamily="18" charset="0"/>
              </a:rPr>
              <a:t>Lứa tuổi: Trẻ 5-6 tuổi</a:t>
            </a:r>
            <a:endParaRPr lang="en-US" altLang="en-US" sz="3200" b="1" dirty="0">
              <a:solidFill>
                <a:srgbClr val="FF0000"/>
              </a:solidFill>
              <a:latin typeface="Times New Roman" pitchFamily="18" charset="0"/>
              <a:cs typeface="Times New Roman" pitchFamily="18" charset="0"/>
            </a:endParaRPr>
          </a:p>
        </p:txBody>
      </p:sp>
      <p:sp>
        <p:nvSpPr>
          <p:cNvPr id="13" name="WordArt 5"/>
          <p:cNvSpPr>
            <a:spLocks noChangeArrowheads="1" noChangeShapeType="1" noTextEdit="1"/>
          </p:cNvSpPr>
          <p:nvPr/>
        </p:nvSpPr>
        <p:spPr bwMode="auto">
          <a:xfrm>
            <a:off x="3671340" y="2253234"/>
            <a:ext cx="5334000" cy="685800"/>
          </a:xfrm>
          <a:prstGeom prst="rect">
            <a:avLst/>
          </a:prstGeom>
        </p:spPr>
        <p:txBody>
          <a:bodyPr wrap="none" fromWordArt="1">
            <a:prstTxWarp prst="textFadeUp">
              <a:avLst>
                <a:gd name="adj" fmla="val 0"/>
              </a:avLst>
            </a:prstTxWarp>
          </a:bodyPr>
          <a:lstStyle/>
          <a:p>
            <a:pPr algn="ctr"/>
            <a:r>
              <a:rPr lang="en-US" sz="3600" b="1" kern="10" dirty="0" err="1">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Hoạt</a:t>
            </a:r>
            <a:r>
              <a:rPr lang="en-US" sz="3600" b="1" kern="10" dirty="0">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 </a:t>
            </a:r>
            <a:r>
              <a:rPr lang="en-US" sz="3600" b="1" kern="10" dirty="0" err="1">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động</a:t>
            </a:r>
            <a:r>
              <a:rPr lang="en-US" sz="3600" b="1" kern="10" dirty="0">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 </a:t>
            </a:r>
            <a:r>
              <a:rPr lang="en-US" sz="3600" b="1" kern="10" dirty="0" err="1">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Khám</a:t>
            </a:r>
            <a:r>
              <a:rPr lang="en-US" sz="3600" b="1" kern="10" dirty="0">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 </a:t>
            </a:r>
            <a:r>
              <a:rPr lang="en-US" sz="3600" b="1" kern="10" dirty="0" err="1">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phá</a:t>
            </a:r>
            <a:r>
              <a:rPr lang="en-US" sz="3600" b="1" kern="10" dirty="0">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 </a:t>
            </a:r>
            <a:r>
              <a:rPr lang="en-US" sz="3600" b="1" kern="10" dirty="0" err="1">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khoa</a:t>
            </a:r>
            <a:r>
              <a:rPr lang="en-US" sz="3600" b="1" kern="10" dirty="0">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 </a:t>
            </a:r>
            <a:r>
              <a:rPr lang="en-US" sz="3600" b="1" kern="10" dirty="0" err="1">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rPr>
              <a:t>học</a:t>
            </a:r>
            <a:endParaRPr lang="en-US" sz="3600" b="1" kern="10" dirty="0">
              <a:ln w="19050">
                <a:solidFill>
                  <a:srgbClr val="FF0066"/>
                </a:solidFill>
                <a:round/>
                <a:headEnd/>
                <a:tailEnd/>
              </a:ln>
              <a:solidFill>
                <a:srgbClr val="0070C0"/>
              </a:solidFill>
              <a:latin typeface="Times New Roman" panose="02020603050405020304" pitchFamily="18" charset="0"/>
              <a:cs typeface="Times New Roman" panose="02020603050405020304" pitchFamily="18" charset="0"/>
            </a:endParaRPr>
          </a:p>
        </p:txBody>
      </p:sp>
      <p:sp>
        <p:nvSpPr>
          <p:cNvPr id="14" name="WordArt 6"/>
          <p:cNvSpPr>
            <a:spLocks noChangeArrowheads="1" noChangeShapeType="1" noTextEdit="1"/>
          </p:cNvSpPr>
          <p:nvPr/>
        </p:nvSpPr>
        <p:spPr bwMode="auto">
          <a:xfrm>
            <a:off x="3480841" y="3182441"/>
            <a:ext cx="6019800" cy="9144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Đề</a:t>
            </a:r>
            <a:r>
              <a:rPr lang="en-US" sz="3600" b="1" kern="10" dirty="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tài</a:t>
            </a:r>
            <a:r>
              <a:rPr lang="en-US" sz="3600" b="1" kern="10" dirty="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Nước</a:t>
            </a:r>
            <a:r>
              <a:rPr lang="en-US" sz="3600" b="1" kern="10" dirty="0"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và</a:t>
            </a:r>
            <a:r>
              <a:rPr lang="en-US" sz="3600" b="1" kern="10" dirty="0"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các</a:t>
            </a:r>
            <a:r>
              <a:rPr lang="en-US" sz="3600" b="1" kern="10" dirty="0"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hiện</a:t>
            </a:r>
            <a:r>
              <a:rPr lang="en-US" sz="3600" b="1" kern="10" dirty="0"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tượng</a:t>
            </a:r>
            <a:r>
              <a:rPr lang="en-US" sz="3600" b="1" kern="10" dirty="0"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tự</a:t>
            </a:r>
            <a:r>
              <a:rPr lang="en-US" sz="3600" b="1" kern="10" dirty="0"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 </a:t>
            </a:r>
            <a:r>
              <a:rPr lang="en-US" sz="3600" b="1" kern="10" dirty="0" err="1" smtClean="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rPr>
              <a:t>nhiên</a:t>
            </a:r>
            <a:endParaRPr lang="en-US" sz="3600" b="1" kern="10" dirty="0">
              <a:ln w="19050">
                <a:solidFill>
                  <a:srgbClr val="6600CC"/>
                </a:solidFill>
                <a:round/>
                <a:headEnd/>
                <a:tailEnd/>
              </a:ln>
              <a:solidFill>
                <a:srgbClr val="0000CC"/>
              </a:solidFill>
              <a:latin typeface="Times New Roman" panose="02020603050405020304" pitchFamily="18" charset="0"/>
              <a:cs typeface="Times New Roman" panose="02020603050405020304" pitchFamily="18" charset="0"/>
            </a:endParaRPr>
          </a:p>
        </p:txBody>
      </p:sp>
      <p:sp>
        <p:nvSpPr>
          <p:cNvPr id="15" name="WordArt 12"/>
          <p:cNvSpPr>
            <a:spLocks noChangeArrowheads="1" noChangeShapeType="1" noTextEdit="1"/>
          </p:cNvSpPr>
          <p:nvPr/>
        </p:nvSpPr>
        <p:spPr bwMode="auto">
          <a:xfrm>
            <a:off x="4071391" y="4433826"/>
            <a:ext cx="4838700" cy="609600"/>
          </a:xfrm>
          <a:prstGeom prst="rect">
            <a:avLst/>
          </a:prstGeom>
        </p:spPr>
        <p:txBody>
          <a:bodyPr wrap="none" fromWordArt="1">
            <a:prstTxWarp prst="textPlain">
              <a:avLst>
                <a:gd name="adj" fmla="val 50000"/>
              </a:avLst>
            </a:prstTxWarp>
          </a:bodyPr>
          <a:lstStyle/>
          <a:p>
            <a:pPr algn="ctr"/>
            <a:r>
              <a:rPr lang="en-US" sz="3600" kern="10" dirty="0" err="1">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Giáo</a:t>
            </a:r>
            <a:r>
              <a:rPr lang="en-US" sz="3600" kern="10" dirty="0">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viên</a:t>
            </a:r>
            <a:r>
              <a:rPr lang="en-US" sz="3600" kern="10">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3600" kern="10" smtClean="0">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Đàm </a:t>
            </a:r>
            <a:r>
              <a:rPr lang="en-US" sz="3600" kern="10" dirty="0" err="1" smtClean="0">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Thị</a:t>
            </a:r>
            <a:r>
              <a:rPr lang="en-US" sz="3600" kern="10" dirty="0" smtClean="0">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Thu </a:t>
            </a:r>
            <a:r>
              <a:rPr lang="en-US" sz="3600" kern="10" dirty="0" err="1" smtClean="0">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Hương</a:t>
            </a:r>
            <a:endParaRPr lang="en-US" sz="3600" kern="10" dirty="0">
              <a:ln w="9525">
                <a:solidFill>
                  <a:srgbClr val="FF00FF"/>
                </a:solidFill>
                <a:round/>
                <a:headEnd/>
                <a:tailEnd/>
              </a:ln>
              <a:solidFill>
                <a:srgbClr val="FF0066"/>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20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par>
                          <p:cTn id="10" fill="hold">
                            <p:stCondLst>
                              <p:cond delay="1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3"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5">
                                            <p:txEl>
                                              <p:pRg st="1" end="1"/>
                                            </p:txEl>
                                          </p:spTgt>
                                        </p:tgtEl>
                                        <p:attrNameLst>
                                          <p:attrName>fill.type</p:attrName>
                                        </p:attrNameLst>
                                      </p:cBhvr>
                                      <p:to>
                                        <p:strVal val="solid"/>
                                      </p:to>
                                    </p:set>
                                  </p:childTnLst>
                                </p:cTn>
                              </p:par>
                            </p:childTnLst>
                          </p:cTn>
                        </p:par>
                        <p:par>
                          <p:cTn id="16" fill="hold">
                            <p:stCondLst>
                              <p:cond delay="184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19"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9">
                                            <p:txEl>
                                              <p:pRg st="0" end="0"/>
                                            </p:txEl>
                                          </p:spTgt>
                                        </p:tgtEl>
                                        <p:attrNameLst>
                                          <p:attrName>fill.type</p:attrName>
                                        </p:attrNameLst>
                                      </p:cBhvr>
                                      <p:to>
                                        <p:strVal val="solid"/>
                                      </p:to>
                                    </p:set>
                                  </p:childTnLst>
                                </p:cTn>
                              </p:par>
                              <p:par>
                                <p:cTn id="22" presetID="9"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7"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000" fill="hold"/>
                                        <p:tgtEl>
                                          <p:spTgt spid="15"/>
                                        </p:tgtEl>
                                        <p:attrNameLst>
                                          <p:attrName>ppt_x</p:attrName>
                                        </p:attrNameLst>
                                      </p:cBhvr>
                                      <p:tavLst>
                                        <p:tav tm="0">
                                          <p:val>
                                            <p:strVal val="#ppt_x"/>
                                          </p:val>
                                        </p:tav>
                                        <p:tav tm="100000">
                                          <p:val>
                                            <p:strVal val="#ppt_x"/>
                                          </p:val>
                                        </p:tav>
                                      </p:tavLst>
                                    </p:anim>
                                    <p:anim calcmode="lin" valueType="num">
                                      <p:cBhvr additive="base">
                                        <p:cTn id="33"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5" name="TextBox 4">
            <a:extLst>
              <a:ext uri="{FF2B5EF4-FFF2-40B4-BE49-F238E27FC236}">
                <a16:creationId xmlns="" xmlns:a16="http://schemas.microsoft.com/office/drawing/2014/main" id="{B725248E-A0D6-AD5A-5800-9A78FC7887FD}"/>
              </a:ext>
            </a:extLst>
          </p:cNvPr>
          <p:cNvSpPr txBox="1"/>
          <p:nvPr/>
        </p:nvSpPr>
        <p:spPr>
          <a:xfrm>
            <a:off x="3476645" y="317028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9258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3300120" y="666048"/>
            <a:ext cx="572692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vòng tuần hoàn của nước">
            <a:hlinkClick r:id="" action="ppaction://media"/>
            <a:extLst>
              <a:ext uri="{FF2B5EF4-FFF2-40B4-BE49-F238E27FC236}">
                <a16:creationId xmlns="" xmlns:a16="http://schemas.microsoft.com/office/drawing/2014/main" id="{38C8E5A9-9273-BA47-3733-C2E65297B1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3311" y="1469105"/>
            <a:ext cx="7792459" cy="4383258"/>
          </a:xfrm>
          <a:prstGeom prst="rect">
            <a:avLst/>
          </a:prstGeom>
        </p:spPr>
      </p:pic>
    </p:spTree>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77041" y="340010"/>
            <a:ext cx="8666364"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CHIA SẺ VÍ DỤ VỀ 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Rectangle: Rounded Corners 10">
            <a:extLst>
              <a:ext uri="{FF2B5EF4-FFF2-40B4-BE49-F238E27FC236}">
                <a16:creationId xmlns="" xmlns:a16="http://schemas.microsoft.com/office/drawing/2014/main" id="{D8F1364A-1A17-7B63-58D7-2740B4809FF5}"/>
              </a:ext>
            </a:extLst>
          </p:cNvPr>
          <p:cNvSpPr/>
          <p:nvPr/>
        </p:nvSpPr>
        <p:spPr>
          <a:xfrm>
            <a:off x="2377041" y="4258911"/>
            <a:ext cx="2950333" cy="235368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 xmlns:a16="http://schemas.microsoft.com/office/drawing/2014/main" id="{BCAD6F12-3176-868E-6985-39C90C811A9E}"/>
              </a:ext>
            </a:extLst>
          </p:cNvPr>
          <p:cNvSpPr/>
          <p:nvPr/>
        </p:nvSpPr>
        <p:spPr>
          <a:xfrm>
            <a:off x="6703059" y="4258911"/>
            <a:ext cx="2957776" cy="235368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 xmlns:a16="http://schemas.microsoft.com/office/drawing/2014/main" id="{16FA4302-6B47-2956-4E5B-F4E32487E627}"/>
              </a:ext>
            </a:extLst>
          </p:cNvPr>
          <p:cNvSpPr/>
          <p:nvPr/>
        </p:nvSpPr>
        <p:spPr>
          <a:xfrm>
            <a:off x="2377041" y="1575072"/>
            <a:ext cx="2851620" cy="2228740"/>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1C4189A5-CBCA-04D4-A9BC-76EC4469D1FB}"/>
              </a:ext>
            </a:extLst>
          </p:cNvPr>
          <p:cNvSpPr/>
          <p:nvPr/>
        </p:nvSpPr>
        <p:spPr>
          <a:xfrm>
            <a:off x="6809215" y="1575072"/>
            <a:ext cx="2851620" cy="2228740"/>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89D102D-4CF5-542F-C012-4EC55EE55728}"/>
              </a:ext>
            </a:extLst>
          </p:cNvPr>
          <p:cNvSpPr txBox="1"/>
          <p:nvPr/>
        </p:nvSpPr>
        <p:spPr>
          <a:xfrm>
            <a:off x="534970" y="2452314"/>
            <a:ext cx="1761435"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Mưa</a:t>
            </a:r>
          </a:p>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(Dạng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lỏng)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 xmlns:a16="http://schemas.microsoft.com/office/drawing/2014/main" id="{3B87AB34-486F-8B4B-4098-D5E953157395}"/>
              </a:ext>
            </a:extLst>
          </p:cNvPr>
          <p:cNvSpPr txBox="1"/>
          <p:nvPr/>
        </p:nvSpPr>
        <p:spPr>
          <a:xfrm>
            <a:off x="9660835" y="2458609"/>
            <a:ext cx="1918252"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Hơi nước/nước (Dạng khí/ lỏng)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a:extLst>
              <a:ext uri="{FF2B5EF4-FFF2-40B4-BE49-F238E27FC236}">
                <a16:creationId xmlns="" xmlns:a16="http://schemas.microsoft.com/office/drawing/2014/main" id="{D6A3C059-9444-12B1-7B67-F005D211D967}"/>
              </a:ext>
            </a:extLst>
          </p:cNvPr>
          <p:cNvSpPr txBox="1"/>
          <p:nvPr/>
        </p:nvSpPr>
        <p:spPr>
          <a:xfrm>
            <a:off x="664125" y="5036562"/>
            <a:ext cx="171291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Tuyết (Dạng rắn)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a:extLst>
              <a:ext uri="{FF2B5EF4-FFF2-40B4-BE49-F238E27FC236}">
                <a16:creationId xmlns="" xmlns:a16="http://schemas.microsoft.com/office/drawing/2014/main" id="{A2DAFF70-4B20-1E46-2E93-98B0E81B92E8}"/>
              </a:ext>
            </a:extLst>
          </p:cNvPr>
          <p:cNvSpPr txBox="1"/>
          <p:nvPr/>
        </p:nvSpPr>
        <p:spPr>
          <a:xfrm>
            <a:off x="9581322" y="4687349"/>
            <a:ext cx="2225459" cy="1200329"/>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Băng/nước</a:t>
            </a:r>
          </a:p>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(Dạng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rắn/ lỏng)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 xmlns:a16="http://schemas.microsoft.com/office/drawing/2014/main" id="{189D102D-4CF5-542F-C012-4EC55EE55728}"/>
              </a:ext>
            </a:extLst>
          </p:cNvPr>
          <p:cNvSpPr txBox="1"/>
          <p:nvPr/>
        </p:nvSpPr>
        <p:spPr>
          <a:xfrm>
            <a:off x="1907775" y="904684"/>
            <a:ext cx="95905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các hình và cho biết các dạng của nước trong cuộc sống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7497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4"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4" presetClass="entr" presetSubtype="1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animBg="1"/>
      <p:bldP spid="12" grpId="0" animBg="1"/>
      <p:bldP spid="13" grpId="0" animBg="1"/>
      <p:bldP spid="14" grpId="0" animBg="1"/>
      <p:bldP spid="1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0702" y="4507623"/>
            <a:ext cx="1436365" cy="2039707"/>
          </a:xfrm>
          <a:prstGeom prst="rect">
            <a:avLst/>
          </a:prstGeom>
        </p:spPr>
      </p:pic>
      <p:sp>
        <p:nvSpPr>
          <p:cNvPr id="107" name="Oval Callout 106"/>
          <p:cNvSpPr/>
          <p:nvPr/>
        </p:nvSpPr>
        <p:spPr>
          <a:xfrm>
            <a:off x="4369979" y="4391246"/>
            <a:ext cx="5233305" cy="2336131"/>
          </a:xfrm>
          <a:prstGeom prst="wedgeEllipseCallout">
            <a:avLst>
              <a:gd name="adj1" fmla="val 76283"/>
              <a:gd name="adj2" fmla="val -1169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4571883" y="4602257"/>
            <a:ext cx="482949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làm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mô hình vòng tuần hoàn của nước trong tự nhiên để </a:t>
            </a:r>
            <a:r>
              <a:rPr lang="en-US" sz="2400">
                <a:solidFill>
                  <a:srgbClr val="002060"/>
                </a:solidFill>
                <a:latin typeface="Roboto" panose="02000000000000000000" pitchFamily="2" charset="0"/>
                <a:ea typeface="Roboto" panose="02000000000000000000" pitchFamily="2" charset="0"/>
              </a:rPr>
              <a:t>tìm </a:t>
            </a:r>
            <a:r>
              <a:rPr lang="vi-VN" sz="2400">
                <a:solidFill>
                  <a:srgbClr val="002060"/>
                </a:solidFill>
                <a:latin typeface="Roboto" panose="02000000000000000000" pitchFamily="2" charset="0"/>
                <a:ea typeface="Roboto" panose="02000000000000000000" pitchFamily="2" charset="0"/>
              </a:rPr>
              <a:t>hiểu về sự chuyển thể của nước trong tự nhiên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5" name="TextBox 44"/>
          <p:cNvSpPr txBox="1"/>
          <p:nvPr/>
        </p:nvSpPr>
        <p:spPr>
          <a:xfrm>
            <a:off x="2012758" y="1368627"/>
            <a:ext cx="887096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có thể chuyển từ dạng này sang dạng khác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2357163" y="507798"/>
            <a:ext cx="8666364"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CHIA SẺ VÍ DỤ VỀ 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26" name="Picture 2" descr="https://hoc24.vn/source/KHTN%206/Ch%C6%B0%C6%A1ng%203/1e991-boil.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9791" y="2268638"/>
            <a:ext cx="3066960" cy="1728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hơi củ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75" y="2268638"/>
            <a:ext cx="2847348" cy="17288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làm đá fushima cho ra sản phẩm đá sạ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883" y="2268638"/>
            <a:ext cx="2847348" cy="172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par>
                                <p:cTn id="13" presetID="14" presetClass="entr" presetSubtype="1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randombar(horizontal)">
                                      <p:cBhvr>
                                        <p:cTn id="15" dur="500"/>
                                        <p:tgtEl>
                                          <p:spTgt spid="1030"/>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fade">
                                      <p:cBhvr>
                                        <p:cTn id="29" dur="500"/>
                                        <p:tgtEl>
                                          <p:spTgt spid="1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6" grpId="0"/>
      <p:bldP spid="4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90B054E-B6AE-14CB-111F-0FBA1645B82B}"/>
              </a:ext>
            </a:extLst>
          </p:cNvPr>
          <p:cNvSpPr txBox="1"/>
          <p:nvPr/>
        </p:nvSpPr>
        <p:spPr>
          <a:xfrm>
            <a:off x="2450176" y="424116"/>
            <a:ext cx="7291641"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XÁC ĐỊNH CÁC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 xmlns:a16="http://schemas.microsoft.com/office/drawing/2014/main" id="{E202D27E-6A30-AD2D-47BF-71FDDBF608D3}"/>
              </a:ext>
            </a:extLst>
          </p:cNvPr>
          <p:cNvSpPr txBox="1"/>
          <p:nvPr/>
        </p:nvSpPr>
        <p:spPr>
          <a:xfrm>
            <a:off x="3004601" y="5781008"/>
            <a:ext cx="6182793"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Dùng các từ: Thể rắn, Thể lỏng, Thể khí để gọi tên thể của nước trong mỗi hình sau</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 xmlns:a16="http://schemas.microsoft.com/office/drawing/2014/main" id="{3977851C-5B4D-4AD5-C307-2B5E4CE70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860" y="2457583"/>
            <a:ext cx="3021955" cy="2724879"/>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 xmlns:a16="http://schemas.microsoft.com/office/drawing/2014/main" id="{B80DD754-24C5-79FF-FA33-ECF2B66ADC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7556" y="2408416"/>
            <a:ext cx="3196884" cy="2739205"/>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 xmlns:a16="http://schemas.microsoft.com/office/drawing/2014/main" id="{B80DD754-24C5-79FF-FA33-ECF2B66ADC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9647" y="2396321"/>
            <a:ext cx="3196884" cy="273920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 xmlns:a16="http://schemas.microsoft.com/office/drawing/2014/main" id="{E202D27E-6A30-AD2D-47BF-71FDDBF608D3}"/>
              </a:ext>
            </a:extLst>
          </p:cNvPr>
          <p:cNvSpPr txBox="1"/>
          <p:nvPr/>
        </p:nvSpPr>
        <p:spPr>
          <a:xfrm>
            <a:off x="1466667" y="1628204"/>
            <a:ext cx="14079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Thể lỏng</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 xmlns:a16="http://schemas.microsoft.com/office/drawing/2014/main" id="{E202D27E-6A30-AD2D-47BF-71FDDBF608D3}"/>
              </a:ext>
            </a:extLst>
          </p:cNvPr>
          <p:cNvSpPr txBox="1"/>
          <p:nvPr/>
        </p:nvSpPr>
        <p:spPr>
          <a:xfrm>
            <a:off x="5276546" y="1654373"/>
            <a:ext cx="14079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Thể khí</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 xmlns:a16="http://schemas.microsoft.com/office/drawing/2014/main" id="{E202D27E-6A30-AD2D-47BF-71FDDBF608D3}"/>
              </a:ext>
            </a:extLst>
          </p:cNvPr>
          <p:cNvSpPr txBox="1"/>
          <p:nvPr/>
        </p:nvSpPr>
        <p:spPr>
          <a:xfrm>
            <a:off x="9090210" y="1654373"/>
            <a:ext cx="14079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Thể rắn</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 xmlns:a16="http://schemas.microsoft.com/office/drawing/2014/main" id="{E202D27E-6A30-AD2D-47BF-71FDDBF608D3}"/>
              </a:ext>
            </a:extLst>
          </p:cNvPr>
          <p:cNvSpPr txBox="1"/>
          <p:nvPr/>
        </p:nvSpPr>
        <p:spPr>
          <a:xfrm>
            <a:off x="881875" y="5319343"/>
            <a:ext cx="1407910" cy="461665"/>
          </a:xfrm>
          <a:prstGeom prst="rect">
            <a:avLst/>
          </a:prstGeom>
          <a:noFill/>
        </p:spPr>
        <p:txBody>
          <a:bodyPr wrap="square" rtlCol="0">
            <a:spAutoFit/>
          </a:bodyPr>
          <a:lstStyle/>
          <a:p>
            <a:pPr lvl="0" algn="ctr">
              <a:defRPr/>
            </a:pPr>
            <a:r>
              <a:rPr lang="en-US" sz="2400">
                <a:solidFill>
                  <a:schemeClr val="accent4">
                    <a:lumMod val="50000"/>
                  </a:schemeClr>
                </a:solidFill>
                <a:latin typeface="Roboto" panose="02000000000000000000" pitchFamily="2" charset="0"/>
                <a:ea typeface="Roboto" panose="02000000000000000000" pitchFamily="2" charset="0"/>
              </a:rPr>
              <a:t>Sông</a:t>
            </a:r>
            <a:endParaRPr lang="en-US" altLang="zh-CN" sz="3200" dirty="0">
              <a:solidFill>
                <a:schemeClr val="accent4">
                  <a:lumMod val="50000"/>
                </a:schemeClr>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 xmlns:a16="http://schemas.microsoft.com/office/drawing/2014/main" id="{E202D27E-6A30-AD2D-47BF-71FDDBF608D3}"/>
              </a:ext>
            </a:extLst>
          </p:cNvPr>
          <p:cNvSpPr txBox="1"/>
          <p:nvPr/>
        </p:nvSpPr>
        <p:spPr>
          <a:xfrm>
            <a:off x="4781829" y="5319343"/>
            <a:ext cx="2829735" cy="461665"/>
          </a:xfrm>
          <a:prstGeom prst="rect">
            <a:avLst/>
          </a:prstGeom>
          <a:noFill/>
        </p:spPr>
        <p:txBody>
          <a:bodyPr wrap="square" rtlCol="0">
            <a:spAutoFit/>
          </a:bodyPr>
          <a:lstStyle/>
          <a:p>
            <a:pPr lvl="0" algn="ctr">
              <a:defRPr/>
            </a:pPr>
            <a:r>
              <a:rPr lang="en-US" sz="2400">
                <a:solidFill>
                  <a:schemeClr val="accent4">
                    <a:lumMod val="50000"/>
                  </a:schemeClr>
                </a:solidFill>
                <a:latin typeface="Roboto" panose="02000000000000000000" pitchFamily="2" charset="0"/>
                <a:ea typeface="Roboto" panose="02000000000000000000" pitchFamily="2" charset="0"/>
              </a:rPr>
              <a:t>Cốc nước nóng</a:t>
            </a:r>
            <a:endParaRPr lang="en-US" altLang="zh-CN" sz="3200" dirty="0">
              <a:solidFill>
                <a:schemeClr val="accent4">
                  <a:lumMod val="50000"/>
                </a:schemeClr>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 xmlns:a16="http://schemas.microsoft.com/office/drawing/2014/main" id="{E202D27E-6A30-AD2D-47BF-71FDDBF608D3}"/>
              </a:ext>
            </a:extLst>
          </p:cNvPr>
          <p:cNvSpPr txBox="1"/>
          <p:nvPr/>
        </p:nvSpPr>
        <p:spPr>
          <a:xfrm>
            <a:off x="9390026" y="5319343"/>
            <a:ext cx="1407297" cy="461665"/>
          </a:xfrm>
          <a:prstGeom prst="rect">
            <a:avLst/>
          </a:prstGeom>
          <a:noFill/>
        </p:spPr>
        <p:txBody>
          <a:bodyPr wrap="square" rtlCol="0">
            <a:spAutoFit/>
          </a:bodyPr>
          <a:lstStyle/>
          <a:p>
            <a:pPr lvl="0" algn="ctr">
              <a:defRPr/>
            </a:pPr>
            <a:r>
              <a:rPr lang="en-US" altLang="zh-CN" sz="2400">
                <a:solidFill>
                  <a:schemeClr val="accent4">
                    <a:lumMod val="50000"/>
                  </a:schemeClr>
                </a:solidFill>
                <a:latin typeface="Roboto" panose="02000000000000000000" pitchFamily="2" charset="0"/>
                <a:ea typeface="Roboto" panose="02000000000000000000" pitchFamily="2" charset="0"/>
              </a:rPr>
              <a:t>Đá viên</a:t>
            </a:r>
            <a:endParaRPr lang="en-US" altLang="zh-CN" sz="3200" dirty="0">
              <a:solidFill>
                <a:schemeClr val="accent4">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739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childTnLst>
              </p:cTn>
              <p:nextCondLst>
                <p:cond evt="onClick" delay="0">
                  <p:tgtEl>
                    <p:spTgt spid="9"/>
                  </p:tgtEl>
                </p:cond>
              </p:nextCondLst>
            </p:seq>
          </p:childTnLst>
        </p:cTn>
      </p:par>
    </p:tnLst>
    <p:bldLst>
      <p:bldP spid="3" grpId="0"/>
      <p:bldP spid="8" grpId="0"/>
      <p:bldP spid="11"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90B054E-B6AE-14CB-111F-0FBA1645B82B}"/>
              </a:ext>
            </a:extLst>
          </p:cNvPr>
          <p:cNvSpPr txBox="1"/>
          <p:nvPr/>
        </p:nvSpPr>
        <p:spPr>
          <a:xfrm>
            <a:off x="2441005" y="579780"/>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 xmlns:a16="http://schemas.microsoft.com/office/drawing/2014/main" id="{E202D27E-6A30-AD2D-47BF-71FDDBF608D3}"/>
              </a:ext>
            </a:extLst>
          </p:cNvPr>
          <p:cNvSpPr txBox="1"/>
          <p:nvPr/>
        </p:nvSpPr>
        <p:spPr>
          <a:xfrm>
            <a:off x="5472679" y="4966971"/>
            <a:ext cx="2433410"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Khay nước đ</a:t>
            </a:r>
            <a:r>
              <a:rPr lang="en-US" sz="2400">
                <a:solidFill>
                  <a:srgbClr val="002060"/>
                </a:solidFill>
                <a:latin typeface="Roboto" panose="02000000000000000000" pitchFamily="2" charset="0"/>
                <a:ea typeface="Roboto" panose="02000000000000000000" pitchFamily="2" charset="0"/>
              </a:rPr>
              <a:t>á</a:t>
            </a:r>
            <a:r>
              <a:rPr lang="vi-VN" sz="2400">
                <a:solidFill>
                  <a:srgbClr val="002060"/>
                </a:solidFill>
                <a:latin typeface="Roboto" panose="02000000000000000000" pitchFamily="2" charset="0"/>
                <a:ea typeface="Roboto" panose="02000000000000000000" pitchFamily="2" charset="0"/>
              </a:rPr>
              <a:t> để bên ngoài môi trường</a:t>
            </a:r>
          </a:p>
        </p:txBody>
      </p:sp>
      <p:sp>
        <p:nvSpPr>
          <p:cNvPr id="15" name="TextBox 14">
            <a:extLst>
              <a:ext uri="{FF2B5EF4-FFF2-40B4-BE49-F238E27FC236}">
                <a16:creationId xmlns="" xmlns:a16="http://schemas.microsoft.com/office/drawing/2014/main" id="{E202D27E-6A30-AD2D-47BF-71FDDBF608D3}"/>
              </a:ext>
            </a:extLst>
          </p:cNvPr>
          <p:cNvSpPr txBox="1"/>
          <p:nvPr/>
        </p:nvSpPr>
        <p:spPr>
          <a:xfrm>
            <a:off x="941753" y="3808610"/>
            <a:ext cx="184785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Dạng đặc</a:t>
            </a:r>
          </a:p>
        </p:txBody>
      </p:sp>
      <p:sp>
        <p:nvSpPr>
          <p:cNvPr id="16" name="TextBox 15">
            <a:extLst>
              <a:ext uri="{FF2B5EF4-FFF2-40B4-BE49-F238E27FC236}">
                <a16:creationId xmlns="" xmlns:a16="http://schemas.microsoft.com/office/drawing/2014/main" id="{E202D27E-6A30-AD2D-47BF-71FDDBF608D3}"/>
              </a:ext>
            </a:extLst>
          </p:cNvPr>
          <p:cNvSpPr txBox="1"/>
          <p:nvPr/>
        </p:nvSpPr>
        <p:spPr>
          <a:xfrm>
            <a:off x="8753015" y="2325745"/>
            <a:ext cx="1902627"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Lỏng</a:t>
            </a:r>
          </a:p>
        </p:txBody>
      </p:sp>
      <p:pic>
        <p:nvPicPr>
          <p:cNvPr id="7" name="Picture 6"/>
          <p:cNvPicPr>
            <a:picLocks noChangeAspect="1"/>
          </p:cNvPicPr>
          <p:nvPr/>
        </p:nvPicPr>
        <p:blipFill>
          <a:blip r:embed="rId4"/>
          <a:stretch>
            <a:fillRect/>
          </a:stretch>
        </p:blipFill>
        <p:spPr>
          <a:xfrm>
            <a:off x="850536" y="2359368"/>
            <a:ext cx="1847850" cy="1181100"/>
          </a:xfrm>
          <a:prstGeom prst="roundRect">
            <a:avLst/>
          </a:prstGeom>
        </p:spPr>
      </p:pic>
      <p:pic>
        <p:nvPicPr>
          <p:cNvPr id="12" name="Picture 11"/>
          <p:cNvPicPr>
            <a:picLocks noChangeAspect="1"/>
          </p:cNvPicPr>
          <p:nvPr/>
        </p:nvPicPr>
        <p:blipFill>
          <a:blip r:embed="rId5"/>
          <a:stretch>
            <a:fillRect/>
          </a:stretch>
        </p:blipFill>
        <p:spPr>
          <a:xfrm>
            <a:off x="2851677" y="3326742"/>
            <a:ext cx="1771650" cy="1152525"/>
          </a:xfrm>
          <a:prstGeom prst="roundRect">
            <a:avLst/>
          </a:prstGeom>
        </p:spPr>
      </p:pic>
      <p:pic>
        <p:nvPicPr>
          <p:cNvPr id="18" name="Picture 17"/>
          <p:cNvPicPr>
            <a:picLocks noChangeAspect="1"/>
          </p:cNvPicPr>
          <p:nvPr/>
        </p:nvPicPr>
        <p:blipFill>
          <a:blip r:embed="rId6"/>
          <a:stretch>
            <a:fillRect/>
          </a:stretch>
        </p:blipFill>
        <p:spPr>
          <a:xfrm>
            <a:off x="5886154" y="3501613"/>
            <a:ext cx="2019300" cy="1343025"/>
          </a:xfrm>
          <a:prstGeom prst="roundRect">
            <a:avLst/>
          </a:prstGeom>
        </p:spPr>
      </p:pic>
      <p:pic>
        <p:nvPicPr>
          <p:cNvPr id="19" name="Picture 18"/>
          <p:cNvPicPr>
            <a:picLocks noChangeAspect="1"/>
          </p:cNvPicPr>
          <p:nvPr/>
        </p:nvPicPr>
        <p:blipFill>
          <a:blip r:embed="rId7"/>
          <a:stretch>
            <a:fillRect/>
          </a:stretch>
        </p:blipFill>
        <p:spPr>
          <a:xfrm>
            <a:off x="8623245" y="3000004"/>
            <a:ext cx="1981200" cy="1314450"/>
          </a:xfrm>
          <a:prstGeom prst="roundRect">
            <a:avLst/>
          </a:prstGeom>
        </p:spPr>
      </p:pic>
      <p:sp>
        <p:nvSpPr>
          <p:cNvPr id="22" name="TextBox 21">
            <a:extLst>
              <a:ext uri="{FF2B5EF4-FFF2-40B4-BE49-F238E27FC236}">
                <a16:creationId xmlns="" xmlns:a16="http://schemas.microsoft.com/office/drawing/2014/main" id="{E202D27E-6A30-AD2D-47BF-71FDDBF608D3}"/>
              </a:ext>
            </a:extLst>
          </p:cNvPr>
          <p:cNvSpPr txBox="1"/>
          <p:nvPr/>
        </p:nvSpPr>
        <p:spPr>
          <a:xfrm>
            <a:off x="2698386" y="2153922"/>
            <a:ext cx="4870911"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Đặt khay nước vào ngăn đá tủ lạnh</a:t>
            </a:r>
            <a:endParaRPr lang="en-US" sz="2400">
              <a:solidFill>
                <a:srgbClr val="002060"/>
              </a:solidFill>
              <a:latin typeface="Roboto" panose="02000000000000000000" pitchFamily="2" charset="0"/>
              <a:ea typeface="Roboto" panose="02000000000000000000" pitchFamily="2" charset="0"/>
            </a:endParaRPr>
          </a:p>
          <a:p>
            <a:pPr lvl="0">
              <a:defRPr/>
            </a:pPr>
            <a:r>
              <a:rPr lang="vi-VN" sz="2400">
                <a:solidFill>
                  <a:srgbClr val="002060"/>
                </a:solidFill>
                <a:latin typeface="Roboto" panose="02000000000000000000" pitchFamily="2" charset="0"/>
                <a:ea typeface="Roboto" panose="02000000000000000000" pitchFamily="2" charset="0"/>
              </a:rPr>
              <a:t>Sau vài giờ, lấy khay nước ra</a:t>
            </a:r>
          </a:p>
        </p:txBody>
      </p:sp>
      <p:sp>
        <p:nvSpPr>
          <p:cNvPr id="23" name="TextBox 22">
            <a:extLst>
              <a:ext uri="{FF2B5EF4-FFF2-40B4-BE49-F238E27FC236}">
                <a16:creationId xmlns="" xmlns:a16="http://schemas.microsoft.com/office/drawing/2014/main" id="{E202D27E-6A30-AD2D-47BF-71FDDBF608D3}"/>
              </a:ext>
            </a:extLst>
          </p:cNvPr>
          <p:cNvSpPr txBox="1"/>
          <p:nvPr/>
        </p:nvSpPr>
        <p:spPr>
          <a:xfrm>
            <a:off x="8455835" y="4520964"/>
            <a:ext cx="3048532"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Khay nước đá để bên ngoài môi trường sau thời gian dài</a:t>
            </a:r>
          </a:p>
        </p:txBody>
      </p:sp>
      <p:sp>
        <p:nvSpPr>
          <p:cNvPr id="24" name="TextBox 23">
            <a:extLst>
              <a:ext uri="{FF2B5EF4-FFF2-40B4-BE49-F238E27FC236}">
                <a16:creationId xmlns="" xmlns:a16="http://schemas.microsoft.com/office/drawing/2014/main" id="{E202D27E-6A30-AD2D-47BF-71FDDBF608D3}"/>
              </a:ext>
            </a:extLst>
          </p:cNvPr>
          <p:cNvSpPr txBox="1"/>
          <p:nvPr/>
        </p:nvSpPr>
        <p:spPr>
          <a:xfrm>
            <a:off x="2108950" y="1324255"/>
            <a:ext cx="664406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Gọi tên các thể của nước trong các hình sau</a:t>
            </a:r>
            <a:endParaRPr lang="vi-VN" sz="2400">
              <a:solidFill>
                <a:srgbClr val="002060"/>
              </a:solidFill>
              <a:latin typeface="Roboto" panose="02000000000000000000" pitchFamily="2" charset="0"/>
              <a:ea typeface="Roboto" panose="02000000000000000000" pitchFamily="2" charset="0"/>
            </a:endParaRPr>
          </a:p>
        </p:txBody>
      </p:sp>
      <p:sp>
        <p:nvSpPr>
          <p:cNvPr id="25" name="Oval 24"/>
          <p:cNvSpPr/>
          <p:nvPr/>
        </p:nvSpPr>
        <p:spPr>
          <a:xfrm>
            <a:off x="2730303" y="3046980"/>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26" name="Oval 25"/>
          <p:cNvSpPr/>
          <p:nvPr/>
        </p:nvSpPr>
        <p:spPr>
          <a:xfrm>
            <a:off x="5229405" y="5323861"/>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7" name="Oval 26"/>
          <p:cNvSpPr/>
          <p:nvPr/>
        </p:nvSpPr>
        <p:spPr>
          <a:xfrm>
            <a:off x="8266469" y="5015053"/>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9" name="Arc 28"/>
          <p:cNvSpPr/>
          <p:nvPr/>
        </p:nvSpPr>
        <p:spPr>
          <a:xfrm rot="3127159" flipV="1">
            <a:off x="1811758" y="2714604"/>
            <a:ext cx="1541477" cy="972590"/>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8060397">
            <a:off x="7456893" y="3464403"/>
            <a:ext cx="1618216" cy="1192327"/>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 xmlns:a16="http://schemas.microsoft.com/office/drawing/2014/main" id="{E202D27E-6A30-AD2D-47BF-71FDDBF608D3}"/>
              </a:ext>
            </a:extLst>
          </p:cNvPr>
          <p:cNvSpPr txBox="1"/>
          <p:nvPr/>
        </p:nvSpPr>
        <p:spPr>
          <a:xfrm>
            <a:off x="5648030" y="2998391"/>
            <a:ext cx="2495548"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Lỏng và rắn</a:t>
            </a:r>
          </a:p>
        </p:txBody>
      </p:sp>
    </p:spTree>
    <p:extLst>
      <p:ext uri="{BB962C8B-B14F-4D97-AF65-F5344CB8AC3E}">
        <p14:creationId xmlns:p14="http://schemas.microsoft.com/office/powerpoint/2010/main" val="35279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randombar(horizontal)">
                                      <p:cBhvr>
                                        <p:cTn id="54" dur="500"/>
                                        <p:tgtEl>
                                          <p:spTgt spid="17"/>
                                        </p:tgtEl>
                                      </p:cBhvr>
                                    </p:animEffect>
                                  </p:childTnLst>
                                </p:cTn>
                              </p:par>
                              <p:par>
                                <p:cTn id="55" presetID="14" presetClass="entr" presetSubtype="1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randombar(horizontal)">
                                      <p:cBhvr>
                                        <p:cTn id="60" dur="500"/>
                                        <p:tgtEl>
                                          <p:spTgt spid="23"/>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P spid="16" grpId="0"/>
      <p:bldP spid="22" grpId="0"/>
      <p:bldP spid="23" grpId="0"/>
      <p:bldP spid="25" grpId="0" animBg="1"/>
      <p:bldP spid="26" grpId="0" animBg="1"/>
      <p:bldP spid="27" grpId="0" animBg="1"/>
      <p:bldP spid="29" grpId="0" animBg="1"/>
      <p:bldP spid="17"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90B054E-B6AE-14CB-111F-0FBA1645B82B}"/>
              </a:ext>
            </a:extLst>
          </p:cNvPr>
          <p:cNvSpPr txBox="1"/>
          <p:nvPr/>
        </p:nvSpPr>
        <p:spPr>
          <a:xfrm>
            <a:off x="2441005" y="331303"/>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 xmlns:a16="http://schemas.microsoft.com/office/drawing/2014/main" id="{E202D27E-6A30-AD2D-47BF-71FDDBF608D3}"/>
              </a:ext>
            </a:extLst>
          </p:cNvPr>
          <p:cNvSpPr txBox="1"/>
          <p:nvPr/>
        </p:nvSpPr>
        <p:spPr>
          <a:xfrm>
            <a:off x="7519361" y="3556051"/>
            <a:ext cx="293993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chuyển từ thể rắn sang thể lỏng</a:t>
            </a:r>
            <a:endParaRPr lang="vi-VN" sz="2400">
              <a:solidFill>
                <a:srgbClr val="00206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stretch>
            <a:fillRect/>
          </a:stretch>
        </p:blipFill>
        <p:spPr>
          <a:xfrm>
            <a:off x="802433" y="1945102"/>
            <a:ext cx="2540389" cy="1623754"/>
          </a:xfrm>
          <a:prstGeom prst="roundRect">
            <a:avLst/>
          </a:prstGeom>
        </p:spPr>
      </p:pic>
      <p:pic>
        <p:nvPicPr>
          <p:cNvPr id="12" name="Picture 11"/>
          <p:cNvPicPr>
            <a:picLocks noChangeAspect="1"/>
          </p:cNvPicPr>
          <p:nvPr/>
        </p:nvPicPr>
        <p:blipFill>
          <a:blip r:embed="rId5"/>
          <a:stretch>
            <a:fillRect/>
          </a:stretch>
        </p:blipFill>
        <p:spPr>
          <a:xfrm>
            <a:off x="715828" y="4459062"/>
            <a:ext cx="2499788" cy="1584469"/>
          </a:xfrm>
          <a:prstGeom prst="roundRect">
            <a:avLst/>
          </a:prstGeom>
        </p:spPr>
      </p:pic>
      <p:pic>
        <p:nvPicPr>
          <p:cNvPr id="19" name="Picture 18"/>
          <p:cNvPicPr>
            <a:picLocks noChangeAspect="1"/>
          </p:cNvPicPr>
          <p:nvPr/>
        </p:nvPicPr>
        <p:blipFill>
          <a:blip r:embed="rId6"/>
          <a:stretch>
            <a:fillRect/>
          </a:stretch>
        </p:blipFill>
        <p:spPr>
          <a:xfrm>
            <a:off x="6032829" y="4353064"/>
            <a:ext cx="2446650" cy="1623258"/>
          </a:xfrm>
          <a:prstGeom prst="roundRect">
            <a:avLst/>
          </a:prstGeom>
        </p:spPr>
      </p:pic>
      <p:sp>
        <p:nvSpPr>
          <p:cNvPr id="22" name="TextBox 21">
            <a:extLst>
              <a:ext uri="{FF2B5EF4-FFF2-40B4-BE49-F238E27FC236}">
                <a16:creationId xmlns="" xmlns:a16="http://schemas.microsoft.com/office/drawing/2014/main" id="{E202D27E-6A30-AD2D-47BF-71FDDBF608D3}"/>
              </a:ext>
            </a:extLst>
          </p:cNvPr>
          <p:cNvSpPr txBox="1"/>
          <p:nvPr/>
        </p:nvSpPr>
        <p:spPr>
          <a:xfrm>
            <a:off x="2330739" y="3561087"/>
            <a:ext cx="2854878"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Nước chuyển từ thể lỏng sang thể rắn</a:t>
            </a:r>
            <a:endParaRPr lang="vi-VN" sz="240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 xmlns:a16="http://schemas.microsoft.com/office/drawing/2014/main" id="{E202D27E-6A30-AD2D-47BF-71FDDBF608D3}"/>
              </a:ext>
            </a:extLst>
          </p:cNvPr>
          <p:cNvSpPr txBox="1"/>
          <p:nvPr/>
        </p:nvSpPr>
        <p:spPr>
          <a:xfrm>
            <a:off x="2248099" y="1054307"/>
            <a:ext cx="722389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Mô tả sự thay đổi về thể của nước</a:t>
            </a:r>
          </a:p>
        </p:txBody>
      </p:sp>
      <p:sp>
        <p:nvSpPr>
          <p:cNvPr id="29" name="Arc 28"/>
          <p:cNvSpPr/>
          <p:nvPr/>
        </p:nvSpPr>
        <p:spPr>
          <a:xfrm rot="7284551" flipV="1">
            <a:off x="1901410" y="3218411"/>
            <a:ext cx="1713638" cy="1158398"/>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082004" y="1944513"/>
            <a:ext cx="2499788" cy="1584469"/>
          </a:xfrm>
          <a:prstGeom prst="roundRect">
            <a:avLst/>
          </a:prstGeom>
        </p:spPr>
      </p:pic>
      <p:sp>
        <p:nvSpPr>
          <p:cNvPr id="21" name="Arc 20"/>
          <p:cNvSpPr/>
          <p:nvPr/>
        </p:nvSpPr>
        <p:spPr>
          <a:xfrm rot="7284551" flipV="1">
            <a:off x="7101309" y="3245689"/>
            <a:ext cx="1541477" cy="1021650"/>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 xmlns:a16="http://schemas.microsoft.com/office/drawing/2014/main" id="{E202D27E-6A30-AD2D-47BF-71FDDBF608D3}"/>
              </a:ext>
            </a:extLst>
          </p:cNvPr>
          <p:cNvSpPr txBox="1"/>
          <p:nvPr/>
        </p:nvSpPr>
        <p:spPr>
          <a:xfrm>
            <a:off x="254051" y="3728038"/>
            <a:ext cx="184785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Đông đặc</a:t>
            </a:r>
          </a:p>
        </p:txBody>
      </p:sp>
      <p:sp>
        <p:nvSpPr>
          <p:cNvPr id="14" name="TextBox 13">
            <a:extLst>
              <a:ext uri="{FF2B5EF4-FFF2-40B4-BE49-F238E27FC236}">
                <a16:creationId xmlns="" xmlns:a16="http://schemas.microsoft.com/office/drawing/2014/main" id="{E202D27E-6A30-AD2D-47BF-71FDDBF608D3}"/>
              </a:ext>
            </a:extLst>
          </p:cNvPr>
          <p:cNvSpPr txBox="1"/>
          <p:nvPr/>
        </p:nvSpPr>
        <p:spPr>
          <a:xfrm>
            <a:off x="5408304" y="3663866"/>
            <a:ext cx="184785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Nóng chảy</a:t>
            </a:r>
          </a:p>
        </p:txBody>
      </p:sp>
      <p:sp>
        <p:nvSpPr>
          <p:cNvPr id="15" name="TextBox 14">
            <a:extLst>
              <a:ext uri="{FF2B5EF4-FFF2-40B4-BE49-F238E27FC236}">
                <a16:creationId xmlns="" xmlns:a16="http://schemas.microsoft.com/office/drawing/2014/main" id="{E202D27E-6A30-AD2D-47BF-71FDDBF608D3}"/>
              </a:ext>
            </a:extLst>
          </p:cNvPr>
          <p:cNvSpPr txBox="1"/>
          <p:nvPr/>
        </p:nvSpPr>
        <p:spPr>
          <a:xfrm>
            <a:off x="8709688" y="5110600"/>
            <a:ext cx="293993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chuyển từ thể lỏng sang thể hơi</a:t>
            </a:r>
            <a:endParaRPr lang="vi-V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8966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2" grpId="0"/>
      <p:bldP spid="29" grpId="0" animBg="1"/>
      <p:bldP spid="21" grpId="0" animBg="1"/>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E202D27E-6A30-AD2D-47BF-71FDDBF608D3}"/>
              </a:ext>
            </a:extLst>
          </p:cNvPr>
          <p:cNvSpPr txBox="1"/>
          <p:nvPr/>
        </p:nvSpPr>
        <p:spPr>
          <a:xfrm>
            <a:off x="2450179" y="870391"/>
            <a:ext cx="797596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Làm thí nghiệm theo hướng dẫn và ghi chép lại hiện tượng xảy ra với thể của nước ở trong cốc</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 xmlns:a16="http://schemas.microsoft.com/office/drawing/2014/main" id="{3977851C-5B4D-4AD5-C307-2B5E4CE70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42" y="2388010"/>
            <a:ext cx="2802391" cy="2724879"/>
          </a:xfrm>
          <a:prstGeom prst="round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 xmlns:a16="http://schemas.microsoft.com/office/drawing/2014/main" id="{B80DD754-24C5-79FF-FA33-ECF2B66AD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185" y="2338843"/>
            <a:ext cx="2781626" cy="2739205"/>
          </a:xfrm>
          <a:prstGeom prst="round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 xmlns:a16="http://schemas.microsoft.com/office/drawing/2014/main" id="{B80DD754-24C5-79FF-FA33-ECF2B66AD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165" y="2326748"/>
            <a:ext cx="2617847" cy="2739205"/>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 xmlns:a16="http://schemas.microsoft.com/office/drawing/2014/main" id="{E202D27E-6A30-AD2D-47BF-71FDDBF608D3}"/>
              </a:ext>
            </a:extLst>
          </p:cNvPr>
          <p:cNvSpPr txBox="1"/>
          <p:nvPr/>
        </p:nvSpPr>
        <p:spPr>
          <a:xfrm>
            <a:off x="2294234" y="2589807"/>
            <a:ext cx="1407910"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Bay hơi</a:t>
            </a:r>
            <a:endParaRPr lang="en-US" altLang="zh-CN" sz="3200" dirty="0">
              <a:solidFill>
                <a:schemeClr val="bg1"/>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 xmlns:a16="http://schemas.microsoft.com/office/drawing/2014/main" id="{E202D27E-6A30-AD2D-47BF-71FDDBF608D3}"/>
              </a:ext>
            </a:extLst>
          </p:cNvPr>
          <p:cNvSpPr txBox="1"/>
          <p:nvPr/>
        </p:nvSpPr>
        <p:spPr>
          <a:xfrm>
            <a:off x="9741820" y="2475015"/>
            <a:ext cx="1707113"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Ngưng tụ</a:t>
            </a:r>
            <a:endParaRPr lang="en-US" altLang="zh-CN" sz="3200" dirty="0">
              <a:solidFill>
                <a:schemeClr val="bg1"/>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 xmlns:a16="http://schemas.microsoft.com/office/drawing/2014/main" id="{E202D27E-6A30-AD2D-47BF-71FDDBF608D3}"/>
              </a:ext>
            </a:extLst>
          </p:cNvPr>
          <p:cNvSpPr txBox="1"/>
          <p:nvPr/>
        </p:nvSpPr>
        <p:spPr>
          <a:xfrm>
            <a:off x="400348" y="5249770"/>
            <a:ext cx="330179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Đổ nước nóng vào cốc</a:t>
            </a:r>
          </a:p>
        </p:txBody>
      </p:sp>
      <p:sp>
        <p:nvSpPr>
          <p:cNvPr id="16" name="TextBox 15">
            <a:extLst>
              <a:ext uri="{FF2B5EF4-FFF2-40B4-BE49-F238E27FC236}">
                <a16:creationId xmlns="" xmlns:a16="http://schemas.microsoft.com/office/drawing/2014/main" id="{E202D27E-6A30-AD2D-47BF-71FDDBF608D3}"/>
              </a:ext>
            </a:extLst>
          </p:cNvPr>
          <p:cNvSpPr txBox="1"/>
          <p:nvPr/>
        </p:nvSpPr>
        <p:spPr>
          <a:xfrm>
            <a:off x="4781829" y="5249770"/>
            <a:ext cx="2829735"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Úp chiếc đĩa lên cốc nước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 xmlns:a16="http://schemas.microsoft.com/office/drawing/2014/main" id="{E202D27E-6A30-AD2D-47BF-71FDDBF608D3}"/>
              </a:ext>
            </a:extLst>
          </p:cNvPr>
          <p:cNvSpPr txBox="1"/>
          <p:nvPr/>
        </p:nvSpPr>
        <p:spPr>
          <a:xfrm>
            <a:off x="8209722" y="5210321"/>
            <a:ext cx="347869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vài phút nhấc chiếc đĩa ra khỏi cốc nước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2933380" y="4496708"/>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6904583" y="4434089"/>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0" name="Oval 19"/>
          <p:cNvSpPr/>
          <p:nvPr/>
        </p:nvSpPr>
        <p:spPr>
          <a:xfrm>
            <a:off x="10797323" y="433919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1" name="TextBox 20">
            <a:extLst>
              <a:ext uri="{FF2B5EF4-FFF2-40B4-BE49-F238E27FC236}">
                <a16:creationId xmlns="" xmlns:a16="http://schemas.microsoft.com/office/drawing/2014/main" id="{590B054E-B6AE-14CB-111F-0FBA1645B82B}"/>
              </a:ext>
            </a:extLst>
          </p:cNvPr>
          <p:cNvSpPr txBox="1"/>
          <p:nvPr/>
        </p:nvSpPr>
        <p:spPr>
          <a:xfrm>
            <a:off x="2441005" y="331303"/>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694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P spid="16" grpId="0"/>
      <p:bldP spid="17" grpId="0"/>
      <p:bldP spid="18" grpId="0" animBg="1"/>
      <p:bldP spid="19" grpId="0" animBg="1"/>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E202D27E-6A30-AD2D-47BF-71FDDBF608D3}"/>
              </a:ext>
            </a:extLst>
          </p:cNvPr>
          <p:cNvSpPr txBox="1"/>
          <p:nvPr/>
        </p:nvSpPr>
        <p:spPr>
          <a:xfrm>
            <a:off x="2528178" y="1121341"/>
            <a:ext cx="728685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Hoàn thiện sơ đồ mô tả sự chuyển thể của nước</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10" name="Picture 9">
            <a:extLst>
              <a:ext uri="{FF2B5EF4-FFF2-40B4-BE49-F238E27FC236}">
                <a16:creationId xmlns="" xmlns:a16="http://schemas.microsoft.com/office/drawing/2014/main" id="{B80DD754-24C5-79FF-FA33-ECF2B66AD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347" y="2698815"/>
            <a:ext cx="9805079" cy="2690760"/>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 xmlns:a16="http://schemas.microsoft.com/office/drawing/2014/main" id="{E202D27E-6A30-AD2D-47BF-71FDDBF608D3}"/>
              </a:ext>
            </a:extLst>
          </p:cNvPr>
          <p:cNvSpPr txBox="1"/>
          <p:nvPr/>
        </p:nvSpPr>
        <p:spPr>
          <a:xfrm>
            <a:off x="4602775" y="5716201"/>
            <a:ext cx="1407910" cy="461665"/>
          </a:xfrm>
          <a:prstGeom prst="rect">
            <a:avLst/>
          </a:prstGeom>
          <a:solidFill>
            <a:srgbClr val="92D050"/>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Bay hơi</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 xmlns:a16="http://schemas.microsoft.com/office/drawing/2014/main" id="{E202D27E-6A30-AD2D-47BF-71FDDBF608D3}"/>
              </a:ext>
            </a:extLst>
          </p:cNvPr>
          <p:cNvSpPr txBox="1"/>
          <p:nvPr/>
        </p:nvSpPr>
        <p:spPr>
          <a:xfrm>
            <a:off x="9179632" y="5716201"/>
            <a:ext cx="1707113" cy="461665"/>
          </a:xfrm>
          <a:prstGeom prst="rect">
            <a:avLst/>
          </a:prstGeom>
          <a:solidFill>
            <a:srgbClr val="6CBFD7"/>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Ngưng tụ</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 xmlns:a16="http://schemas.microsoft.com/office/drawing/2014/main" id="{E202D27E-6A30-AD2D-47BF-71FDDBF608D3}"/>
              </a:ext>
            </a:extLst>
          </p:cNvPr>
          <p:cNvSpPr txBox="1"/>
          <p:nvPr/>
        </p:nvSpPr>
        <p:spPr>
          <a:xfrm>
            <a:off x="1866359" y="1770974"/>
            <a:ext cx="8459280"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Sắp xếp các hiện tượng dưới đây tương ứng với các dấu </a:t>
            </a:r>
            <a:r>
              <a:rPr lang="vi-VN" sz="2400">
                <a:solidFill>
                  <a:srgbClr val="FF000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trong sơ đồ để mô tả sự chuyển thể của nước</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 xmlns:a16="http://schemas.microsoft.com/office/drawing/2014/main" id="{E202D27E-6A30-AD2D-47BF-71FDDBF608D3}"/>
              </a:ext>
            </a:extLst>
          </p:cNvPr>
          <p:cNvSpPr txBox="1"/>
          <p:nvPr/>
        </p:nvSpPr>
        <p:spPr>
          <a:xfrm>
            <a:off x="1700174" y="5716201"/>
            <a:ext cx="1656009" cy="461665"/>
          </a:xfrm>
          <a:prstGeom prst="rect">
            <a:avLst/>
          </a:prstGeom>
          <a:solidFill>
            <a:srgbClr val="FFC000"/>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Nóng chảy</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 xmlns:a16="http://schemas.microsoft.com/office/drawing/2014/main" id="{E202D27E-6A30-AD2D-47BF-71FDDBF608D3}"/>
              </a:ext>
            </a:extLst>
          </p:cNvPr>
          <p:cNvSpPr txBox="1"/>
          <p:nvPr/>
        </p:nvSpPr>
        <p:spPr>
          <a:xfrm>
            <a:off x="6824015" y="5716201"/>
            <a:ext cx="1627088" cy="461665"/>
          </a:xfrm>
          <a:prstGeom prst="rect">
            <a:avLst/>
          </a:prstGeom>
          <a:solidFill>
            <a:srgbClr val="FDCB93"/>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Đông đặc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3168376" y="328068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3168376" y="4808667"/>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20" name="Oval 19"/>
          <p:cNvSpPr/>
          <p:nvPr/>
        </p:nvSpPr>
        <p:spPr>
          <a:xfrm>
            <a:off x="6828127" y="330889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cxnSp>
        <p:nvCxnSpPr>
          <p:cNvPr id="5" name="Straight Arrow Connector 4"/>
          <p:cNvCxnSpPr/>
          <p:nvPr/>
        </p:nvCxnSpPr>
        <p:spPr>
          <a:xfrm flipV="1">
            <a:off x="7259173" y="3878793"/>
            <a:ext cx="1520802" cy="24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411650" y="3903716"/>
            <a:ext cx="1520802" cy="24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356183" y="4646645"/>
            <a:ext cx="1520802" cy="249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259173" y="4689178"/>
            <a:ext cx="1520802" cy="249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97183" y="4753588"/>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5" name="TextBox 24">
            <a:extLst>
              <a:ext uri="{FF2B5EF4-FFF2-40B4-BE49-F238E27FC236}">
                <a16:creationId xmlns="" xmlns:a16="http://schemas.microsoft.com/office/drawing/2014/main" id="{590B054E-B6AE-14CB-111F-0FBA1645B82B}"/>
              </a:ext>
            </a:extLst>
          </p:cNvPr>
          <p:cNvSpPr txBox="1"/>
          <p:nvPr/>
        </p:nvSpPr>
        <p:spPr>
          <a:xfrm>
            <a:off x="2441005" y="331303"/>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584" y="3308893"/>
            <a:ext cx="350668" cy="459354"/>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906" y="3338456"/>
            <a:ext cx="350668" cy="45935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371" y="4212193"/>
            <a:ext cx="350668" cy="459354"/>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0924" y="4155031"/>
            <a:ext cx="350668" cy="459354"/>
          </a:xfrm>
          <a:prstGeom prst="rect">
            <a:avLst/>
          </a:prstGeom>
        </p:spPr>
      </p:pic>
    </p:spTree>
    <p:extLst>
      <p:ext uri="{BB962C8B-B14F-4D97-AF65-F5344CB8AC3E}">
        <p14:creationId xmlns:p14="http://schemas.microsoft.com/office/powerpoint/2010/main" val="176727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500"/>
                                        <p:tgtEl>
                                          <p:spTgt spid="5"/>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42" presetClass="path" presetSubtype="0" accel="50000" decel="50000" fill="hold" grpId="1" nodeType="clickEffect">
                                  <p:stCondLst>
                                    <p:cond delay="0"/>
                                  </p:stCondLst>
                                  <p:childTnLst>
                                    <p:animMotion origin="layout" path="M 3.75E-6 3.7037E-7 L 0.24869 -0.35116 " pathEditMode="relative" rAng="0" ptsTypes="AA">
                                      <p:cBhvr>
                                        <p:cTn id="83" dur="2000" fill="hold"/>
                                        <p:tgtEl>
                                          <p:spTgt spid="11"/>
                                        </p:tgtEl>
                                        <p:attrNameLst>
                                          <p:attrName>ppt_x</p:attrName>
                                          <p:attrName>ppt_y</p:attrName>
                                        </p:attrNameLst>
                                      </p:cBhvr>
                                      <p:rCtr x="12435" y="-17569"/>
                                    </p:animMotion>
                                  </p:childTnLst>
                                </p:cTn>
                              </p:par>
                              <p:par>
                                <p:cTn id="84" presetID="1" presetClass="exit" presetSubtype="0" fill="hold" nodeType="withEffect">
                                  <p:stCondLst>
                                    <p:cond delay="0"/>
                                  </p:stCondLst>
                                  <p:childTnLst>
                                    <p:set>
                                      <p:cBhvr>
                                        <p:cTn id="8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4"/>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3.33333E-6 3.7037E-7 L -0.14219 -0.13218 " pathEditMode="relative" rAng="0" ptsTypes="AA">
                                      <p:cBhvr>
                                        <p:cTn id="90" dur="2000" fill="hold"/>
                                        <p:tgtEl>
                                          <p:spTgt spid="14"/>
                                        </p:tgtEl>
                                        <p:attrNameLst>
                                          <p:attrName>ppt_x</p:attrName>
                                          <p:attrName>ppt_y</p:attrName>
                                        </p:attrNameLst>
                                      </p:cBhvr>
                                      <p:rCtr x="-7109" y="-6620"/>
                                    </p:animMotion>
                                  </p:childTnLst>
                                </p:cTn>
                              </p:par>
                              <p:par>
                                <p:cTn id="91" presetID="1" presetClass="exit" presetSubtype="0" fill="hold" nodeType="withEffect">
                                  <p:stCondLst>
                                    <p:cond delay="0"/>
                                  </p:stCondLst>
                                  <p:childTnLst>
                                    <p:set>
                                      <p:cBhvr>
                                        <p:cTn id="9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3" restart="whenNotActive" fill="hold" evtFilter="cancelBubble" nodeType="interactiveSeq">
                <p:stCondLst>
                  <p:cond evt="onClick" delay="0">
                    <p:tgtEl>
                      <p:spTgt spid="19"/>
                    </p:tgtEl>
                  </p:cond>
                </p:stCondLst>
                <p:endSync evt="end" delay="0">
                  <p:rtn val="all"/>
                </p:endSync>
                <p:childTnLst>
                  <p:par>
                    <p:cTn id="94" fill="hold">
                      <p:stCondLst>
                        <p:cond delay="0"/>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2.29167E-6 3.7037E-7 L -0.24909 -0.13843 " pathEditMode="relative" rAng="0" ptsTypes="AA">
                                      <p:cBhvr>
                                        <p:cTn id="97" dur="2000" fill="hold"/>
                                        <p:tgtEl>
                                          <p:spTgt spid="17"/>
                                        </p:tgtEl>
                                        <p:attrNameLst>
                                          <p:attrName>ppt_x</p:attrName>
                                          <p:attrName>ppt_y</p:attrName>
                                        </p:attrNameLst>
                                      </p:cBhvr>
                                      <p:rCtr x="-12461" y="-6921"/>
                                    </p:animMotion>
                                  </p:childTnLst>
                                </p:cTn>
                              </p:par>
                              <p:par>
                                <p:cTn id="98" presetID="1" presetClass="exit" presetSubtype="0" fill="hold" nodeType="withEffect">
                                  <p:stCondLst>
                                    <p:cond delay="0"/>
                                  </p:stCondLst>
                                  <p:childTnLst>
                                    <p:set>
                                      <p:cBhvr>
                                        <p:cTn id="9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0" restart="whenNotActive" fill="hold" evtFilter="cancelBubble" nodeType="interactiveSeq">
                <p:stCondLst>
                  <p:cond evt="onClick" delay="0">
                    <p:tgtEl>
                      <p:spTgt spid="18"/>
                    </p:tgtEl>
                  </p:cond>
                </p:stCondLst>
                <p:endSync evt="end" delay="0">
                  <p:rtn val="all"/>
                </p:endSync>
                <p:childTnLst>
                  <p:par>
                    <p:cTn id="101" fill="hold">
                      <p:stCondLst>
                        <p:cond delay="0"/>
                      </p:stCondLst>
                      <p:childTnLst>
                        <p:par>
                          <p:cTn id="102" fill="hold">
                            <p:stCondLst>
                              <p:cond delay="0"/>
                            </p:stCondLst>
                            <p:childTnLst>
                              <p:par>
                                <p:cTn id="103" presetID="42" presetClass="path" presetSubtype="0" accel="50000" decel="50000" fill="hold" grpId="1" nodeType="clickEffect">
                                  <p:stCondLst>
                                    <p:cond delay="0"/>
                                  </p:stCondLst>
                                  <p:childTnLst>
                                    <p:animMotion origin="layout" path="M -1.66667E-6 3.7037E-7 L 0.17826 -0.35116 " pathEditMode="relative" rAng="0" ptsTypes="AA">
                                      <p:cBhvr>
                                        <p:cTn id="104" dur="2000" fill="hold"/>
                                        <p:tgtEl>
                                          <p:spTgt spid="16"/>
                                        </p:tgtEl>
                                        <p:attrNameLst>
                                          <p:attrName>ppt_x</p:attrName>
                                          <p:attrName>ppt_y</p:attrName>
                                        </p:attrNameLst>
                                      </p:cBhvr>
                                      <p:rCtr x="8906" y="-17569"/>
                                    </p:animMotion>
                                  </p:childTnLst>
                                </p:cTn>
                              </p:par>
                              <p:par>
                                <p:cTn id="105" presetID="1" presetClass="exit" presetSubtype="0" fill="hold" nodeType="withEffect">
                                  <p:stCondLst>
                                    <p:cond delay="0"/>
                                  </p:stCondLst>
                                  <p:childTnLst>
                                    <p:set>
                                      <p:cBhvr>
                                        <p:cTn id="10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P spid="11" grpId="0" animBg="1"/>
      <p:bldP spid="11" grpId="1" animBg="1"/>
      <p:bldP spid="14" grpId="0" animBg="1"/>
      <p:bldP spid="14" grpId="1" animBg="1"/>
      <p:bldP spid="15" grpId="0"/>
      <p:bldP spid="16" grpId="0" animBg="1"/>
      <p:bldP spid="16" grpId="1" animBg="1"/>
      <p:bldP spid="17" grpId="0" animBg="1"/>
      <p:bldP spid="17" grpId="1" animBg="1"/>
      <p:bldP spid="18" grpId="0" animBg="1"/>
      <p:bldP spid="19" grpId="0" animBg="1"/>
      <p:bldP spid="20" grpId="0" animBg="1"/>
      <p:bldP spid="24" grpId="0" animBg="1"/>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3345</TotalTime>
  <Words>747</Words>
  <Application>Microsoft Office PowerPoint</Application>
  <PresentationFormat>Custom</PresentationFormat>
  <Paragraphs>91</Paragraphs>
  <Slides>10</Slides>
  <Notes>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 Light</vt:lpstr>
      <vt:lpstr>Times New Roman</vt:lpstr>
      <vt:lpstr>Roboto Black</vt:lpstr>
      <vt:lpstr>Calibri</vt:lpstr>
      <vt:lpstr>Roboto</vt:lpstr>
      <vt:lpstr>Muli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saocodon</cp:lastModifiedBy>
  <cp:revision>156</cp:revision>
  <dcterms:created xsi:type="dcterms:W3CDTF">2023-04-01T23:44:56Z</dcterms:created>
  <dcterms:modified xsi:type="dcterms:W3CDTF">2025-04-04T05:00:34Z</dcterms:modified>
</cp:coreProperties>
</file>