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9"/>
  </p:notesMasterIdLst>
  <p:sldIdLst>
    <p:sldId id="936" r:id="rId3"/>
    <p:sldId id="964" r:id="rId4"/>
    <p:sldId id="962" r:id="rId5"/>
    <p:sldId id="991" r:id="rId6"/>
    <p:sldId id="992" r:id="rId7"/>
    <p:sldId id="990" r:id="rId8"/>
  </p:sldIdLst>
  <p:sldSz cx="12192000" cy="6858000"/>
  <p:notesSz cx="6858000" cy="9144000"/>
  <p:embeddedFontLst>
    <p:embeddedFont>
      <p:font typeface="字魂73号-江南手书" charset="-122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UTM Androgyne" charset="0"/>
      <p:regular r:id="rId15"/>
    </p:embeddedFont>
    <p:embeddedFont>
      <p:font typeface="字魂86号-杨任东楷书" charset="-122"/>
      <p:regular r:id="rId16"/>
    </p:embeddedFont>
    <p:embeddedFont>
      <p:font typeface="等线" charset="-122"/>
      <p:regular r:id="rId17"/>
      <p:bold r:id="rId18"/>
    </p:embeddedFont>
    <p:embeddedFont>
      <p:font typeface="Calibri Light" charset="0"/>
      <p:regular r:id="rId19"/>
      <p: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060BEA"/>
    <a:srgbClr val="D70F81"/>
    <a:srgbClr val="99BA81"/>
    <a:srgbClr val="E9E4B0"/>
    <a:srgbClr val="FDA628"/>
    <a:srgbClr val="EDEDD1"/>
    <a:srgbClr val="A27E5F"/>
    <a:srgbClr val="BDD7EE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78" y="22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9A5C-3ED0-492D-8D16-84BBDB67DF6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60727-84BB-45C8-A4FB-AA547ED09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00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7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0727-84BB-45C8-A4FB-AA547ED09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72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D05DE22-C2AD-48FD-9F2F-478EBDDAF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3402"/>
            <a:ext cx="8426450" cy="28776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0889BC5-DD1D-4F47-931D-5008CEAA6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4" y="0"/>
            <a:ext cx="10220325" cy="16213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ED6A3EC-1DCB-4E8F-8484-F14B066D0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8" y="4743450"/>
            <a:ext cx="8977122" cy="17287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5A52C18-9C3E-43DE-A475-BA39EA2DEE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77" y="4457414"/>
            <a:ext cx="9209723" cy="23008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F1D882-A3BD-4D0A-8744-34D37B4326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80" y="5486400"/>
            <a:ext cx="10309120" cy="1371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681B8D-4B5C-4A75-B443-094676FD9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r="1"/>
          <a:stretch/>
        </p:blipFill>
        <p:spPr>
          <a:xfrm>
            <a:off x="0" y="0"/>
            <a:ext cx="63753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29CD1EE-7058-4CE8-B811-FCAE06BA4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/>
          <a:stretch/>
        </p:blipFill>
        <p:spPr>
          <a:xfrm>
            <a:off x="0" y="0"/>
            <a:ext cx="79121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39FC4A3-5438-4A74-B591-6EF8EFE51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/>
          <a:stretch/>
        </p:blipFill>
        <p:spPr>
          <a:xfrm>
            <a:off x="0" y="0"/>
            <a:ext cx="537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D9DCF-3AA7-7731-46F0-64C90C73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488CB2-9970-01F7-BD48-2A6E2B475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782B67-4869-0D86-EE75-B91BE8DBF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4FB497-0187-10E9-75EA-BF180429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7ECAB0-5A88-1F57-EEFB-91ABD776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AF35D8-185E-6438-357C-7EF68058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C0610-7E08-AE18-376B-48DE2D5D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A4D62C-2B9F-AFEA-D64F-11AD5D2BD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630C30-201E-5CFC-4B12-1EEDC2695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A613B53-1445-95FF-6244-3829D0576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1DEE57A-2675-2B57-146A-9FC0A4CBF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97768D-B7AC-43EA-54EB-7F81714B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DBE540D-03F7-6969-3DD4-AACFB8C5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5908A6-C09D-2649-625F-1993797A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E36E02-DEE1-404D-F3C4-9F6387E3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2FD5A6-F275-BABA-18B8-4506739D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40833F-FB59-2BF0-9261-95B0E5E8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2D1EF0-C52B-0F3E-9181-F64E69C8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7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3B80D6-0683-5F0E-85B7-89EF0FC5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90ECAD-F31B-D0D7-9010-D911B5CF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807980-FA9E-7CA0-F3E2-5CA17620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3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2203A-CE00-AAB0-E592-7F1978F6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1770EE-6CFE-C1DE-988E-359B457A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B85893-E137-EFD7-C5DA-6EC626C75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B248F5-8F76-C0C8-8D3B-E7BD67F3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F4547D-E4E4-A458-612A-EA1717D6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A767D5-3C94-A93F-7274-1A5B39BB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EC4CD-D81A-E901-36C6-DC7F5300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E8D71A-58AF-787F-C965-D0C62F97B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4D2914-7B29-2FD6-803E-F87653F16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DB9199-D2BB-9DB7-76CF-1EB462B6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4625C8-12A9-FD05-8D62-45266F6D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2699B-5A92-2876-547D-9BF144EB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6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F95D2-6147-16ED-2129-0C38359F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1D8EC7-71E9-777D-B1B3-822DAB4F6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4DC58D-2638-7366-30FE-FA912722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9C4BA0-4348-CD47-E8B4-10D6D6B0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4D74E6-185D-7491-1781-1481DB15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633EC9-FB31-7325-635B-432036959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CCF130-BDA1-2B3C-B85C-A64F1CA97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9FD74-6498-DC17-8926-CB9B71CB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A81F6-8F6B-F411-073A-33E0D5C5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17A104-470A-D529-8E08-04F114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5">
            <a:extLst>
              <a:ext uri="{FF2B5EF4-FFF2-40B4-BE49-F238E27FC236}">
                <a16:creationId xmlns="" xmlns:a16="http://schemas.microsoft.com/office/drawing/2014/main" id="{72B9F36A-A851-480C-A172-88FC8B5C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252" y="910849"/>
            <a:ext cx="3427494" cy="424732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14">
                <a:schemeClr val="bg1">
                  <a:alpha val="60000"/>
                </a:schemeClr>
              </a:gs>
              <a:gs pos="76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400">
                <a:solidFill>
                  <a:srgbClr val="FDA62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编辑文本样式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DA2A3B5-31ED-4695-AFD5-CBB4944C6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 flipH="1" flipV="1">
            <a:off x="0" y="0"/>
            <a:ext cx="5562600" cy="8439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C73B539-616F-495E-A9F2-91B3BE1E7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/>
        </p:blipFill>
        <p:spPr>
          <a:xfrm flipH="1" flipV="1">
            <a:off x="-1" y="6902"/>
            <a:ext cx="4048125" cy="84147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C1CF095A-743A-408A-99D4-99F43DE23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416" y="42851"/>
            <a:ext cx="1826141" cy="535531"/>
          </a:xfrm>
        </p:spPr>
        <p:txBody>
          <a:bodyPr vert="horz" wrap="none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432E8EC-BE65-4938-8895-18277A3B2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31839" r="221" b="-4104"/>
          <a:stretch/>
        </p:blipFill>
        <p:spPr>
          <a:xfrm>
            <a:off x="6798945" y="-4451"/>
            <a:ext cx="5286375" cy="16967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266C6F5-E918-47B3-8C26-7C45A9BDA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46" y="5918828"/>
            <a:ext cx="4382254" cy="8439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FCE6580F-47DE-4B37-8732-6A0CC7FACC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4816"/>
            <a:ext cx="4495800" cy="11231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6162-D9C4-418B-B994-0554A012D0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0" y="6188442"/>
            <a:ext cx="5032479" cy="6695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0DBCED8-8809-4FFF-9B47-2CC0D7F411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4695" y="4869180"/>
            <a:ext cx="1587303" cy="19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9AB6F5E-2D77-459A-BD87-FDD008906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8" y="4743450"/>
            <a:ext cx="8977122" cy="1728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C603AD-47D1-4719-8857-4668406B7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457414"/>
            <a:ext cx="9725025" cy="23008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72D1BC-1AFE-4B70-AB14-0C8386E3AC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600431"/>
            <a:ext cx="11468100" cy="12575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0783BCC-7B78-47E1-AE90-88BFAFAFE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/>
          <a:stretch/>
        </p:blipFill>
        <p:spPr>
          <a:xfrm>
            <a:off x="0" y="3638550"/>
            <a:ext cx="2673673" cy="3219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8D2B02B-FA84-48B7-A675-19C61A0D1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/>
          <a:stretch/>
        </p:blipFill>
        <p:spPr>
          <a:xfrm>
            <a:off x="0" y="3638550"/>
            <a:ext cx="2867977" cy="3219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DD597B1-8B24-4F85-BFAE-D89CA07164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550"/>
            <a:ext cx="2569485" cy="32194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62E27B4-0478-4DF7-BB89-3629E8D636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8077199" cy="1281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3E5D0D-C951-47B4-882B-FC4F0EB5B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35"/>
          <a:stretch/>
        </p:blipFill>
        <p:spPr>
          <a:xfrm flipH="1">
            <a:off x="560072" y="0"/>
            <a:ext cx="6478903" cy="20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167AD27-BB9F-431A-8475-A71577E20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4"/>
          <a:stretch/>
        </p:blipFill>
        <p:spPr>
          <a:xfrm>
            <a:off x="3214878" y="0"/>
            <a:ext cx="8977122" cy="7578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2E1A42C-22E9-4194-9F70-F5B78E7A8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8" y="4743450"/>
            <a:ext cx="8977122" cy="17287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A9D7AB5-2DD9-4C5C-AA3B-C8B5AFAD1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77" y="4457414"/>
            <a:ext cx="9209723" cy="23008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A7ABF38-8A37-41C4-9BE6-DB9A461EB5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80" y="5486400"/>
            <a:ext cx="10309120" cy="1371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DCA0E5-9AEC-4057-8941-2D356F59C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975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9BF61AE-CAC0-4105-A39D-853B641B47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645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2221000-11D2-48FB-88D7-938FC96DF7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676"/>
            <a:ext cx="4598188" cy="57613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D45468A-EE36-4C24-91C2-BDAB5AD2AA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68" y="5517214"/>
            <a:ext cx="959554" cy="10048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1294C95-A3FC-4C14-BBEC-673377DF4C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29775" y="-1"/>
            <a:ext cx="2562224" cy="3210351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=""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451" y="1092952"/>
            <a:ext cx="1231106" cy="4103688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000">
                <a:solidFill>
                  <a:srgbClr val="A27E5F"/>
                </a:solidFill>
                <a:latin typeface="字魂73号-江南手书" panose="00000500000000000000" pitchFamily="2" charset="-122"/>
                <a:ea typeface="字魂73号-江南手书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=""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5888" y="786168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rgbClr val="A27E5F"/>
                </a:solidFill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066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05D782A-D6E6-4178-8116-EF971734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 flipH="1" flipV="1">
            <a:off x="0" y="0"/>
            <a:ext cx="5562600" cy="8439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B1B3BFE-1863-465E-9849-E4BBBE326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/>
        </p:blipFill>
        <p:spPr>
          <a:xfrm flipH="1" flipV="1">
            <a:off x="-1" y="6902"/>
            <a:ext cx="4048125" cy="84147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6416" y="42851"/>
            <a:ext cx="1826141" cy="535531"/>
          </a:xfrm>
        </p:spPr>
        <p:txBody>
          <a:bodyPr vert="horz" wrap="none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5E910F8-F78C-4D7F-A405-48435CCB8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31839" r="221" b="-4104"/>
          <a:stretch/>
        </p:blipFill>
        <p:spPr>
          <a:xfrm>
            <a:off x="6798945" y="-4451"/>
            <a:ext cx="5286375" cy="16967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B40F9DA-B75B-4F7C-AEA2-829BCD89AB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46" y="5918828"/>
            <a:ext cx="4382254" cy="8439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B562D6B-DAB2-444C-8A36-42BC9337F2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4816"/>
            <a:ext cx="4495800" cy="11231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C0C9218-9622-4E80-89CD-64458C00145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0" y="6188442"/>
            <a:ext cx="5032479" cy="6695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4EEC4B8-96B9-481C-85DC-92B88079C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/>
          <a:stretch/>
        </p:blipFill>
        <p:spPr>
          <a:xfrm flipH="1">
            <a:off x="10185953" y="4442461"/>
            <a:ext cx="2006045" cy="24155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2A18895-DDE6-45CC-B7F1-F2EEEB86E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/>
          <a:stretch/>
        </p:blipFill>
        <p:spPr>
          <a:xfrm flipH="1">
            <a:off x="10040169" y="4442461"/>
            <a:ext cx="2151829" cy="24155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8F0EDC3-DD8C-410C-8CA9-9517EC15E4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033">
            <a:off x="10746136" y="5682958"/>
            <a:ext cx="450458" cy="4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5">
            <a:extLst>
              <a:ext uri="{FF2B5EF4-FFF2-40B4-BE49-F238E27FC236}">
                <a16:creationId xmlns="" xmlns:a16="http://schemas.microsoft.com/office/drawing/2014/main" id="{D2CF7FBC-0DCE-4430-927A-758913C29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58" y="910849"/>
            <a:ext cx="2926082" cy="424732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14">
                <a:schemeClr val="bg1">
                  <a:alpha val="60000"/>
                </a:schemeClr>
              </a:gs>
              <a:gs pos="76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400">
                <a:solidFill>
                  <a:srgbClr val="FDA62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编辑文本样式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A539F30-AD45-4847-8EC6-C82D99AD7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 flipH="1" flipV="1">
            <a:off x="0" y="0"/>
            <a:ext cx="5562600" cy="8439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4E9D4C1-C7E1-4D04-9C30-F34D7A7EB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/>
        </p:blipFill>
        <p:spPr>
          <a:xfrm flipH="1" flipV="1">
            <a:off x="-1" y="6902"/>
            <a:ext cx="4048125" cy="841470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FFD8F7FC-445E-4EA9-B873-3FC2FDD4E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416" y="42851"/>
            <a:ext cx="1826141" cy="535531"/>
          </a:xfrm>
        </p:spPr>
        <p:txBody>
          <a:bodyPr vert="horz" wrap="none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F7CB8DE-0391-429D-A1BF-A006FBFA7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31839" r="221" b="-4104"/>
          <a:stretch/>
        </p:blipFill>
        <p:spPr>
          <a:xfrm>
            <a:off x="6798945" y="-4451"/>
            <a:ext cx="5286375" cy="16967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829446F-1AB2-4C36-BB71-1E297FDE9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46" y="5918828"/>
            <a:ext cx="4382254" cy="8439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949CB3D-4EC5-4D57-868D-6C9AB65EC2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4816"/>
            <a:ext cx="4495800" cy="112318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8CC863CB-BF8B-487F-9143-3BC78541C1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0" y="6188442"/>
            <a:ext cx="5032479" cy="6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5">
            <a:extLst>
              <a:ext uri="{FF2B5EF4-FFF2-40B4-BE49-F238E27FC236}">
                <a16:creationId xmlns="" xmlns:a16="http://schemas.microsoft.com/office/drawing/2014/main" id="{72B9F36A-A851-480C-A172-88FC8B5C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252" y="910849"/>
            <a:ext cx="3427494" cy="424732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14">
                <a:schemeClr val="bg1">
                  <a:alpha val="60000"/>
                </a:schemeClr>
              </a:gs>
              <a:gs pos="76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400">
                <a:solidFill>
                  <a:srgbClr val="FDA62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编辑文本样式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DA2A3B5-31ED-4695-AFD5-CBB4944C6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 flipH="1" flipV="1">
            <a:off x="0" y="0"/>
            <a:ext cx="5562600" cy="8439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C73B539-616F-495E-A9F2-91B3BE1E7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/>
        </p:blipFill>
        <p:spPr>
          <a:xfrm flipH="1" flipV="1">
            <a:off x="-1" y="6902"/>
            <a:ext cx="4048125" cy="84147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C1CF095A-743A-408A-99D4-99F43DE23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416" y="42851"/>
            <a:ext cx="1826141" cy="535531"/>
          </a:xfrm>
        </p:spPr>
        <p:txBody>
          <a:bodyPr vert="horz" wrap="none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432E8EC-BE65-4938-8895-18277A3B2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31839" r="221" b="-4104"/>
          <a:stretch/>
        </p:blipFill>
        <p:spPr>
          <a:xfrm>
            <a:off x="6798945" y="-4451"/>
            <a:ext cx="5286375" cy="16967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266C6F5-E918-47B3-8C26-7C45A9BDA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46" y="5918828"/>
            <a:ext cx="4382254" cy="8439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FCE6580F-47DE-4B37-8732-6A0CC7FACC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4816"/>
            <a:ext cx="4495800" cy="11231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6162-D9C4-418B-B994-0554A012D0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0" y="6188442"/>
            <a:ext cx="5032479" cy="6695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0DBCED8-8809-4FFF-9B47-2CC0D7F411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4695" y="4869180"/>
            <a:ext cx="1587303" cy="19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6BC8C-8D4F-E475-DB3B-10C99D81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6A6FC1-B9AE-4178-D72B-BF7C8B0D6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07FB5F-6A55-B424-B7EE-B87B7073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D3D89B-D374-897A-ACE2-7AF06AA2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FF988A-C137-871D-1970-E7C3D801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2C2706-B521-A3FA-2F8F-CC67E1ED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A6A9C8-5F4B-5613-B0B0-634A51990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691C2-7BBF-5961-F8A1-2F22ACC3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E6BC80-A388-E04B-DEAC-39701D16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C398D9-5B23-38E3-FFD8-3D48D981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6DA22-52B1-267D-4310-129AEBAD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8983C0-8520-CB8A-643A-54245BF1C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8B39C4-3CB9-3700-FD76-A43EDD4C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4C346-F71F-42B0-B868-912ED63871D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E14DD-1683-CF15-E8F8-55EE83C2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35162-7450-8382-12AB-A6C0EFED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63A9B-B216-4E12-8E40-3742C126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0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0" r:id="rId3"/>
    <p:sldLayoutId id="2147483654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0CBFE1E-5098-44DA-B52F-C33E5C623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47" y="5550570"/>
            <a:ext cx="949736" cy="9946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CAB6D0-ABF0-FBD4-60C0-9C9D0C4AB29F}"/>
              </a:ext>
            </a:extLst>
          </p:cNvPr>
          <p:cNvSpPr/>
          <p:nvPr/>
        </p:nvSpPr>
        <p:spPr>
          <a:xfrm>
            <a:off x="138546" y="151534"/>
            <a:ext cx="11704234" cy="639364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86号-杨任东楷书"/>
              <a:ea typeface="字魂86号-杨任东楷书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92B50F43-2F18-4670-A8F2-ED1E01AC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682" y="151534"/>
            <a:ext cx="6324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9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  <a:r>
              <a:rPr lang="en-US" altLang="vi-VN" sz="19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19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19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vi-VN" sz="19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vi-VN" sz="19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900" b="1" u="sng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NGỌC THỤY</a:t>
            </a:r>
            <a:endParaRPr lang="vi-VN" altLang="vi-VN" sz="1900" b="1" dirty="0">
              <a:solidFill>
                <a:srgbClr val="04040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1C51A7B-B3AB-40EA-AA6A-3252EA51ED77}"/>
              </a:ext>
            </a:extLst>
          </p:cNvPr>
          <p:cNvSpPr/>
          <p:nvPr/>
        </p:nvSpPr>
        <p:spPr>
          <a:xfrm>
            <a:off x="1467487" y="2801819"/>
            <a:ext cx="9490318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vi-VN" altLang="vi-VN" sz="3200" b="1" dirty="0">
                <a:solidFill>
                  <a:srgbClr val="060B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</a:t>
            </a:r>
            <a:r>
              <a:rPr lang="en-US" altLang="vi-VN" sz="3200" b="1" dirty="0">
                <a:solidFill>
                  <a:srgbClr val="060B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vi-VN" altLang="vi-VN" sz="3200" b="1" dirty="0">
              <a:solidFill>
                <a:srgbClr val="060B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vi-VN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altLang="vi-VN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 5</a:t>
            </a:r>
            <a:r>
              <a:rPr lang="vi-VN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Vinh –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0AC101-FEF3-4D60-A998-000CEAFDB930}"/>
              </a:ext>
            </a:extLst>
          </p:cNvPr>
          <p:cNvSpPr/>
          <p:nvPr/>
        </p:nvSpPr>
        <p:spPr>
          <a:xfrm>
            <a:off x="2752163" y="6047873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0F234E-A7A0-4B66-9F4D-C5786344C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4" y="1138506"/>
            <a:ext cx="1104911" cy="10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102129-E5F5-9F91-59FE-43A815B449F9}"/>
              </a:ext>
            </a:extLst>
          </p:cNvPr>
          <p:cNvSpPr txBox="1"/>
          <p:nvPr/>
        </p:nvSpPr>
        <p:spPr>
          <a:xfrm>
            <a:off x="2855026" y="163222"/>
            <a:ext cx="622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GẠO NẾP GẠO TẺ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23C4491-3D24-95D0-97A5-0F53EDD503AC}"/>
              </a:ext>
            </a:extLst>
          </p:cNvPr>
          <p:cNvSpPr txBox="1">
            <a:spLocks noChangeArrowheads="1"/>
          </p:cNvSpPr>
          <p:nvPr/>
        </p:nvSpPr>
        <p:spPr>
          <a:xfrm>
            <a:off x="2855026" y="2296786"/>
            <a:ext cx="7030066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Trình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2AB750D-C3E4-4A8E-8267-DF7EBE68C90E}"/>
              </a:ext>
            </a:extLst>
          </p:cNvPr>
          <p:cNvSpPr/>
          <p:nvPr/>
        </p:nvSpPr>
        <p:spPr>
          <a:xfrm>
            <a:off x="2674339" y="1088350"/>
            <a:ext cx="6339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b="1" i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định: </a:t>
            </a:r>
            <a:r>
              <a:rPr lang="en-US" sz="24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2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</a:t>
            </a:r>
            <a:r>
              <a:rPr lang="en-US" sz="2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</a:p>
          <a:p>
            <a:r>
              <a:rPr 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về nhóm làm bảng khảo sát</a:t>
            </a:r>
            <a:endParaRPr lang="en-US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92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777DBFB-C877-14FE-DE2D-1AE0949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57" y="257899"/>
            <a:ext cx="11328443" cy="4169664"/>
          </a:xfrm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giống và khác nhau của gạo nếp, gạo tẻ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B9E93E-C2F6-4731-FDE0-2D7EEEED9C24}"/>
              </a:ext>
            </a:extLst>
          </p:cNvPr>
          <p:cNvSpPr txBox="1"/>
          <p:nvPr/>
        </p:nvSpPr>
        <p:spPr>
          <a:xfrm>
            <a:off x="347999" y="707845"/>
            <a:ext cx="849085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Giống nhau: Đều được gọi là gạo, có màu trắng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vi-VN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dùng để nấu ăn, làm bánh.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AC2112-BBCC-2EE0-50FB-DB5BD6F40D3F}"/>
              </a:ext>
            </a:extLst>
          </p:cNvPr>
          <p:cNvSpPr txBox="1"/>
          <p:nvPr/>
        </p:nvSpPr>
        <p:spPr>
          <a:xfrm>
            <a:off x="299405" y="1537916"/>
            <a:ext cx="849085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Khác nhau:</a:t>
            </a:r>
          </a:p>
          <a:p>
            <a:pPr algn="just">
              <a:lnSpc>
                <a:spcPct val="115000"/>
              </a:lnSpc>
            </a:pP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 nếp: Hạt gạo tròn hơn, to hơn, ngắn hơn màu trắng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hay dùng để nấu xôi.</a:t>
            </a:r>
          </a:p>
          <a:p>
            <a:pPr algn="just">
              <a:lnSpc>
                <a:spcPct val="115000"/>
              </a:lnSpc>
            </a:pP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 tẻ: Hạt gạo dài hơn, bé hơn, màu trắng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thường dùng để nấu cơm.</a:t>
            </a:r>
          </a:p>
        </p:txBody>
      </p:sp>
      <p:pic>
        <p:nvPicPr>
          <p:cNvPr id="2" name="Picture 1" descr="Giá Gạo Nếp Nương Điện Biên Bao Nhiêu Tiền 1kg? Quốc Huy">
            <a:extLst>
              <a:ext uri="{FF2B5EF4-FFF2-40B4-BE49-F238E27FC236}">
                <a16:creationId xmlns="" xmlns:a16="http://schemas.microsoft.com/office/drawing/2014/main" id="{4D779BF6-DCBB-B6BC-1B9E-B420D80EFC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96" y="951467"/>
            <a:ext cx="2973099" cy="2244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Gạo Tẻ Là Gì? Phân Biệt Giữa Gạo Tẻ Và Gạo Nếp">
            <a:extLst>
              <a:ext uri="{FF2B5EF4-FFF2-40B4-BE49-F238E27FC236}">
                <a16:creationId xmlns="" xmlns:a16="http://schemas.microsoft.com/office/drawing/2014/main" id="{0AF49156-DAA0-1F1B-7E4E-C018EB6AD2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5" y="3457309"/>
            <a:ext cx="2973099" cy="2232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标题 1">
            <a:extLst>
              <a:ext uri="{FF2B5EF4-FFF2-40B4-BE49-F238E27FC236}">
                <a16:creationId xmlns="" xmlns:a16="http://schemas.microsoft.com/office/drawing/2014/main" id="{E2FB2965-9239-4368-8E74-D8E3EEDB0C74}"/>
              </a:ext>
            </a:extLst>
          </p:cNvPr>
          <p:cNvSpPr txBox="1">
            <a:spLocks/>
          </p:cNvSpPr>
          <p:nvPr/>
        </p:nvSpPr>
        <p:spPr>
          <a:xfrm>
            <a:off x="3371721" y="3395048"/>
            <a:ext cx="5914183" cy="978729"/>
          </a:xfrm>
        </p:spPr>
        <p:txBody>
          <a:bodyPr vert="horz"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</a:t>
            </a:r>
            <a:b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GẠO NẾP GẠO TẺ</a:t>
            </a:r>
            <a:endParaRPr lang="zh-CN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AA72E7-5513-7223-730A-C3BE0ED79E20}"/>
              </a:ext>
            </a:extLst>
          </p:cNvPr>
          <p:cNvSpPr txBox="1"/>
          <p:nvPr/>
        </p:nvSpPr>
        <p:spPr>
          <a:xfrm>
            <a:off x="3600953" y="4115624"/>
            <a:ext cx="69655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</a:p>
          <a:p>
            <a:pPr algn="ctr"/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 tẻ: có màu trắng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hạt nhỏ, thường dài và bẹt,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mùi thơm</a:t>
            </a:r>
            <a:endParaRPr lang="en-US" sz="2000" b="1">
              <a:solidFill>
                <a:srgbClr val="0070C0"/>
              </a:solidFill>
            </a:endParaRPr>
          </a:p>
          <a:p>
            <a:pPr algn="ctr"/>
            <a:endParaRPr lang="en-US" sz="2000" b="1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0" y="1021007"/>
            <a:ext cx="4630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GẠO NẾP NƯƠNG TÂY BẮC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64A457-6654-497D-BBF2-EBB37D94B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3" y="2165644"/>
            <a:ext cx="3644013" cy="3081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1739696" y="313121"/>
            <a:ext cx="8166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60BEA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6" name="Picture 5" descr="Vì sao bạn nên ăn gạo nếp cẩm? - Báo Cần Thơ On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2165644"/>
            <a:ext cx="3752850" cy="30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8171453" y="1436506"/>
            <a:ext cx="32062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GẠO NẾP CẨM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8" name="Picture 7" descr="GẠO NẾP CÁI HOA VÀNG - ĐÓNG TÚI 2KG Chợ thực phẩm 24h.v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 b="6750"/>
          <a:stretch/>
        </p:blipFill>
        <p:spPr bwMode="auto">
          <a:xfrm>
            <a:off x="4229100" y="2165643"/>
            <a:ext cx="3367538" cy="3081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3843655" y="1436506"/>
            <a:ext cx="43745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GẠO NẾP CÁI HOA VÀNG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8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ảng Giá Gạo Khang Dân Hôm Nay [Update Hàng Ngày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9" y="1268730"/>
            <a:ext cx="3351531" cy="1973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93735" y="751400"/>
            <a:ext cx="342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GẠO KHANG DÂN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1853049" y="24635"/>
            <a:ext cx="905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E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60BEA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5" name="Picture 4" descr="Gạo Bắc Hươ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1268730"/>
            <a:ext cx="3553075" cy="197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4383248" y="774655"/>
            <a:ext cx="31533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GẠO BẮC HƯƠNG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Gạo Tám Thơm Hải Hậu Tại Hà Nội (Gạo Tám Xoan Hải Hậu) - Gạo Tám Thơ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606" r="1903" b="3659"/>
          <a:stretch/>
        </p:blipFill>
        <p:spPr bwMode="auto">
          <a:xfrm>
            <a:off x="8081260" y="1268730"/>
            <a:ext cx="3657350" cy="1973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AA72E7-5513-7223-730A-C3BE0ED79E20}"/>
              </a:ext>
            </a:extLst>
          </p:cNvPr>
          <p:cNvSpPr txBox="1"/>
          <p:nvPr/>
        </p:nvSpPr>
        <p:spPr>
          <a:xfrm>
            <a:off x="8028997" y="774655"/>
            <a:ext cx="3636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GẠO TÁM THƠM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Gạo lứt là gì, mua ở đâu? Các loại gạo lứt, cách chọn mua và bảo quả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49" y="3961072"/>
            <a:ext cx="3355523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5875B34-AFED-4512-8140-E227C2C64124}"/>
              </a:ext>
            </a:extLst>
          </p:cNvPr>
          <p:cNvSpPr/>
          <p:nvPr/>
        </p:nvSpPr>
        <p:spPr>
          <a:xfrm>
            <a:off x="2079254" y="6083551"/>
            <a:ext cx="24052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đỏ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F78915-9FFD-4261-8F0A-356D735A3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27" y="3908738"/>
            <a:ext cx="3388140" cy="20259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667C920-5D96-483A-ACB7-4FAFA44B9C22}"/>
              </a:ext>
            </a:extLst>
          </p:cNvPr>
          <p:cNvSpPr/>
          <p:nvPr/>
        </p:nvSpPr>
        <p:spPr>
          <a:xfrm>
            <a:off x="7004503" y="6083551"/>
            <a:ext cx="21535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lứt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đen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62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7869636-FE6D-4B85-8386-98CF7C80CA25}"/>
              </a:ext>
            </a:extLst>
          </p:cNvPr>
          <p:cNvSpPr/>
          <p:nvPr/>
        </p:nvSpPr>
        <p:spPr>
          <a:xfrm>
            <a:off x="1358845" y="2963375"/>
            <a:ext cx="38532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vi-VN" sz="2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28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1: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Yoga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hạt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thóc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0D2300-649C-48A4-A400-4B1430E81979}"/>
              </a:ext>
            </a:extLst>
          </p:cNvPr>
          <p:cNvSpPr/>
          <p:nvPr/>
        </p:nvSpPr>
        <p:spPr>
          <a:xfrm>
            <a:off x="6938010" y="4004909"/>
            <a:ext cx="4907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spc="5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2400" b="1" spc="5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spc="5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2:</a:t>
            </a:r>
          </a:p>
          <a:p>
            <a:pPr lvl="0" algn="ctr">
              <a:defRPr/>
            </a:pPr>
            <a:r>
              <a:rPr lang="en-US" sz="2400" b="1">
                <a:solidFill>
                  <a:srgbClr val="FF0000"/>
                </a:solidFill>
                <a:latin typeface="UTM Androgyne" panose="02040603050506020204" pitchFamily="18" charset="0"/>
              </a:rPr>
              <a:t>THI XEM </a:t>
            </a:r>
          </a:p>
          <a:p>
            <a:pPr lvl="0" algn="ctr">
              <a:defRPr/>
            </a:pPr>
            <a:r>
              <a:rPr lang="en-US" sz="2400" b="1">
                <a:solidFill>
                  <a:srgbClr val="FF0000"/>
                </a:solidFill>
                <a:latin typeface="UTM Androgyne" panose="02040603050506020204" pitchFamily="18" charset="0"/>
              </a:rPr>
              <a:t>ĐỘI NÀO </a:t>
            </a:r>
            <a:r>
              <a:rPr lang="en-US" sz="2400" b="1" smtClean="0">
                <a:solidFill>
                  <a:srgbClr val="FF0000"/>
                </a:solidFill>
                <a:latin typeface="UTM Androgyne" panose="02040603050506020204" pitchFamily="18" charset="0"/>
              </a:rPr>
              <a:t>NHANH</a:t>
            </a:r>
            <a:endParaRPr lang="en-US" sz="2400" b="1" spc="50" smtClean="0">
              <a:ln w="9525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7756" y="106995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 tẻ, gạo nếp giàu chất gì?</a:t>
            </a:r>
          </a:p>
          <a:p>
            <a:pPr lvl="0"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 nếp, gạo tẻ chứa nhiều chất bột đường và một số vitamin </a:t>
            </a:r>
            <a:endParaRPr lang="en-US" sz="20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7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自定义 301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E9E4B0"/>
      </a:accent1>
      <a:accent2>
        <a:srgbClr val="D2C86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8">
      <a:majorFont>
        <a:latin typeface="字魂86号-杨任东楷书"/>
        <a:ea typeface="字魂86号-杨任东楷书"/>
        <a:cs typeface=""/>
      </a:majorFont>
      <a:minorFont>
        <a:latin typeface="字魂86号-杨任东楷书"/>
        <a:ea typeface="字魂86号-杨任东楷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304</Words>
  <Application>Microsoft Office PowerPoint</Application>
  <PresentationFormat>Custom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等线 Light</vt:lpstr>
      <vt:lpstr>字魂73号-江南手书</vt:lpstr>
      <vt:lpstr>Calibri</vt:lpstr>
      <vt:lpstr>UTM Androgyne</vt:lpstr>
      <vt:lpstr>字魂86号-杨任东楷书</vt:lpstr>
      <vt:lpstr>等线</vt:lpstr>
      <vt:lpstr>Calibri Light</vt:lpstr>
      <vt:lpstr>Times New Roman</vt:lpstr>
      <vt:lpstr>Office 主题​​</vt:lpstr>
      <vt:lpstr>Office Theme</vt:lpstr>
      <vt:lpstr>PowerPoint Presentation</vt:lpstr>
      <vt:lpstr>PowerPoint Presentation</vt:lpstr>
      <vt:lpstr>Điểm giống và khác nhau của gạo nếp, gạo tẻ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saocodon</cp:lastModifiedBy>
  <cp:revision>322</cp:revision>
  <dcterms:created xsi:type="dcterms:W3CDTF">2019-03-13T05:38:41Z</dcterms:created>
  <dcterms:modified xsi:type="dcterms:W3CDTF">2025-12-11T07:33:50Z</dcterms:modified>
</cp:coreProperties>
</file>