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8288000" cy="10287000"/>
  <p:notesSz cx="6858000" cy="9144000"/>
  <p:embeddedFontLst>
    <p:embeddedFont>
      <p:font typeface="Agbalumo" panose="020B0604020202020204" charset="0"/>
      <p:regular r:id="rId19"/>
    </p:embeddedFont>
    <p:embeddedFont>
      <p:font typeface="Another Shabby Bold" panose="020B0604020202020204" charset="0"/>
      <p:regular r:id="rId20"/>
    </p:embeddedFont>
    <p:embeddedFont>
      <p:font typeface="Bevan" panose="020B0604020202020204" charset="0"/>
      <p:regular r:id="rId21"/>
    </p:embeddedFont>
    <p:embeddedFont>
      <p:font typeface="Bike Park" panose="020B0604020202020204" charset="0"/>
      <p:regular r:id="rId22"/>
    </p:embeddedFont>
    <p:embeddedFont>
      <p:font typeface="Boxing" panose="020B0604020202020204" charset="0"/>
      <p:regular r:id="rId23"/>
    </p:embeddedFont>
    <p:embeddedFont>
      <p:font typeface="Bungee" panose="020B0604020202020204" charset="0"/>
      <p:regular r:id="rId24"/>
    </p:embeddedFont>
    <p:embeddedFont>
      <p:font typeface="Checkin Texture" panose="020B0604020202020204" charset="0"/>
      <p:regular r:id="rId25"/>
    </p:embeddedFont>
    <p:embeddedFont>
      <p:font typeface="Children One" panose="020B0604020202020204" charset="0"/>
      <p:regular r:id="rId26"/>
    </p:embeddedFont>
    <p:embeddedFont>
      <p:font typeface="Gluten Bold" panose="020B0604020202020204" charset="0"/>
      <p:regular r:id="rId27"/>
    </p:embeddedFont>
    <p:embeddedFont>
      <p:font typeface="Lazydog" panose="020B0604020202020204" charset="0"/>
      <p:regular r:id="rId28"/>
    </p:embeddedFont>
    <p:embeddedFont>
      <p:font typeface="Maven Pro Bold" panose="020B0604020202020204" charset="0"/>
      <p:regular r:id="rId29"/>
    </p:embeddedFont>
    <p:embeddedFont>
      <p:font typeface="Noto Sans Bold" panose="020B0604020202020204" charset="0"/>
      <p:regular r:id="rId30"/>
    </p:embeddedFont>
    <p:embeddedFont>
      <p:font typeface="Open Sans Bold" panose="020B0604020202020204" charset="0"/>
      <p:regular r:id="rId31"/>
    </p:embeddedFont>
    <p:embeddedFont>
      <p:font typeface="Sansita" panose="020B0604020202020204" charset="0"/>
      <p:regular r:id="rId32"/>
    </p:embeddedFont>
    <p:embeddedFont>
      <p:font typeface="Sansita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trangkoy1212" userId="17464898ecbc3f5d" providerId="LiveId" clId="{ABCFEBD1-2F26-4C4A-AA6C-8B18ED051ABB}"/>
    <pc:docChg chg="custSel addSld delSld modSld sldOrd">
      <pc:chgData name="trang trangkoy1212" userId="17464898ecbc3f5d" providerId="LiveId" clId="{ABCFEBD1-2F26-4C4A-AA6C-8B18ED051ABB}" dt="2025-11-17T01:38:20.202" v="88" actId="1076"/>
      <pc:docMkLst>
        <pc:docMk/>
      </pc:docMkLst>
      <pc:sldChg chg="modSp mod">
        <pc:chgData name="trang trangkoy1212" userId="17464898ecbc3f5d" providerId="LiveId" clId="{ABCFEBD1-2F26-4C4A-AA6C-8B18ED051ABB}" dt="2025-11-17T01:00:01.907" v="75" actId="1076"/>
        <pc:sldMkLst>
          <pc:docMk/>
          <pc:sldMk cId="0" sldId="257"/>
        </pc:sldMkLst>
        <pc:picChg chg="mod">
          <ac:chgData name="trang trangkoy1212" userId="17464898ecbc3f5d" providerId="LiveId" clId="{ABCFEBD1-2F26-4C4A-AA6C-8B18ED051ABB}" dt="2025-11-17T01:00:01.907" v="75" actId="1076"/>
          <ac:picMkLst>
            <pc:docMk/>
            <pc:sldMk cId="0" sldId="257"/>
            <ac:picMk id="8" creationId="{5ACF36EC-4E21-A9AB-2436-D57F819FBF8A}"/>
          </ac:picMkLst>
        </pc:picChg>
      </pc:sldChg>
      <pc:sldChg chg="modSp mod">
        <pc:chgData name="trang trangkoy1212" userId="17464898ecbc3f5d" providerId="LiveId" clId="{ABCFEBD1-2F26-4C4A-AA6C-8B18ED051ABB}" dt="2025-11-14T13:58:56.832" v="62" actId="1076"/>
        <pc:sldMkLst>
          <pc:docMk/>
          <pc:sldMk cId="0" sldId="258"/>
        </pc:sldMkLst>
        <pc:spChg chg="mod">
          <ac:chgData name="trang trangkoy1212" userId="17464898ecbc3f5d" providerId="LiveId" clId="{ABCFEBD1-2F26-4C4A-AA6C-8B18ED051ABB}" dt="2025-11-14T13:58:56.832" v="62" actId="1076"/>
          <ac:spMkLst>
            <pc:docMk/>
            <pc:sldMk cId="0" sldId="258"/>
            <ac:spMk id="8" creationId="{00000000-0000-0000-0000-000000000000}"/>
          </ac:spMkLst>
        </pc:spChg>
      </pc:sldChg>
      <pc:sldChg chg="addSp delSp modSp mod modAnim">
        <pc:chgData name="trang trangkoy1212" userId="17464898ecbc3f5d" providerId="LiveId" clId="{ABCFEBD1-2F26-4C4A-AA6C-8B18ED051ABB}" dt="2025-11-14T13:59:49.814" v="70"/>
        <pc:sldMkLst>
          <pc:docMk/>
          <pc:sldMk cId="0" sldId="259"/>
        </pc:sldMkLst>
        <pc:spChg chg="mod">
          <ac:chgData name="trang trangkoy1212" userId="17464898ecbc3f5d" providerId="LiveId" clId="{ABCFEBD1-2F26-4C4A-AA6C-8B18ED051ABB}" dt="2025-11-14T07:23:35.871" v="3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trang trangkoy1212" userId="17464898ecbc3f5d" providerId="LiveId" clId="{ABCFEBD1-2F26-4C4A-AA6C-8B18ED051ABB}" dt="2025-11-14T13:58:46.199" v="61" actId="14100"/>
          <ac:spMkLst>
            <pc:docMk/>
            <pc:sldMk cId="0" sldId="259"/>
            <ac:spMk id="4" creationId="{00000000-0000-0000-0000-000000000000}"/>
          </ac:spMkLst>
        </pc:spChg>
        <pc:spChg chg="mod">
          <ac:chgData name="trang trangkoy1212" userId="17464898ecbc3f5d" providerId="LiveId" clId="{ABCFEBD1-2F26-4C4A-AA6C-8B18ED051ABB}" dt="2025-11-14T07:23:46.564" v="43" actId="20577"/>
          <ac:spMkLst>
            <pc:docMk/>
            <pc:sldMk cId="0" sldId="259"/>
            <ac:spMk id="8" creationId="{00000000-0000-0000-0000-000000000000}"/>
          </ac:spMkLst>
        </pc:spChg>
        <pc:picChg chg="add mod">
          <ac:chgData name="trang trangkoy1212" userId="17464898ecbc3f5d" providerId="LiveId" clId="{ABCFEBD1-2F26-4C4A-AA6C-8B18ED051ABB}" dt="2025-11-14T13:59:12.468" v="64" actId="1076"/>
          <ac:picMkLst>
            <pc:docMk/>
            <pc:sldMk cId="0" sldId="259"/>
            <ac:picMk id="6" creationId="{945A2A8B-5DDD-C8A1-35AB-539068C2F06F}"/>
          </ac:picMkLst>
        </pc:picChg>
      </pc:sldChg>
      <pc:sldChg chg="addSp delSp modSp mod delAnim modAnim">
        <pc:chgData name="trang trangkoy1212" userId="17464898ecbc3f5d" providerId="LiveId" clId="{ABCFEBD1-2F26-4C4A-AA6C-8B18ED051ABB}" dt="2025-11-17T01:02:40.829" v="80" actId="478"/>
        <pc:sldMkLst>
          <pc:docMk/>
          <pc:sldMk cId="0" sldId="260"/>
        </pc:sldMkLst>
        <pc:picChg chg="add mod">
          <ac:chgData name="trang trangkoy1212" userId="17464898ecbc3f5d" providerId="LiveId" clId="{ABCFEBD1-2F26-4C4A-AA6C-8B18ED051ABB}" dt="2025-11-14T14:03:56.268" v="74" actId="1076"/>
          <ac:picMkLst>
            <pc:docMk/>
            <pc:sldMk cId="0" sldId="260"/>
            <ac:picMk id="9" creationId="{648134F1-2965-489E-A003-0B984D61102D}"/>
          </ac:picMkLst>
        </pc:picChg>
        <pc:picChg chg="add del mod">
          <ac:chgData name="trang trangkoy1212" userId="17464898ecbc3f5d" providerId="LiveId" clId="{ABCFEBD1-2F26-4C4A-AA6C-8B18ED051ABB}" dt="2025-11-17T01:02:40.829" v="80" actId="478"/>
          <ac:picMkLst>
            <pc:docMk/>
            <pc:sldMk cId="0" sldId="260"/>
            <ac:picMk id="10" creationId="{0539EE4E-A72C-7C98-05D4-8ECCF9436F7E}"/>
          </ac:picMkLst>
        </pc:picChg>
      </pc:sldChg>
      <pc:sldChg chg="modSp ord">
        <pc:chgData name="trang trangkoy1212" userId="17464898ecbc3f5d" providerId="LiveId" clId="{ABCFEBD1-2F26-4C4A-AA6C-8B18ED051ABB}" dt="2025-11-17T01:38:00.618" v="85" actId="20577"/>
        <pc:sldMkLst>
          <pc:docMk/>
          <pc:sldMk cId="0" sldId="270"/>
        </pc:sldMkLst>
        <pc:spChg chg="mod">
          <ac:chgData name="trang trangkoy1212" userId="17464898ecbc3f5d" providerId="LiveId" clId="{ABCFEBD1-2F26-4C4A-AA6C-8B18ED051ABB}" dt="2025-11-17T01:38:00.618" v="85" actId="20577"/>
          <ac:spMkLst>
            <pc:docMk/>
            <pc:sldMk cId="0" sldId="270"/>
            <ac:spMk id="5" creationId="{00000000-0000-0000-0000-000000000000}"/>
          </ac:spMkLst>
        </pc:spChg>
      </pc:sldChg>
      <pc:sldChg chg="addSp modSp new mod ord modTransition modAnim">
        <pc:chgData name="trang trangkoy1212" userId="17464898ecbc3f5d" providerId="LiveId" clId="{ABCFEBD1-2F26-4C4A-AA6C-8B18ED051ABB}" dt="2025-11-17T01:38:20.202" v="88" actId="1076"/>
        <pc:sldMkLst>
          <pc:docMk/>
          <pc:sldMk cId="2954960142" sldId="272"/>
        </pc:sldMkLst>
        <pc:graphicFrameChg chg="add mod">
          <ac:chgData name="trang trangkoy1212" userId="17464898ecbc3f5d" providerId="LiveId" clId="{ABCFEBD1-2F26-4C4A-AA6C-8B18ED051ABB}" dt="2025-11-17T01:34:35.068" v="81"/>
          <ac:graphicFrameMkLst>
            <pc:docMk/>
            <pc:sldMk cId="2954960142" sldId="272"/>
            <ac:graphicFrameMk id="2" creationId="{7AC4247C-7669-3286-CB74-F0A538E81566}"/>
          </ac:graphicFrameMkLst>
        </pc:graphicFrameChg>
        <pc:picChg chg="add mod">
          <ac:chgData name="trang trangkoy1212" userId="17464898ecbc3f5d" providerId="LiveId" clId="{ABCFEBD1-2F26-4C4A-AA6C-8B18ED051ABB}" dt="2025-11-17T01:38:20.202" v="88" actId="1076"/>
          <ac:picMkLst>
            <pc:docMk/>
            <pc:sldMk cId="2954960142" sldId="272"/>
            <ac:picMk id="3" creationId="{91BDB732-5E3A-FCF3-4437-1A0536D6823D}"/>
          </ac:picMkLst>
        </pc:picChg>
      </pc:sldChg>
      <pc:sldChg chg="new del">
        <pc:chgData name="trang trangkoy1212" userId="17464898ecbc3f5d" providerId="LiveId" clId="{ABCFEBD1-2F26-4C4A-AA6C-8B18ED051ABB}" dt="2025-11-17T01:01:57.122" v="76" actId="2696"/>
        <pc:sldMkLst>
          <pc:docMk/>
          <pc:sldMk cId="2657733304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3.png"/><Relationship Id="rId5" Type="http://schemas.openxmlformats.org/officeDocument/2006/relationships/image" Target="../media/image18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58.emf"/><Relationship Id="rId4" Type="http://schemas.openxmlformats.org/officeDocument/2006/relationships/package" Target="../embeddings/Microsoft_PowerPoint_Presentation.ppt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14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37" y="-1107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55" b="-12055"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3" name="Freeform 3"/>
          <p:cNvSpPr/>
          <p:nvPr/>
        </p:nvSpPr>
        <p:spPr>
          <a:xfrm>
            <a:off x="14131548" y="27655"/>
            <a:ext cx="1614613" cy="1607395"/>
          </a:xfrm>
          <a:custGeom>
            <a:avLst/>
            <a:gdLst/>
            <a:ahLst/>
            <a:cxnLst/>
            <a:rect l="l" t="t" r="r" b="b"/>
            <a:pathLst>
              <a:path w="1614613" h="1607395">
                <a:moveTo>
                  <a:pt x="0" y="0"/>
                </a:moveTo>
                <a:lnTo>
                  <a:pt x="1614613" y="0"/>
                </a:lnTo>
                <a:lnTo>
                  <a:pt x="1614613" y="1607396"/>
                </a:lnTo>
                <a:lnTo>
                  <a:pt x="0" y="16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3034025" cy="3255100"/>
          </a:xfrm>
          <a:custGeom>
            <a:avLst/>
            <a:gdLst/>
            <a:ahLst/>
            <a:cxnLst/>
            <a:rect l="l" t="t" r="r" b="b"/>
            <a:pathLst>
              <a:path w="3034025" h="3255100">
                <a:moveTo>
                  <a:pt x="0" y="0"/>
                </a:moveTo>
                <a:lnTo>
                  <a:pt x="3034025" y="0"/>
                </a:lnTo>
                <a:lnTo>
                  <a:pt x="3034025" y="3255100"/>
                </a:lnTo>
                <a:lnTo>
                  <a:pt x="0" y="3255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783755" y="2354514"/>
            <a:ext cx="2292496" cy="2400519"/>
          </a:xfrm>
          <a:custGeom>
            <a:avLst/>
            <a:gdLst/>
            <a:ahLst/>
            <a:cxnLst/>
            <a:rect l="l" t="t" r="r" b="b"/>
            <a:pathLst>
              <a:path w="2292496" h="2400519">
                <a:moveTo>
                  <a:pt x="2292496" y="0"/>
                </a:moveTo>
                <a:lnTo>
                  <a:pt x="0" y="0"/>
                </a:lnTo>
                <a:lnTo>
                  <a:pt x="0" y="2400519"/>
                </a:lnTo>
                <a:lnTo>
                  <a:pt x="2292496" y="2400519"/>
                </a:lnTo>
                <a:lnTo>
                  <a:pt x="22924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276465"/>
            <a:ext cx="4982955" cy="3010535"/>
          </a:xfrm>
          <a:custGeom>
            <a:avLst/>
            <a:gdLst/>
            <a:ahLst/>
            <a:cxnLst/>
            <a:rect l="l" t="t" r="r" b="b"/>
            <a:pathLst>
              <a:path w="4982955" h="3010535">
                <a:moveTo>
                  <a:pt x="0" y="0"/>
                </a:moveTo>
                <a:lnTo>
                  <a:pt x="4982955" y="0"/>
                </a:lnTo>
                <a:lnTo>
                  <a:pt x="4982955" y="3010535"/>
                </a:lnTo>
                <a:lnTo>
                  <a:pt x="0" y="301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00283" y="7620001"/>
            <a:ext cx="3351160" cy="2580393"/>
          </a:xfrm>
          <a:custGeom>
            <a:avLst/>
            <a:gdLst/>
            <a:ahLst/>
            <a:cxnLst/>
            <a:rect l="l" t="t" r="r" b="b"/>
            <a:pathLst>
              <a:path w="3351160" h="2580393">
                <a:moveTo>
                  <a:pt x="0" y="0"/>
                </a:moveTo>
                <a:lnTo>
                  <a:pt x="3351160" y="0"/>
                </a:lnTo>
                <a:lnTo>
                  <a:pt x="3351160" y="2580394"/>
                </a:lnTo>
                <a:lnTo>
                  <a:pt x="0" y="2580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9438" y="284295"/>
            <a:ext cx="13381749" cy="98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7"/>
              </a:lnSpc>
              <a:spcBef>
                <a:spcPct val="0"/>
              </a:spcBef>
            </a:pPr>
            <a:r>
              <a:rPr lang="en-US" sz="5784" b="1" dirty="0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UBND PHƯỜNG BỒ ĐỀ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95800" y="1268094"/>
            <a:ext cx="7060572" cy="569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FF751F"/>
                </a:solidFill>
                <a:latin typeface="Sansita Bold"/>
                <a:ea typeface="Sansita Bold"/>
                <a:cs typeface="Sansita Bold"/>
                <a:sym typeface="Sansita Bold"/>
              </a:rPr>
              <a:t>Trường </a:t>
            </a:r>
            <a:r>
              <a:rPr lang="en-US" sz="3500" b="1" dirty="0" err="1">
                <a:solidFill>
                  <a:srgbClr val="FF751F"/>
                </a:solidFill>
                <a:latin typeface="Sansita Bold"/>
                <a:ea typeface="Sansita Bold"/>
                <a:cs typeface="Sansita Bold"/>
                <a:sym typeface="Sansita Bold"/>
              </a:rPr>
              <a:t>mầm</a:t>
            </a:r>
            <a:r>
              <a:rPr lang="en-US" sz="3500" b="1" dirty="0">
                <a:solidFill>
                  <a:srgbClr val="FF751F"/>
                </a:solidFill>
                <a:latin typeface="Sansita Bold"/>
                <a:ea typeface="Sansita Bold"/>
                <a:cs typeface="Sansita Bold"/>
                <a:sym typeface="Sansita Bold"/>
              </a:rPr>
              <a:t> non Ngọc </a:t>
            </a:r>
            <a:r>
              <a:rPr lang="en-US" sz="3500" b="1" dirty="0" err="1">
                <a:solidFill>
                  <a:srgbClr val="FF751F"/>
                </a:solidFill>
                <a:latin typeface="Sansita Bold"/>
                <a:ea typeface="Sansita Bold"/>
                <a:cs typeface="Sansita Bold"/>
                <a:sym typeface="Sansita Bold"/>
              </a:rPr>
              <a:t>Thụy</a:t>
            </a:r>
            <a:r>
              <a:rPr lang="en-US" sz="3500" b="1" dirty="0">
                <a:solidFill>
                  <a:srgbClr val="FF751F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08999" y="5660589"/>
            <a:ext cx="0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2400127" y="1834784"/>
            <a:ext cx="12322976" cy="160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1"/>
              </a:lnSpc>
              <a:spcBef>
                <a:spcPct val="0"/>
              </a:spcBef>
            </a:pPr>
            <a:endParaRPr lang="en-US" sz="10000" dirty="0">
              <a:solidFill>
                <a:srgbClr val="F4CA44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36999" y="5469043"/>
            <a:ext cx="12895978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8000" i="1" dirty="0">
                <a:solidFill>
                  <a:srgbClr val="F4CA44"/>
                </a:solidFill>
                <a:latin typeface="Bungee"/>
                <a:ea typeface="Bungee"/>
                <a:cs typeface="Bungee"/>
                <a:sym typeface="Bungee"/>
              </a:rPr>
              <a:t>TRÒ CHƠI CHỮ A, Ă, 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1660" y="7381241"/>
            <a:ext cx="15258343" cy="20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2E5D96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Lứa tuổi: MGL A1 5 - 6 tuổi</a:t>
            </a:r>
          </a:p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2E5D96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      Giáo viên: Doãn Thị Hồng Phước</a:t>
            </a:r>
          </a:p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2E5D96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                         Nguyễn Thị Thu Trang </a:t>
            </a:r>
          </a:p>
        </p:txBody>
      </p:sp>
      <p:sp>
        <p:nvSpPr>
          <p:cNvPr id="14" name="Freeform 14"/>
          <p:cNvSpPr/>
          <p:nvPr/>
        </p:nvSpPr>
        <p:spPr>
          <a:xfrm rot="446654">
            <a:off x="14987634" y="5349203"/>
            <a:ext cx="3296027" cy="3361643"/>
          </a:xfrm>
          <a:custGeom>
            <a:avLst/>
            <a:gdLst/>
            <a:ahLst/>
            <a:cxnLst/>
            <a:rect l="l" t="t" r="r" b="b"/>
            <a:pathLst>
              <a:path w="3296027" h="3361643">
                <a:moveTo>
                  <a:pt x="0" y="0"/>
                </a:moveTo>
                <a:lnTo>
                  <a:pt x="3296027" y="0"/>
                </a:lnTo>
                <a:lnTo>
                  <a:pt x="3296027" y="3361643"/>
                </a:lnTo>
                <a:lnTo>
                  <a:pt x="0" y="33616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68" b="-1468"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F270C2-B3F0-04A2-CB5A-D3AF3046FD0C}"/>
              </a:ext>
            </a:extLst>
          </p:cNvPr>
          <p:cNvSpPr/>
          <p:nvPr/>
        </p:nvSpPr>
        <p:spPr>
          <a:xfrm>
            <a:off x="2793876" y="3015671"/>
            <a:ext cx="11956541" cy="1574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Lazydog"/>
                <a:ea typeface="Lazydog"/>
                <a:cs typeface="Lazydog"/>
                <a:sym typeface="Lazydog"/>
              </a:rPr>
              <a:t>LÀM QUEN VỚI TOÁN</a:t>
            </a:r>
            <a:endParaRPr lang="en-SG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98" b="-68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25249" y="406671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15930" y="0"/>
            <a:ext cx="7588711" cy="11383067"/>
          </a:xfrm>
          <a:custGeom>
            <a:avLst/>
            <a:gdLst/>
            <a:ahLst/>
            <a:cxnLst/>
            <a:rect l="l" t="t" r="r" b="b"/>
            <a:pathLst>
              <a:path w="7588711" h="11383067">
                <a:moveTo>
                  <a:pt x="0" y="0"/>
                </a:moveTo>
                <a:lnTo>
                  <a:pt x="7588712" y="0"/>
                </a:lnTo>
                <a:lnTo>
                  <a:pt x="7588712" y="11383067"/>
                </a:lnTo>
                <a:lnTo>
                  <a:pt x="0" y="11383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5" name="Am_thanh_chuc_mung_chien_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544E2A-5C81-C47A-C9CC-BDD7370F5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0200" y="78105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3111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53269" y="1885950"/>
            <a:ext cx="382643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47B7F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 3: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936782" y="4000500"/>
            <a:ext cx="18501273" cy="353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Tôi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là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em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út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của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A,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Trên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đầu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“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nón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nhỏ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”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xinh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mà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đáng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yêu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.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Ngắn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hơn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anh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,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đọc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thật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nhanh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,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Ai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nghe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cũng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biết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tôi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là</a:t>
            </a:r>
            <a:r>
              <a:rPr lang="en-US" sz="5000" b="1" dirty="0">
                <a:solidFill>
                  <a:srgbClr val="4892B6"/>
                </a:solidFill>
                <a:latin typeface="Gluten Bold"/>
                <a:ea typeface="Gluten Bold"/>
                <a:cs typeface="Gluten Bold"/>
                <a:sym typeface="Gluten Bold"/>
              </a:rPr>
              <a:t> …!</a:t>
            </a:r>
          </a:p>
        </p:txBody>
      </p:sp>
      <p:pic>
        <p:nvPicPr>
          <p:cNvPr id="6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2BEB1A0C-DACE-8629-3624-E686D6E86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4400" y="8054974"/>
            <a:ext cx="854075" cy="85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98" b="-6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51968" y="1851282"/>
            <a:ext cx="11110526" cy="7407018"/>
          </a:xfrm>
          <a:custGeom>
            <a:avLst/>
            <a:gdLst/>
            <a:ahLst/>
            <a:cxnLst/>
            <a:rect l="l" t="t" r="r" b="b"/>
            <a:pathLst>
              <a:path w="11110526" h="7407018">
                <a:moveTo>
                  <a:pt x="0" y="0"/>
                </a:moveTo>
                <a:lnTo>
                  <a:pt x="11110526" y="0"/>
                </a:lnTo>
                <a:lnTo>
                  <a:pt x="11110526" y="7407018"/>
                </a:lnTo>
                <a:lnTo>
                  <a:pt x="0" y="7407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89DBE19-70CC-F47D-40F7-F43F052A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77800" y="7856280"/>
            <a:ext cx="1158875" cy="115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3111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07815" y="1447776"/>
            <a:ext cx="382643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chemeClr val="accent6">
                    <a:lumMod val="75000"/>
                  </a:schemeClr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</a:t>
            </a:r>
            <a:r>
              <a:rPr lang="en-US" sz="9200" b="1" dirty="0">
                <a:solidFill>
                  <a:schemeClr val="accent6">
                    <a:lumMod val="75000"/>
                  </a:schemeClr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4: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123384" y="4403423"/>
            <a:ext cx="17974956" cy="353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“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Ấm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nước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”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reo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sôi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tí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tách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,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Chữ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nào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đứng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trước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bé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biết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không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?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Có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cái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“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mũ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tròn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”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trên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trán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,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Đó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chính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là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tôi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—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đoán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được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chưa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Gluten Bold"/>
                <a:ea typeface="Gluten Bold"/>
                <a:cs typeface="Gluten Bold"/>
                <a:sym typeface="Gluten Bold"/>
              </a:rPr>
              <a:t>?</a:t>
            </a:r>
          </a:p>
        </p:txBody>
      </p:sp>
      <p:pic>
        <p:nvPicPr>
          <p:cNvPr id="6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8AB3F5B8-F097-1D8F-62E5-995ECA7FD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10511" y="8518223"/>
            <a:ext cx="1153586" cy="1153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98" b="-6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80290" y="1440020"/>
            <a:ext cx="11727420" cy="7818280"/>
          </a:xfrm>
          <a:custGeom>
            <a:avLst/>
            <a:gdLst/>
            <a:ahLst/>
            <a:cxnLst/>
            <a:rect l="l" t="t" r="r" b="b"/>
            <a:pathLst>
              <a:path w="11727420" h="7818280">
                <a:moveTo>
                  <a:pt x="0" y="0"/>
                </a:moveTo>
                <a:lnTo>
                  <a:pt x="11727420" y="0"/>
                </a:lnTo>
                <a:lnTo>
                  <a:pt x="11727420" y="7818280"/>
                </a:lnTo>
                <a:lnTo>
                  <a:pt x="0" y="7818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36254" y="526288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42ED59B-63B8-0408-CD24-99C36D424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3030200" y="823738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98" b="-6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04317" y="5434348"/>
            <a:ext cx="4225835" cy="4312076"/>
          </a:xfrm>
          <a:custGeom>
            <a:avLst/>
            <a:gdLst/>
            <a:ahLst/>
            <a:cxnLst/>
            <a:rect l="l" t="t" r="r" b="b"/>
            <a:pathLst>
              <a:path w="4225835" h="4312076">
                <a:moveTo>
                  <a:pt x="0" y="0"/>
                </a:moveTo>
                <a:lnTo>
                  <a:pt x="4225835" y="0"/>
                </a:lnTo>
                <a:lnTo>
                  <a:pt x="4225835" y="4312076"/>
                </a:lnTo>
                <a:lnTo>
                  <a:pt x="0" y="4312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89480" y="5434348"/>
            <a:ext cx="2824410" cy="4312076"/>
          </a:xfrm>
          <a:custGeom>
            <a:avLst/>
            <a:gdLst/>
            <a:ahLst/>
            <a:cxnLst/>
            <a:rect l="l" t="t" r="r" b="b"/>
            <a:pathLst>
              <a:path w="2824410" h="4312076">
                <a:moveTo>
                  <a:pt x="0" y="0"/>
                </a:moveTo>
                <a:lnTo>
                  <a:pt x="2824410" y="0"/>
                </a:lnTo>
                <a:lnTo>
                  <a:pt x="2824410" y="4312076"/>
                </a:lnTo>
                <a:lnTo>
                  <a:pt x="0" y="431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68588" y="1628966"/>
            <a:ext cx="7397711" cy="22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8"/>
              </a:lnSpc>
            </a:pPr>
            <a:r>
              <a:rPr lang="en-US" sz="12999" dirty="0" err="1">
                <a:solidFill>
                  <a:srgbClr val="000000"/>
                </a:solidFill>
                <a:latin typeface="Checkin Texture"/>
                <a:ea typeface="Checkin Texture"/>
                <a:cs typeface="Checkin Texture"/>
                <a:sym typeface="Checkin Texture"/>
              </a:rPr>
              <a:t>Trò</a:t>
            </a:r>
            <a:r>
              <a:rPr lang="en-US" sz="12999" dirty="0">
                <a:solidFill>
                  <a:srgbClr val="000000"/>
                </a:solidFill>
                <a:latin typeface="Checkin Texture"/>
                <a:ea typeface="Checkin Texture"/>
                <a:cs typeface="Checkin Texture"/>
                <a:sym typeface="Checkin Texture"/>
              </a:rPr>
              <a:t> </a:t>
            </a:r>
            <a:r>
              <a:rPr lang="en-US" sz="12999" dirty="0" err="1">
                <a:solidFill>
                  <a:srgbClr val="000000"/>
                </a:solidFill>
                <a:latin typeface="Checkin Texture"/>
                <a:ea typeface="Checkin Texture"/>
                <a:cs typeface="Checkin Texture"/>
                <a:sym typeface="Checkin Texture"/>
              </a:rPr>
              <a:t>chơi</a:t>
            </a:r>
            <a:r>
              <a:rPr lang="en-US" sz="12999" dirty="0">
                <a:solidFill>
                  <a:srgbClr val="000000"/>
                </a:solidFill>
                <a:latin typeface="Checkin Texture"/>
                <a:ea typeface="Checkin Texture"/>
                <a:cs typeface="Checkin Texture"/>
                <a:sym typeface="Checkin Texture"/>
              </a:rPr>
              <a:t> 4: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2367" y="3839681"/>
            <a:ext cx="15643265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2E5D96"/>
                </a:solidFill>
                <a:latin typeface="Gluten Bold"/>
                <a:ea typeface="Gluten Bold"/>
                <a:cs typeface="Gluten Bold"/>
                <a:sym typeface="Gluten Bold"/>
              </a:rPr>
              <a:t>CÙNG NHAU TẠO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7AC4247C-7669-3286-CB74-F0A538E815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341276"/>
              </p:ext>
            </p:extLst>
          </p:nvPr>
        </p:nvGraphicFramePr>
        <p:xfrm>
          <a:off x="0" y="0"/>
          <a:ext cx="18288000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9005549" imgH="5065973" progId="PowerPoint.Show.12">
                  <p:embed/>
                </p:oleObj>
              </mc:Choice>
              <mc:Fallback>
                <p:oleObj name="Presentation" r:id="rId4" imgW="9005549" imgH="5065973" progId="PowerPoint.Show.12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AC4247C-7669-3286-CB74-F0A538E815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8288000" cy="1028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(3) Five Little Ducks - Kids Songs - Super Simple Songs - YouTube">
            <a:hlinkClick r:id="" action="ppaction://media"/>
            <a:extLst>
              <a:ext uri="{FF2B5EF4-FFF2-40B4-BE49-F238E27FC236}">
                <a16:creationId xmlns:a16="http://schemas.microsoft.com/office/drawing/2014/main" id="{91BDB732-5E3A-FCF3-4437-1A0536D68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9182100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0788" y="7143081"/>
            <a:ext cx="3416782" cy="2330530"/>
          </a:xfrm>
          <a:custGeom>
            <a:avLst/>
            <a:gdLst/>
            <a:ahLst/>
            <a:cxnLst/>
            <a:rect l="l" t="t" r="r" b="b"/>
            <a:pathLst>
              <a:path w="3416782" h="2330530">
                <a:moveTo>
                  <a:pt x="0" y="0"/>
                </a:moveTo>
                <a:lnTo>
                  <a:pt x="3416782" y="0"/>
                </a:lnTo>
                <a:lnTo>
                  <a:pt x="3416782" y="2330530"/>
                </a:lnTo>
                <a:lnTo>
                  <a:pt x="0" y="233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1858" y="4352742"/>
            <a:ext cx="4355441" cy="5905683"/>
          </a:xfrm>
          <a:custGeom>
            <a:avLst/>
            <a:gdLst/>
            <a:ahLst/>
            <a:cxnLst/>
            <a:rect l="l" t="t" r="r" b="b"/>
            <a:pathLst>
              <a:path w="4355441" h="5905683">
                <a:moveTo>
                  <a:pt x="0" y="0"/>
                </a:moveTo>
                <a:lnTo>
                  <a:pt x="4355441" y="0"/>
                </a:lnTo>
                <a:lnTo>
                  <a:pt x="4355441" y="5905683"/>
                </a:lnTo>
                <a:lnTo>
                  <a:pt x="0" y="5905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4288" y="1409700"/>
            <a:ext cx="17966412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Xin </a:t>
            </a:r>
            <a:r>
              <a:rPr lang="en-US" sz="9200" b="1" dirty="0" err="1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chân</a:t>
            </a:r>
            <a:r>
              <a:rPr lang="en-US" sz="9200" b="1" dirty="0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9200" b="1" dirty="0" err="1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thành</a:t>
            </a:r>
            <a:r>
              <a:rPr lang="en-US" sz="9200" b="1" dirty="0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9200" b="1" dirty="0" err="1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cảm</a:t>
            </a:r>
            <a:r>
              <a:rPr lang="en-US" sz="9200" b="1" dirty="0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9200" b="1" dirty="0" err="1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ơn</a:t>
            </a:r>
            <a:r>
              <a:rPr lang="en-US" sz="9200" b="1" dirty="0">
                <a:solidFill>
                  <a:srgbClr val="2E4EC3"/>
                </a:solidFill>
                <a:latin typeface="Gluten Bold"/>
                <a:ea typeface="Gluten Bold"/>
                <a:cs typeface="Gluten Bold"/>
                <a:sym typeface="Gluten Bold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3976" y="4947617"/>
            <a:ext cx="8215026" cy="4867403"/>
          </a:xfrm>
          <a:custGeom>
            <a:avLst/>
            <a:gdLst/>
            <a:ahLst/>
            <a:cxnLst/>
            <a:rect l="l" t="t" r="r" b="b"/>
            <a:pathLst>
              <a:path w="8215026" h="4867403">
                <a:moveTo>
                  <a:pt x="0" y="0"/>
                </a:moveTo>
                <a:lnTo>
                  <a:pt x="8215026" y="0"/>
                </a:lnTo>
                <a:lnTo>
                  <a:pt x="8215026" y="4867404"/>
                </a:lnTo>
                <a:lnTo>
                  <a:pt x="0" y="4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2980" y="353722"/>
            <a:ext cx="4706320" cy="3600335"/>
          </a:xfrm>
          <a:custGeom>
            <a:avLst/>
            <a:gdLst/>
            <a:ahLst/>
            <a:cxnLst/>
            <a:rect l="l" t="t" r="r" b="b"/>
            <a:pathLst>
              <a:path w="4706320" h="3600335">
                <a:moveTo>
                  <a:pt x="0" y="0"/>
                </a:moveTo>
                <a:lnTo>
                  <a:pt x="4706320" y="0"/>
                </a:lnTo>
                <a:lnTo>
                  <a:pt x="4706320" y="3600335"/>
                </a:lnTo>
                <a:lnTo>
                  <a:pt x="0" y="360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3543">
            <a:off x="11511843" y="5945629"/>
            <a:ext cx="4357332" cy="2836227"/>
          </a:xfrm>
          <a:custGeom>
            <a:avLst/>
            <a:gdLst/>
            <a:ahLst/>
            <a:cxnLst/>
            <a:rect l="l" t="t" r="r" b="b"/>
            <a:pathLst>
              <a:path w="4357332" h="2836227">
                <a:moveTo>
                  <a:pt x="0" y="0"/>
                </a:moveTo>
                <a:lnTo>
                  <a:pt x="4357332" y="0"/>
                </a:lnTo>
                <a:lnTo>
                  <a:pt x="4357332" y="2836227"/>
                </a:lnTo>
                <a:lnTo>
                  <a:pt x="0" y="2836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2564" y="719430"/>
            <a:ext cx="13674066" cy="14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8400">
                <a:solidFill>
                  <a:srgbClr val="FF751F"/>
                </a:solidFill>
                <a:latin typeface="Sansita"/>
                <a:ea typeface="Sansita"/>
                <a:cs typeface="Sansita"/>
                <a:sym typeface="Sansita"/>
              </a:rPr>
              <a:t>1.Ổn định tổ chức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4400" y="2571012"/>
            <a:ext cx="14947199" cy="2112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Cô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và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trẻ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cùng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hát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và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</a:p>
          <a:p>
            <a:pPr algn="ctr">
              <a:lnSpc>
                <a:spcPts val="8539"/>
              </a:lnSpc>
            </a:pP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vận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động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bài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hát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: “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Nhảy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múa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nào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bạn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 </a:t>
            </a:r>
            <a:r>
              <a:rPr lang="en-US" sz="6099" dirty="0" err="1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ơi</a:t>
            </a:r>
            <a:r>
              <a:rPr lang="en-US" sz="6099" dirty="0">
                <a:solidFill>
                  <a:srgbClr val="CB6CE6"/>
                </a:solidFill>
                <a:latin typeface="Agbalumo"/>
                <a:ea typeface="Agbalumo"/>
                <a:cs typeface="Agbalumo"/>
                <a:sym typeface="Agbalumo"/>
              </a:rPr>
              <a:t>”</a:t>
            </a:r>
          </a:p>
        </p:txBody>
      </p:sp>
      <p:pic>
        <p:nvPicPr>
          <p:cNvPr id="8" name="Bai hat khơi đông- Nhay mua nao ban ơi.">
            <a:hlinkClick r:id="" action="ppaction://media"/>
            <a:extLst>
              <a:ext uri="{FF2B5EF4-FFF2-40B4-BE49-F238E27FC236}">
                <a16:creationId xmlns:a16="http://schemas.microsoft.com/office/drawing/2014/main" id="{5ACF36EC-4E21-A9AB-2436-D57F819FB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2808" y="8466340"/>
            <a:ext cx="1315402" cy="1315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25140">
            <a:off x="3117126" y="4805535"/>
            <a:ext cx="2914433" cy="4371649"/>
          </a:xfrm>
          <a:custGeom>
            <a:avLst/>
            <a:gdLst/>
            <a:ahLst/>
            <a:cxnLst/>
            <a:rect l="l" t="t" r="r" b="b"/>
            <a:pathLst>
              <a:path w="2914433" h="4371649">
                <a:moveTo>
                  <a:pt x="0" y="0"/>
                </a:moveTo>
                <a:lnTo>
                  <a:pt x="2914433" y="0"/>
                </a:lnTo>
                <a:lnTo>
                  <a:pt x="2914433" y="4371650"/>
                </a:lnTo>
                <a:lnTo>
                  <a:pt x="0" y="4371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4" name="Freeform 4"/>
          <p:cNvSpPr/>
          <p:nvPr/>
        </p:nvSpPr>
        <p:spPr>
          <a:xfrm>
            <a:off x="5783804" y="4095741"/>
            <a:ext cx="5037645" cy="3358430"/>
          </a:xfrm>
          <a:custGeom>
            <a:avLst/>
            <a:gdLst/>
            <a:ahLst/>
            <a:cxnLst/>
            <a:rect l="l" t="t" r="r" b="b"/>
            <a:pathLst>
              <a:path w="5037645" h="3358430">
                <a:moveTo>
                  <a:pt x="0" y="0"/>
                </a:moveTo>
                <a:lnTo>
                  <a:pt x="5037644" y="0"/>
                </a:lnTo>
                <a:lnTo>
                  <a:pt x="5037644" y="3358430"/>
                </a:lnTo>
                <a:lnTo>
                  <a:pt x="0" y="335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5" name="Freeform 5"/>
          <p:cNvSpPr/>
          <p:nvPr/>
        </p:nvSpPr>
        <p:spPr>
          <a:xfrm rot="-545957">
            <a:off x="9356121" y="4692930"/>
            <a:ext cx="5781517" cy="3854344"/>
          </a:xfrm>
          <a:custGeom>
            <a:avLst/>
            <a:gdLst/>
            <a:ahLst/>
            <a:cxnLst/>
            <a:rect l="l" t="t" r="r" b="b"/>
            <a:pathLst>
              <a:path w="5781517" h="3854344">
                <a:moveTo>
                  <a:pt x="0" y="0"/>
                </a:moveTo>
                <a:lnTo>
                  <a:pt x="5781516" y="0"/>
                </a:lnTo>
                <a:lnTo>
                  <a:pt x="5781516" y="3854344"/>
                </a:lnTo>
                <a:lnTo>
                  <a:pt x="0" y="3854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77280">
            <a:off x="11161966" y="541854"/>
            <a:ext cx="1392145" cy="1227619"/>
          </a:xfrm>
          <a:custGeom>
            <a:avLst/>
            <a:gdLst/>
            <a:ahLst/>
            <a:cxnLst/>
            <a:rect l="l" t="t" r="r" b="b"/>
            <a:pathLst>
              <a:path w="1392145" h="1227619">
                <a:moveTo>
                  <a:pt x="0" y="0"/>
                </a:moveTo>
                <a:lnTo>
                  <a:pt x="1392145" y="0"/>
                </a:lnTo>
                <a:lnTo>
                  <a:pt x="1392145" y="1227619"/>
                </a:lnTo>
                <a:lnTo>
                  <a:pt x="0" y="12276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0059" y="6800319"/>
            <a:ext cx="3262713" cy="2157469"/>
          </a:xfrm>
          <a:custGeom>
            <a:avLst/>
            <a:gdLst/>
            <a:ahLst/>
            <a:cxnLst/>
            <a:rect l="l" t="t" r="r" b="b"/>
            <a:pathLst>
              <a:path w="3262713" h="2157469">
                <a:moveTo>
                  <a:pt x="0" y="0"/>
                </a:moveTo>
                <a:lnTo>
                  <a:pt x="3262713" y="0"/>
                </a:lnTo>
                <a:lnTo>
                  <a:pt x="3262713" y="2157469"/>
                </a:lnTo>
                <a:lnTo>
                  <a:pt x="0" y="2157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006092">
            <a:off x="1739332" y="2028266"/>
            <a:ext cx="2238586" cy="1653501"/>
          </a:xfrm>
          <a:custGeom>
            <a:avLst/>
            <a:gdLst/>
            <a:ahLst/>
            <a:cxnLst/>
            <a:rect l="l" t="t" r="r" b="b"/>
            <a:pathLst>
              <a:path w="2238586" h="1653501">
                <a:moveTo>
                  <a:pt x="0" y="0"/>
                </a:moveTo>
                <a:lnTo>
                  <a:pt x="2238585" y="0"/>
                </a:lnTo>
                <a:lnTo>
                  <a:pt x="2238585" y="1653501"/>
                </a:lnTo>
                <a:lnTo>
                  <a:pt x="0" y="16535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597897" y="809625"/>
            <a:ext cx="4805124" cy="162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C74841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Hội thi: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7620" y="2855017"/>
            <a:ext cx="17365678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000" dirty="0">
                <a:solidFill>
                  <a:srgbClr val="69A6C2"/>
                </a:solidFill>
                <a:latin typeface="Bevan"/>
                <a:ea typeface="Bevan"/>
                <a:cs typeface="Bevan"/>
                <a:sym typeface="Bevan"/>
              </a:rPr>
              <a:t>NHỮNG CHỮ CÁI VUI NHỘN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92564">
            <a:off x="1532111" y="1996804"/>
            <a:ext cx="2294611" cy="2382979"/>
          </a:xfrm>
          <a:custGeom>
            <a:avLst/>
            <a:gdLst/>
            <a:ahLst/>
            <a:cxnLst/>
            <a:rect l="l" t="t" r="r" b="b"/>
            <a:pathLst>
              <a:path w="2294611" h="2382979">
                <a:moveTo>
                  <a:pt x="0" y="0"/>
                </a:moveTo>
                <a:lnTo>
                  <a:pt x="2294611" y="0"/>
                </a:lnTo>
                <a:lnTo>
                  <a:pt x="2294611" y="2382980"/>
                </a:lnTo>
                <a:lnTo>
                  <a:pt x="0" y="2382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63600">
            <a:off x="6244686" y="4442859"/>
            <a:ext cx="3968043" cy="3947182"/>
          </a:xfrm>
          <a:custGeom>
            <a:avLst/>
            <a:gdLst/>
            <a:ahLst/>
            <a:cxnLst/>
            <a:rect l="l" t="t" r="r" b="b"/>
            <a:pathLst>
              <a:path w="3156421" h="3438679">
                <a:moveTo>
                  <a:pt x="0" y="0"/>
                </a:moveTo>
                <a:lnTo>
                  <a:pt x="3156421" y="0"/>
                </a:lnTo>
                <a:lnTo>
                  <a:pt x="3156421" y="3438679"/>
                </a:lnTo>
                <a:lnTo>
                  <a:pt x="0" y="343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46253" y="5004719"/>
            <a:ext cx="5292347" cy="4114800"/>
          </a:xfrm>
          <a:custGeom>
            <a:avLst/>
            <a:gdLst/>
            <a:ahLst/>
            <a:cxnLst/>
            <a:rect l="l" t="t" r="r" b="b"/>
            <a:pathLst>
              <a:path w="5292347" h="4114800">
                <a:moveTo>
                  <a:pt x="0" y="0"/>
                </a:moveTo>
                <a:lnTo>
                  <a:pt x="5292347" y="0"/>
                </a:lnTo>
                <a:lnTo>
                  <a:pt x="52923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41935" y="45143"/>
            <a:ext cx="10204131" cy="330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 dirty="0" err="1">
                <a:solidFill>
                  <a:srgbClr val="FF751F"/>
                </a:solidFill>
                <a:latin typeface="Bevan"/>
                <a:ea typeface="Bevan"/>
                <a:cs typeface="Bevan"/>
                <a:sym typeface="Bevan"/>
              </a:rPr>
              <a:t>Trò</a:t>
            </a:r>
            <a:r>
              <a:rPr lang="en-US" sz="12999" dirty="0">
                <a:solidFill>
                  <a:srgbClr val="FF751F"/>
                </a:solidFill>
                <a:latin typeface="Bevan"/>
                <a:ea typeface="Bevan"/>
                <a:cs typeface="Bevan"/>
                <a:sym typeface="Bevan"/>
              </a:rPr>
              <a:t> </a:t>
            </a:r>
            <a:r>
              <a:rPr lang="en-US" sz="12999" dirty="0" err="1">
                <a:solidFill>
                  <a:srgbClr val="FF751F"/>
                </a:solidFill>
                <a:latin typeface="Bevan"/>
                <a:ea typeface="Bevan"/>
                <a:cs typeface="Bevan"/>
                <a:sym typeface="Bevan"/>
              </a:rPr>
              <a:t>chơi</a:t>
            </a:r>
            <a:r>
              <a:rPr lang="en-US" sz="12999" dirty="0">
                <a:solidFill>
                  <a:srgbClr val="FF751F"/>
                </a:solidFill>
                <a:latin typeface="Bevan"/>
                <a:ea typeface="Bevan"/>
                <a:cs typeface="Bevan"/>
                <a:sym typeface="Bevan"/>
              </a:rPr>
              <a:t> 1: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2059" y="2572806"/>
            <a:ext cx="1422388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C74841"/>
                </a:solidFill>
                <a:latin typeface="Bike Park"/>
                <a:ea typeface="Bike Park"/>
                <a:cs typeface="Bike Park"/>
                <a:sym typeface="Bike Park"/>
              </a:rPr>
              <a:t>CHIẾC HỘP BÍ MẬT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A2A8B-5DDD-C8A1-35AB-539068C2F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8579" y="2277813"/>
            <a:ext cx="3261643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40" b="-120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37348" y="3600172"/>
            <a:ext cx="8358535" cy="6686828"/>
          </a:xfrm>
          <a:custGeom>
            <a:avLst/>
            <a:gdLst/>
            <a:ahLst/>
            <a:cxnLst/>
            <a:rect l="l" t="t" r="r" b="b"/>
            <a:pathLst>
              <a:path w="8358535" h="6686828">
                <a:moveTo>
                  <a:pt x="0" y="0"/>
                </a:moveTo>
                <a:lnTo>
                  <a:pt x="8358534" y="0"/>
                </a:lnTo>
                <a:lnTo>
                  <a:pt x="8358534" y="6686828"/>
                </a:lnTo>
                <a:lnTo>
                  <a:pt x="0" y="6686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491" y="6172200"/>
            <a:ext cx="6650182" cy="4114800"/>
          </a:xfrm>
          <a:custGeom>
            <a:avLst/>
            <a:gdLst/>
            <a:ahLst/>
            <a:cxnLst/>
            <a:rect l="l" t="t" r="r" b="b"/>
            <a:pathLst>
              <a:path w="6650182" h="4114800">
                <a:moveTo>
                  <a:pt x="0" y="0"/>
                </a:moveTo>
                <a:lnTo>
                  <a:pt x="6650182" y="0"/>
                </a:lnTo>
                <a:lnTo>
                  <a:pt x="66501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68909" y="0"/>
            <a:ext cx="2119091" cy="3082315"/>
          </a:xfrm>
          <a:custGeom>
            <a:avLst/>
            <a:gdLst/>
            <a:ahLst/>
            <a:cxnLst/>
            <a:rect l="l" t="t" r="r" b="b"/>
            <a:pathLst>
              <a:path w="2119091" h="3082315">
                <a:moveTo>
                  <a:pt x="0" y="0"/>
                </a:moveTo>
                <a:lnTo>
                  <a:pt x="2119091" y="0"/>
                </a:lnTo>
                <a:lnTo>
                  <a:pt x="2119091" y="3082315"/>
                </a:lnTo>
                <a:lnTo>
                  <a:pt x="0" y="30823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68186">
            <a:off x="2780249" y="1961202"/>
            <a:ext cx="2043441" cy="1931051"/>
          </a:xfrm>
          <a:custGeom>
            <a:avLst/>
            <a:gdLst/>
            <a:ahLst/>
            <a:cxnLst/>
            <a:rect l="l" t="t" r="r" b="b"/>
            <a:pathLst>
              <a:path w="2043441" h="1931051">
                <a:moveTo>
                  <a:pt x="0" y="0"/>
                </a:moveTo>
                <a:lnTo>
                  <a:pt x="2043441" y="0"/>
                </a:lnTo>
                <a:lnTo>
                  <a:pt x="2043441" y="1931051"/>
                </a:lnTo>
                <a:lnTo>
                  <a:pt x="0" y="1931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93818" y="-247650"/>
            <a:ext cx="9500364" cy="317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 b="1">
                <a:solidFill>
                  <a:srgbClr val="FF751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 chơi 2: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26413" y="2901340"/>
            <a:ext cx="9767769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C74841"/>
                </a:solidFill>
                <a:latin typeface="Boxing"/>
                <a:ea typeface="Boxing"/>
                <a:cs typeface="Boxing"/>
                <a:sym typeface="Boxing"/>
              </a:rPr>
              <a:t>NÉM BÓNG VÀO RỔ </a:t>
            </a:r>
          </a:p>
        </p:txBody>
      </p:sp>
      <p:pic>
        <p:nvPicPr>
          <p:cNvPr id="9" name="Chicken Dance">
            <a:hlinkClick r:id="" action="ppaction://media"/>
            <a:extLst>
              <a:ext uri="{FF2B5EF4-FFF2-40B4-BE49-F238E27FC236}">
                <a16:creationId xmlns:a16="http://schemas.microsoft.com/office/drawing/2014/main" id="{648134F1-2965-489E-A003-0B984D611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095883" y="9161462"/>
            <a:ext cx="1158875" cy="1158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48" b="-12048"/>
            </a:stretch>
          </a:blipFill>
        </p:spPr>
      </p:sp>
      <p:sp>
        <p:nvSpPr>
          <p:cNvPr id="3" name="Freeform 3"/>
          <p:cNvSpPr/>
          <p:nvPr/>
        </p:nvSpPr>
        <p:spPr>
          <a:xfrm rot="1587247">
            <a:off x="14567804" y="1281114"/>
            <a:ext cx="3154561" cy="2125385"/>
          </a:xfrm>
          <a:custGeom>
            <a:avLst/>
            <a:gdLst/>
            <a:ahLst/>
            <a:cxnLst/>
            <a:rect l="l" t="t" r="r" b="b"/>
            <a:pathLst>
              <a:path w="3154561" h="2125385">
                <a:moveTo>
                  <a:pt x="0" y="0"/>
                </a:moveTo>
                <a:lnTo>
                  <a:pt x="3154561" y="0"/>
                </a:lnTo>
                <a:lnTo>
                  <a:pt x="3154561" y="2125385"/>
                </a:lnTo>
                <a:lnTo>
                  <a:pt x="0" y="2125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44117" y="598077"/>
            <a:ext cx="2130712" cy="2125385"/>
          </a:xfrm>
          <a:custGeom>
            <a:avLst/>
            <a:gdLst/>
            <a:ahLst/>
            <a:cxnLst/>
            <a:rect l="l" t="t" r="r" b="b"/>
            <a:pathLst>
              <a:path w="2130712" h="2125385">
                <a:moveTo>
                  <a:pt x="0" y="0"/>
                </a:moveTo>
                <a:lnTo>
                  <a:pt x="2130712" y="0"/>
                </a:lnTo>
                <a:lnTo>
                  <a:pt x="2130712" y="2125386"/>
                </a:lnTo>
                <a:lnTo>
                  <a:pt x="0" y="2125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55385" y="3660245"/>
            <a:ext cx="3739374" cy="4801765"/>
          </a:xfrm>
          <a:custGeom>
            <a:avLst/>
            <a:gdLst/>
            <a:ahLst/>
            <a:cxnLst/>
            <a:rect l="l" t="t" r="r" b="b"/>
            <a:pathLst>
              <a:path w="3739374" h="4801765">
                <a:moveTo>
                  <a:pt x="0" y="0"/>
                </a:moveTo>
                <a:lnTo>
                  <a:pt x="3739374" y="0"/>
                </a:lnTo>
                <a:lnTo>
                  <a:pt x="3739374" y="4801765"/>
                </a:lnTo>
                <a:lnTo>
                  <a:pt x="0" y="4801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3900">
            <a:off x="286139" y="7572666"/>
            <a:ext cx="2428195" cy="2428195"/>
          </a:xfrm>
          <a:custGeom>
            <a:avLst/>
            <a:gdLst/>
            <a:ahLst/>
            <a:cxnLst/>
            <a:rect l="l" t="t" r="r" b="b"/>
            <a:pathLst>
              <a:path w="2428195" h="2428195">
                <a:moveTo>
                  <a:pt x="0" y="0"/>
                </a:moveTo>
                <a:lnTo>
                  <a:pt x="2428195" y="0"/>
                </a:lnTo>
                <a:lnTo>
                  <a:pt x="2428195" y="2428195"/>
                </a:lnTo>
                <a:lnTo>
                  <a:pt x="0" y="2428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9538" y="5558343"/>
            <a:ext cx="3487490" cy="2720242"/>
          </a:xfrm>
          <a:custGeom>
            <a:avLst/>
            <a:gdLst/>
            <a:ahLst/>
            <a:cxnLst/>
            <a:rect l="l" t="t" r="r" b="b"/>
            <a:pathLst>
              <a:path w="3487490" h="2720242">
                <a:moveTo>
                  <a:pt x="0" y="0"/>
                </a:moveTo>
                <a:lnTo>
                  <a:pt x="3487490" y="0"/>
                </a:lnTo>
                <a:lnTo>
                  <a:pt x="3487490" y="2720242"/>
                </a:lnTo>
                <a:lnTo>
                  <a:pt x="0" y="2720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90782" y="4115303"/>
            <a:ext cx="4614130" cy="6342447"/>
          </a:xfrm>
          <a:custGeom>
            <a:avLst/>
            <a:gdLst/>
            <a:ahLst/>
            <a:cxnLst/>
            <a:rect l="l" t="t" r="r" b="b"/>
            <a:pathLst>
              <a:path w="4614130" h="6342447">
                <a:moveTo>
                  <a:pt x="0" y="0"/>
                </a:moveTo>
                <a:lnTo>
                  <a:pt x="4614130" y="0"/>
                </a:lnTo>
                <a:lnTo>
                  <a:pt x="4614130" y="6342447"/>
                </a:lnTo>
                <a:lnTo>
                  <a:pt x="0" y="634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46794" y="379002"/>
            <a:ext cx="6802893" cy="196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17"/>
              </a:lnSpc>
            </a:pPr>
            <a:r>
              <a:rPr lang="en-US" sz="11512">
                <a:solidFill>
                  <a:srgbClr val="AA60A0"/>
                </a:solidFill>
                <a:latin typeface="Children One"/>
                <a:ea typeface="Children One"/>
                <a:cs typeface="Children One"/>
                <a:sym typeface="Children One"/>
              </a:rPr>
              <a:t>Trò chơi 3: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51435" y="2791247"/>
            <a:ext cx="919364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EC847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ĐỐ VUI ĐỂ HỌC </a:t>
            </a: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3111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36044" y="2548256"/>
            <a:ext cx="382643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DB4F3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</a:t>
            </a:r>
            <a:r>
              <a:rPr lang="en-US" sz="9200" b="1" dirty="0">
                <a:solidFill>
                  <a:srgbClr val="DB4F3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1: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75662" y="4537439"/>
            <a:ext cx="13955813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Chữ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gì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nho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nhỏ</a:t>
            </a:r>
            <a:endParaRPr lang="en-US" sz="6000" b="1" dirty="0">
              <a:solidFill>
                <a:srgbClr val="C74841"/>
              </a:solidFill>
              <a:latin typeface="Gluten Bold"/>
              <a:ea typeface="Gluten Bold"/>
              <a:cs typeface="Gluten Bold"/>
              <a:sym typeface="Gluten Bold"/>
            </a:endParaRPr>
          </a:p>
          <a:p>
            <a:pPr algn="ctr">
              <a:lnSpc>
                <a:spcPts val="8400"/>
              </a:lnSpc>
            </a:pP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Có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mũ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trên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đầu</a:t>
            </a:r>
            <a:endParaRPr lang="en-US" sz="6000" b="1" dirty="0">
              <a:solidFill>
                <a:srgbClr val="C74841"/>
              </a:solidFill>
              <a:latin typeface="Gluten Bold"/>
              <a:ea typeface="Gluten Bold"/>
              <a:cs typeface="Gluten Bold"/>
              <a:sym typeface="Gluten Bold"/>
            </a:endParaRPr>
          </a:p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   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Gặp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trời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mưa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mau</a:t>
            </a:r>
            <a:endParaRPr lang="en-US" sz="6000" b="1" dirty="0">
              <a:solidFill>
                <a:srgbClr val="C74841"/>
              </a:solidFill>
              <a:latin typeface="Gluten Bold"/>
              <a:ea typeface="Gluten Bold"/>
              <a:cs typeface="Gluten Bold"/>
              <a:sym typeface="Gluten Bold"/>
            </a:endParaRPr>
          </a:p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Ta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cần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phải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có</a:t>
            </a:r>
            <a:r>
              <a:rPr lang="en-US" sz="6000" b="1" dirty="0">
                <a:solidFill>
                  <a:srgbClr val="C74841"/>
                </a:solidFill>
                <a:latin typeface="Gluten Bold"/>
                <a:ea typeface="Gluten Bold"/>
                <a:cs typeface="Gluten Bold"/>
                <a:sym typeface="Gluten Bold"/>
              </a:rPr>
              <a:t>.</a:t>
            </a:r>
          </a:p>
        </p:txBody>
      </p:sp>
      <p:pic>
        <p:nvPicPr>
          <p:cNvPr id="8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B06C232E-C801-0510-D573-E8E6D379D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47161" y="8733565"/>
            <a:ext cx="930275" cy="93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98" b="-6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94745" y="1826390"/>
            <a:ext cx="5779609" cy="7719011"/>
          </a:xfrm>
          <a:custGeom>
            <a:avLst/>
            <a:gdLst/>
            <a:ahLst/>
            <a:cxnLst/>
            <a:rect l="l" t="t" r="r" b="b"/>
            <a:pathLst>
              <a:path w="5779609" h="7719011">
                <a:moveTo>
                  <a:pt x="0" y="0"/>
                </a:moveTo>
                <a:lnTo>
                  <a:pt x="5779609" y="0"/>
                </a:lnTo>
                <a:lnTo>
                  <a:pt x="5779609" y="7719010"/>
                </a:lnTo>
                <a:lnTo>
                  <a:pt x="0" y="7719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640" y="203160"/>
            <a:ext cx="5340109" cy="5155632"/>
          </a:xfrm>
          <a:custGeom>
            <a:avLst/>
            <a:gdLst/>
            <a:ahLst/>
            <a:cxnLst/>
            <a:rect l="l" t="t" r="r" b="b"/>
            <a:pathLst>
              <a:path w="5340109" h="5155632">
                <a:moveTo>
                  <a:pt x="0" y="0"/>
                </a:moveTo>
                <a:lnTo>
                  <a:pt x="5340109" y="0"/>
                </a:lnTo>
                <a:lnTo>
                  <a:pt x="5340109" y="5155633"/>
                </a:lnTo>
                <a:lnTo>
                  <a:pt x="0" y="5155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589AD8D-5C00-7B7E-A5AA-79BCE320B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2200" y="8157926"/>
            <a:ext cx="1387475" cy="138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3111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36044" y="2548256"/>
            <a:ext cx="382643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8937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</a:t>
            </a:r>
            <a:r>
              <a:rPr lang="en-US" sz="9200" b="1" dirty="0">
                <a:solidFill>
                  <a:srgbClr val="8937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2: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884149" y="4585286"/>
            <a:ext cx="17018017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Tôi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đứng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đầu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bảng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chữ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cái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,</a:t>
            </a:r>
          </a:p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Bé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nào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học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giỏi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nhớ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ngay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!</a:t>
            </a:r>
          </a:p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        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Mở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miệng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“A”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thật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là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to,</a:t>
            </a:r>
          </a:p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              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Cô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khen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bé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học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giỏi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quá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 </a:t>
            </a:r>
            <a:r>
              <a:rPr lang="en-US" sz="6000" b="1" dirty="0" err="1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cơ</a:t>
            </a:r>
            <a:r>
              <a:rPr lang="en-US" sz="6000" b="1" dirty="0">
                <a:solidFill>
                  <a:srgbClr val="89377B"/>
                </a:solidFill>
                <a:latin typeface="Gluten Bold"/>
                <a:ea typeface="Gluten Bold"/>
                <a:cs typeface="Gluten Bold"/>
                <a:sym typeface="Gluten Bold"/>
              </a:rPr>
              <a:t>!</a:t>
            </a:r>
          </a:p>
        </p:txBody>
      </p:sp>
      <p:pic>
        <p:nvPicPr>
          <p:cNvPr id="6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7A7E5DA8-6FE1-D6A3-6C54-C3FBA3FFB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63800" y="8717604"/>
            <a:ext cx="1153586" cy="1153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252</Words>
  <Application>Microsoft Office PowerPoint</Application>
  <PresentationFormat>Custom</PresentationFormat>
  <Paragraphs>41</Paragraphs>
  <Slides>17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Agbalumo</vt:lpstr>
      <vt:lpstr>Bungee</vt:lpstr>
      <vt:lpstr>Checkin Texture</vt:lpstr>
      <vt:lpstr>Children One</vt:lpstr>
      <vt:lpstr>Another Shabby Bold</vt:lpstr>
      <vt:lpstr>Maven Pro Bold</vt:lpstr>
      <vt:lpstr>Bike Park</vt:lpstr>
      <vt:lpstr>Bevan</vt:lpstr>
      <vt:lpstr>Sansita</vt:lpstr>
      <vt:lpstr>Boxing</vt:lpstr>
      <vt:lpstr>Lazydog</vt:lpstr>
      <vt:lpstr>Arial</vt:lpstr>
      <vt:lpstr>Calibri</vt:lpstr>
      <vt:lpstr>Noto Sans Bold</vt:lpstr>
      <vt:lpstr>Gluten Bold</vt:lpstr>
      <vt:lpstr>Open Sans Bold</vt:lpstr>
      <vt:lpstr>Sansita Bold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TRÒ CHƠI A, Ă, Â</dc:title>
  <cp:lastModifiedBy>trang trangkoy1212</cp:lastModifiedBy>
  <cp:revision>2</cp:revision>
  <dcterms:created xsi:type="dcterms:W3CDTF">2006-08-16T00:00:00Z</dcterms:created>
  <dcterms:modified xsi:type="dcterms:W3CDTF">2025-11-17T01:44:14Z</dcterms:modified>
  <dc:identifier>DAG4l8pVNVo</dc:identifier>
</cp:coreProperties>
</file>