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3.jpg" ContentType="image/jpeg"/>
  <Override PartName="/ppt/media/image5.jpg" ContentType="image/jpeg"/>
  <Override PartName="/ppt/media/image30.jpg" ContentType="image/jpeg"/>
  <Override PartName="/ppt/media/image3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75" r:id="rId4"/>
    <p:sldId id="277"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6" r:id="rId18"/>
    <p:sldId id="274" r:id="rId19"/>
    <p:sldId id="27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p:cViewPr varScale="1">
        <p:scale>
          <a:sx n="66" d="100"/>
          <a:sy n="66" d="100"/>
        </p:scale>
        <p:origin x="90"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19/10/2025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3241234"/>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9B40AEC4-6A6B-4A23-AE0E-BB2AF5CBA816}" type="datetimeFigureOut">
              <a:rPr lang="en-US" smtClean="0"/>
              <a:t>19/10/2025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196372397"/>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19/10/2025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511433081"/>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19/10/2025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356864201"/>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19/10/2025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1488279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19/10/2025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65715309"/>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19/10/2025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03285023"/>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19/10/2025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96592893"/>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19/10/2025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25296677"/>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0AEC4-6A6B-4A23-AE0E-BB2AF5CBA816}" type="datetimeFigureOut">
              <a:rPr lang="en-US" smtClean="0"/>
              <a:t>19/10/2025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2060582763"/>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0AEC4-6A6B-4A23-AE0E-BB2AF5CBA816}" type="datetimeFigureOut">
              <a:rPr lang="en-US" smtClean="0"/>
              <a:t>19/10/2025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10189954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0AEC4-6A6B-4A23-AE0E-BB2AF5CBA816}" type="datetimeFigureOut">
              <a:rPr lang="en-US" smtClean="0"/>
              <a:t>19/10/2025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242511590"/>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0AEC4-6A6B-4A23-AE0E-BB2AF5CBA816}" type="datetimeFigureOut">
              <a:rPr lang="en-US" smtClean="0"/>
              <a:t>19/10/2025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297972375"/>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0AEC4-6A6B-4A23-AE0E-BB2AF5CBA816}" type="datetimeFigureOut">
              <a:rPr lang="en-US" smtClean="0"/>
              <a:t>19/10/2025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106781747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0AEC4-6A6B-4A23-AE0E-BB2AF5CBA816}" type="datetimeFigureOut">
              <a:rPr lang="en-US" smtClean="0"/>
              <a:t>19/10/2025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2794460231"/>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40AEC4-6A6B-4A23-AE0E-BB2AF5CBA816}" type="datetimeFigureOut">
              <a:rPr lang="en-US" smtClean="0"/>
              <a:t>19/10/2025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254444467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40AEC4-6A6B-4A23-AE0E-BB2AF5CBA816}" type="datetimeFigureOut">
              <a:rPr lang="en-US" smtClean="0"/>
              <a:t>19/10/2025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7BE59C-3C15-42B5-91BD-3D34EEABE9EA}" type="slidenum">
              <a:rPr lang="en-US" smtClean="0"/>
              <a:t>‹#›</a:t>
            </a:fld>
            <a:endParaRPr lang="en-US"/>
          </a:p>
        </p:txBody>
      </p:sp>
    </p:spTree>
    <p:extLst>
      <p:ext uri="{BB962C8B-B14F-4D97-AF65-F5344CB8AC3E}">
        <p14:creationId xmlns:p14="http://schemas.microsoft.com/office/powerpoint/2010/main" val="336968700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B40AEC4-6A6B-4A23-AE0E-BB2AF5CBA816}" type="datetimeFigureOut">
              <a:rPr lang="en-US" smtClean="0"/>
              <a:t>19/10/2025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07BE59C-3C15-42B5-91BD-3D34EEABE9EA}" type="slidenum">
              <a:rPr lang="en-US" smtClean="0"/>
              <a:t>‹#›</a:t>
            </a:fld>
            <a:endParaRPr lang="en-US"/>
          </a:p>
        </p:txBody>
      </p:sp>
    </p:spTree>
    <p:extLst>
      <p:ext uri="{BB962C8B-B14F-4D97-AF65-F5344CB8AC3E}">
        <p14:creationId xmlns:p14="http://schemas.microsoft.com/office/powerpoint/2010/main" val="14759695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1B7451-E75E-4375-8A5C-2237A8636812}"/>
              </a:ext>
            </a:extLst>
          </p:cNvPr>
          <p:cNvSpPr txBox="1"/>
          <p:nvPr/>
        </p:nvSpPr>
        <p:spPr>
          <a:xfrm>
            <a:off x="4032933" y="818330"/>
            <a:ext cx="5161221" cy="830997"/>
          </a:xfrm>
          <a:prstGeom prst="rect">
            <a:avLst/>
          </a:prstGeom>
          <a:noFill/>
        </p:spPr>
        <p:txBody>
          <a:bodyPr wrap="none" rtlCol="0">
            <a:spAutoFit/>
          </a:bodyPr>
          <a:lstStyle/>
          <a:p>
            <a:pPr algn="ctr"/>
            <a:r>
              <a:rPr lang="en-US" sz="2400" b="1" dirty="0">
                <a:solidFill>
                  <a:schemeClr val="accent2">
                    <a:lumMod val="75000"/>
                  </a:schemeClr>
                </a:solidFill>
                <a:latin typeface="Times New Roman" panose="02020603050405020304" pitchFamily="18" charset="0"/>
                <a:cs typeface="Times New Roman" panose="02020603050405020304" pitchFamily="18" charset="0"/>
              </a:rPr>
              <a:t>UBND PHƯỜNG BỒ ĐỀ</a:t>
            </a:r>
            <a:br>
              <a:rPr lang="en-US" sz="2400" b="1" dirty="0">
                <a:solidFill>
                  <a:schemeClr val="accent2">
                    <a:lumMod val="75000"/>
                  </a:schemeClr>
                </a:solidFill>
                <a:latin typeface="Times New Roman" panose="02020603050405020304" pitchFamily="18" charset="0"/>
                <a:cs typeface="Times New Roman" panose="02020603050405020304" pitchFamily="18" charset="0"/>
              </a:rPr>
            </a:br>
            <a:r>
              <a:rPr lang="en-US" sz="2400" b="1" dirty="0">
                <a:solidFill>
                  <a:schemeClr val="accent2">
                    <a:lumMod val="75000"/>
                  </a:schemeClr>
                </a:solidFill>
                <a:latin typeface="Times New Roman" panose="02020603050405020304" pitchFamily="18" charset="0"/>
                <a:cs typeface="Times New Roman" panose="02020603050405020304" pitchFamily="18" charset="0"/>
              </a:rPr>
              <a:t>TRƯƠNG MẦM NON NGỌC THỤY</a:t>
            </a:r>
          </a:p>
        </p:txBody>
      </p:sp>
      <p:sp>
        <p:nvSpPr>
          <p:cNvPr id="9" name="TextBox 8">
            <a:extLst>
              <a:ext uri="{FF2B5EF4-FFF2-40B4-BE49-F238E27FC236}">
                <a16:creationId xmlns:a16="http://schemas.microsoft.com/office/drawing/2014/main" id="{A120326E-6709-4082-B5BC-792A40180CFB}"/>
              </a:ext>
            </a:extLst>
          </p:cNvPr>
          <p:cNvSpPr txBox="1"/>
          <p:nvPr/>
        </p:nvSpPr>
        <p:spPr>
          <a:xfrm>
            <a:off x="2861201" y="2216994"/>
            <a:ext cx="7504683" cy="584775"/>
          </a:xfrm>
          <a:prstGeom prst="rect">
            <a:avLst/>
          </a:prstGeom>
          <a:noFill/>
        </p:spPr>
        <p:txBody>
          <a:bodyPr wrap="none" rtlCol="0">
            <a:spAutoFit/>
          </a:bodyPr>
          <a:lstStyle/>
          <a:p>
            <a:r>
              <a:rPr lang="en-US" sz="3200" b="1" dirty="0">
                <a:solidFill>
                  <a:schemeClr val="accent2">
                    <a:lumMod val="75000"/>
                  </a:schemeClr>
                </a:solidFill>
                <a:latin typeface="Times New Roman" panose="02020603050405020304" pitchFamily="18" charset="0"/>
                <a:cs typeface="Times New Roman" panose="02020603050405020304" pitchFamily="18" charset="0"/>
              </a:rPr>
              <a:t>LĨNH VỰC PHÁT TRIỂN NHẬN THỨC</a:t>
            </a:r>
          </a:p>
        </p:txBody>
      </p:sp>
      <p:sp>
        <p:nvSpPr>
          <p:cNvPr id="10" name="TextBox 9">
            <a:extLst>
              <a:ext uri="{FF2B5EF4-FFF2-40B4-BE49-F238E27FC236}">
                <a16:creationId xmlns:a16="http://schemas.microsoft.com/office/drawing/2014/main" id="{9E1FD4F5-02E1-4EDD-9AF6-4E6C17FE090E}"/>
              </a:ext>
            </a:extLst>
          </p:cNvPr>
          <p:cNvSpPr txBox="1"/>
          <p:nvPr/>
        </p:nvSpPr>
        <p:spPr>
          <a:xfrm>
            <a:off x="3577540" y="3106610"/>
            <a:ext cx="5824030" cy="1481175"/>
          </a:xfrm>
          <a:prstGeom prst="rect">
            <a:avLst/>
          </a:prstGeom>
          <a:noFill/>
        </p:spPr>
        <p:txBody>
          <a:bodyPr wrap="none" rtlCol="0">
            <a:spAutoFit/>
          </a:bodyPr>
          <a:lstStyle/>
          <a:p>
            <a:pPr algn="ctr">
              <a:lnSpc>
                <a:spcPct val="150000"/>
              </a:lnSpc>
            </a:pPr>
            <a:r>
              <a:rPr lang="en-US" sz="3200" b="1" dirty="0" err="1">
                <a:solidFill>
                  <a:schemeClr val="accent2">
                    <a:lumMod val="75000"/>
                  </a:schemeClr>
                </a:solidFill>
                <a:latin typeface="Times New Roman" panose="02020603050405020304" pitchFamily="18" charset="0"/>
                <a:cs typeface="Times New Roman" panose="02020603050405020304" pitchFamily="18" charset="0"/>
              </a:rPr>
              <a:t>Đề</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tài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Một</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số</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đồ</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chơi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trung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thu</a:t>
            </a:r>
            <a:endParaRPr lang="en-US" sz="3200" b="1" dirty="0">
              <a:solidFill>
                <a:schemeClr val="accent2">
                  <a:lumMod val="75000"/>
                </a:schemeClr>
              </a:solidFill>
              <a:latin typeface="Times New Roman" panose="02020603050405020304" pitchFamily="18" charset="0"/>
              <a:cs typeface="Times New Roman" panose="02020603050405020304" pitchFamily="18" charset="0"/>
            </a:endParaRPr>
          </a:p>
          <a:p>
            <a:pPr algn="ctr">
              <a:lnSpc>
                <a:spcPct val="150000"/>
              </a:lnSpc>
            </a:pPr>
            <a:r>
              <a:rPr lang="en-US" sz="3200" b="1" dirty="0" err="1">
                <a:solidFill>
                  <a:schemeClr val="accent2">
                    <a:lumMod val="75000"/>
                  </a:schemeClr>
                </a:solidFill>
                <a:latin typeface="Times New Roman" panose="02020603050405020304" pitchFamily="18" charset="0"/>
                <a:cs typeface="Times New Roman" panose="02020603050405020304" pitchFamily="18" charset="0"/>
              </a:rPr>
              <a:t>Lứa</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tuổi</a:t>
            </a:r>
            <a:r>
              <a:rPr lang="en-US" sz="3200" b="1" dirty="0">
                <a:solidFill>
                  <a:schemeClr val="accent2">
                    <a:lumMod val="75000"/>
                  </a:schemeClr>
                </a:solidFill>
                <a:latin typeface="Times New Roman" panose="02020603050405020304" pitchFamily="18" charset="0"/>
                <a:cs typeface="Times New Roman" panose="02020603050405020304" pitchFamily="18" charset="0"/>
              </a:rPr>
              <a:t>: 3-4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tuổi</a:t>
            </a:r>
            <a:endParaRPr lang="en-US"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B36297-3D24-4314-830A-04CCD65DE066}"/>
              </a:ext>
            </a:extLst>
          </p:cNvPr>
          <p:cNvSpPr txBox="1"/>
          <p:nvPr/>
        </p:nvSpPr>
        <p:spPr>
          <a:xfrm>
            <a:off x="5122333" y="4665133"/>
            <a:ext cx="184731" cy="369332"/>
          </a:xfrm>
          <a:prstGeom prst="rect">
            <a:avLst/>
          </a:prstGeom>
          <a:noFill/>
        </p:spPr>
        <p:txBody>
          <a:bodyPr wrap="none" rtlCol="0">
            <a:spAutoFit/>
          </a:bodyPr>
          <a:lstStyle/>
          <a:p>
            <a:endParaRPr lang="en-US" dirty="0">
              <a:solidFill>
                <a:schemeClr val="accent2">
                  <a:lumMod val="75000"/>
                </a:schemeClr>
              </a:solidFill>
            </a:endParaRPr>
          </a:p>
        </p:txBody>
      </p:sp>
      <p:pic>
        <p:nvPicPr>
          <p:cNvPr id="3" name="Picture 2">
            <a:extLst>
              <a:ext uri="{FF2B5EF4-FFF2-40B4-BE49-F238E27FC236}">
                <a16:creationId xmlns:a16="http://schemas.microsoft.com/office/drawing/2014/main" id="{304CB476-86B4-D6F9-97DD-F27C82772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721" y="721701"/>
            <a:ext cx="1028852" cy="1024253"/>
          </a:xfrm>
          <a:prstGeom prst="rect">
            <a:avLst/>
          </a:prstGeom>
        </p:spPr>
      </p:pic>
    </p:spTree>
    <p:extLst>
      <p:ext uri="{BB962C8B-B14F-4D97-AF65-F5344CB8AC3E}">
        <p14:creationId xmlns:p14="http://schemas.microsoft.com/office/powerpoint/2010/main" val="51917495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A358FC-7AD6-46E2-93C2-0CA89F6B1750}"/>
              </a:ext>
            </a:extLst>
          </p:cNvPr>
          <p:cNvSpPr txBox="1"/>
          <p:nvPr/>
        </p:nvSpPr>
        <p:spPr>
          <a:xfrm>
            <a:off x="1157817" y="347472"/>
            <a:ext cx="10334935" cy="971420"/>
          </a:xfrm>
          <a:prstGeom prst="rect">
            <a:avLst/>
          </a:prstGeom>
          <a:noFill/>
        </p:spPr>
        <p:txBody>
          <a:bodyPr wrap="square">
            <a:spAutoFit/>
          </a:bodyPr>
          <a:lstStyle/>
          <a:p>
            <a:pPr algn="ctr">
              <a:lnSpc>
                <a:spcPct val="150000"/>
              </a:lnSpc>
            </a:pPr>
            <a:r>
              <a:rPr lang="en-US" sz="2400" b="1" i="0" u="none" strike="noStrike" dirty="0" err="1">
                <a:solidFill>
                  <a:srgbClr val="FF0000"/>
                </a:solidFill>
                <a:effectLst/>
                <a:latin typeface="Times New Roman" panose="02020603050405020304" pitchFamily="18" charset="0"/>
                <a:cs typeface="Times New Roman" panose="02020603050405020304" pitchFamily="18" charset="0"/>
              </a:rPr>
              <a:t>Tàu</a:t>
            </a:r>
            <a:r>
              <a:rPr lang="en-US" sz="2400" b="1"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1" i="0" u="none" strike="noStrike" dirty="0" err="1">
                <a:solidFill>
                  <a:srgbClr val="FF0000"/>
                </a:solidFill>
                <a:effectLst/>
                <a:latin typeface="Times New Roman" panose="02020603050405020304" pitchFamily="18" charset="0"/>
                <a:cs typeface="Times New Roman" panose="02020603050405020304" pitchFamily="18" charset="0"/>
              </a:rPr>
              <a:t>Sắt</a:t>
            </a:r>
            <a:r>
              <a:rPr lang="en-US" sz="2400" b="1"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a:t>
            </a:r>
            <a:r>
              <a:rPr lang="en-US" sz="2400" b="1" i="0" u="none" strike="noStrike" dirty="0" err="1">
                <a:solidFill>
                  <a:srgbClr val="FF0000"/>
                </a:solidFill>
                <a:effectLst/>
                <a:latin typeface="Times New Roman" panose="02020603050405020304" pitchFamily="18" charset="0"/>
                <a:cs typeface="Times New Roman" panose="02020603050405020304" pitchFamily="18" charset="0"/>
              </a:rPr>
              <a:t>ây</a:t>
            </a:r>
            <a:br>
              <a:rPr lang="vi-VN" sz="1600" b="0" i="0" u="none" strike="noStrike" dirty="0">
                <a:solidFill>
                  <a:srgbClr val="333333"/>
                </a:solidFill>
                <a:effectLst/>
                <a:latin typeface="Times New Roman" panose="02020603050405020304" pitchFamily="18" charset="0"/>
                <a:cs typeface="Times New Roman" panose="02020603050405020304" pitchFamily="18" charset="0"/>
              </a:rPr>
            </a:b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Đồ chơi trung thu tàu sắt tây được tạo ra từ vỏ hộp sữa và những miếng sắt bỏ đi, được gắn</a:t>
            </a:r>
            <a:r>
              <a:rPr lang="en-US" sz="1600" dirty="0">
                <a:solidFill>
                  <a:srgbClr val="333333"/>
                </a:solidFill>
                <a:latin typeface="Times New Roman" panose="02020603050405020304" pitchFamily="18" charset="0"/>
                <a:cs typeface="Times New Roman" panose="02020603050405020304" pitchFamily="18" charset="0"/>
              </a:rPr>
              <a:t> </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thêm lá cờ Tổ quốc ở mũi tàu.</a:t>
            </a:r>
          </a:p>
        </p:txBody>
      </p:sp>
      <p:pic>
        <p:nvPicPr>
          <p:cNvPr id="6" name="Picture 5">
            <a:extLst>
              <a:ext uri="{FF2B5EF4-FFF2-40B4-BE49-F238E27FC236}">
                <a16:creationId xmlns:a16="http://schemas.microsoft.com/office/drawing/2014/main" id="{87046493-8921-4AE4-AF47-BA10F133C3A9}"/>
              </a:ext>
            </a:extLst>
          </p:cNvPr>
          <p:cNvPicPr>
            <a:picLocks noChangeAspect="1"/>
          </p:cNvPicPr>
          <p:nvPr/>
        </p:nvPicPr>
        <p:blipFill>
          <a:blip r:embed="rId2"/>
          <a:stretch>
            <a:fillRect/>
          </a:stretch>
        </p:blipFill>
        <p:spPr>
          <a:xfrm>
            <a:off x="1157817" y="2665412"/>
            <a:ext cx="4762500" cy="3152775"/>
          </a:xfrm>
          <a:prstGeom prst="rect">
            <a:avLst/>
          </a:prstGeom>
        </p:spPr>
      </p:pic>
      <p:pic>
        <p:nvPicPr>
          <p:cNvPr id="7" name="Picture 6">
            <a:extLst>
              <a:ext uri="{FF2B5EF4-FFF2-40B4-BE49-F238E27FC236}">
                <a16:creationId xmlns:a16="http://schemas.microsoft.com/office/drawing/2014/main" id="{8E48684F-93AC-4D41-8E04-4CB6E83C38F2}"/>
              </a:ext>
            </a:extLst>
          </p:cNvPr>
          <p:cNvPicPr>
            <a:picLocks noChangeAspect="1"/>
          </p:cNvPicPr>
          <p:nvPr/>
        </p:nvPicPr>
        <p:blipFill>
          <a:blip r:embed="rId3"/>
          <a:stretch>
            <a:fillRect/>
          </a:stretch>
        </p:blipFill>
        <p:spPr>
          <a:xfrm>
            <a:off x="6555869" y="2665412"/>
            <a:ext cx="4478314" cy="3152775"/>
          </a:xfrm>
          <a:prstGeom prst="rect">
            <a:avLst/>
          </a:prstGeom>
        </p:spPr>
      </p:pic>
    </p:spTree>
    <p:extLst>
      <p:ext uri="{BB962C8B-B14F-4D97-AF65-F5344CB8AC3E}">
        <p14:creationId xmlns:p14="http://schemas.microsoft.com/office/powerpoint/2010/main" val="3869328356"/>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3613F0-BA63-482D-8BAE-23C857A45033}"/>
              </a:ext>
            </a:extLst>
          </p:cNvPr>
          <p:cNvSpPr txBox="1"/>
          <p:nvPr/>
        </p:nvSpPr>
        <p:spPr>
          <a:xfrm>
            <a:off x="1335617" y="221101"/>
            <a:ext cx="9696449"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Thỏ Đánh Trống Bằng Sắt Tây</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Không có công nghệ cao, đây là đồ chơi trung thu thủ công tôn lên sự khéo léo và sáng tạo của cha ông ta dành cho các em thiếu nhi trong ngày tết trung thu cổ truyền</a:t>
            </a:r>
          </a:p>
        </p:txBody>
      </p:sp>
      <p:pic>
        <p:nvPicPr>
          <p:cNvPr id="6" name="Picture 5">
            <a:extLst>
              <a:ext uri="{FF2B5EF4-FFF2-40B4-BE49-F238E27FC236}">
                <a16:creationId xmlns:a16="http://schemas.microsoft.com/office/drawing/2014/main" id="{E6E48A08-5748-485E-9E84-BC4A42F98EF7}"/>
              </a:ext>
            </a:extLst>
          </p:cNvPr>
          <p:cNvPicPr>
            <a:picLocks noChangeAspect="1"/>
          </p:cNvPicPr>
          <p:nvPr/>
        </p:nvPicPr>
        <p:blipFill>
          <a:blip r:embed="rId2"/>
          <a:stretch>
            <a:fillRect/>
          </a:stretch>
        </p:blipFill>
        <p:spPr>
          <a:xfrm>
            <a:off x="1335617" y="2527829"/>
            <a:ext cx="4193119" cy="3190875"/>
          </a:xfrm>
          <a:prstGeom prst="rect">
            <a:avLst/>
          </a:prstGeom>
        </p:spPr>
      </p:pic>
      <p:pic>
        <p:nvPicPr>
          <p:cNvPr id="7" name="Picture 6">
            <a:extLst>
              <a:ext uri="{FF2B5EF4-FFF2-40B4-BE49-F238E27FC236}">
                <a16:creationId xmlns:a16="http://schemas.microsoft.com/office/drawing/2014/main" id="{8C845E28-6094-47F2-AFB3-87D1C458156E}"/>
              </a:ext>
            </a:extLst>
          </p:cNvPr>
          <p:cNvPicPr>
            <a:picLocks noChangeAspect="1"/>
          </p:cNvPicPr>
          <p:nvPr/>
        </p:nvPicPr>
        <p:blipFill>
          <a:blip r:embed="rId3"/>
          <a:stretch>
            <a:fillRect/>
          </a:stretch>
        </p:blipFill>
        <p:spPr>
          <a:xfrm>
            <a:off x="6587066" y="2527828"/>
            <a:ext cx="4445001" cy="3190875"/>
          </a:xfrm>
          <a:prstGeom prst="rect">
            <a:avLst/>
          </a:prstGeom>
        </p:spPr>
      </p:pic>
    </p:spTree>
    <p:extLst>
      <p:ext uri="{BB962C8B-B14F-4D97-AF65-F5344CB8AC3E}">
        <p14:creationId xmlns:p14="http://schemas.microsoft.com/office/powerpoint/2010/main" val="3146646735"/>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F22359-DA52-48ED-9256-7038BEEB3DF9}"/>
              </a:ext>
            </a:extLst>
          </p:cNvPr>
          <p:cNvSpPr txBox="1"/>
          <p:nvPr/>
        </p:nvSpPr>
        <p:spPr>
          <a:xfrm>
            <a:off x="1264709" y="99536"/>
            <a:ext cx="9662581"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Đèn Kéo Quân</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Khỏi phải nói rồi, chiếc đèn này đã có mặt trên khắp đường làng, thôn quê, đường phố ngày bấy giờ cùng với nhiều đồ chơi trung thu khác đã làm lên 1 cái tết trung thu ấm cúng cho các em thiếu nhi</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EE4572C-9EEF-4491-8AAC-F36C739597D0}"/>
              </a:ext>
            </a:extLst>
          </p:cNvPr>
          <p:cNvPicPr>
            <a:picLocks noChangeAspect="1"/>
          </p:cNvPicPr>
          <p:nvPr/>
        </p:nvPicPr>
        <p:blipFill>
          <a:blip r:embed="rId2"/>
          <a:stretch>
            <a:fillRect/>
          </a:stretch>
        </p:blipFill>
        <p:spPr>
          <a:xfrm>
            <a:off x="1264709" y="2541058"/>
            <a:ext cx="4389967" cy="3181350"/>
          </a:xfrm>
          <a:prstGeom prst="rect">
            <a:avLst/>
          </a:prstGeom>
        </p:spPr>
      </p:pic>
      <p:pic>
        <p:nvPicPr>
          <p:cNvPr id="7" name="Picture 6">
            <a:extLst>
              <a:ext uri="{FF2B5EF4-FFF2-40B4-BE49-F238E27FC236}">
                <a16:creationId xmlns:a16="http://schemas.microsoft.com/office/drawing/2014/main" id="{529F6D4A-5A05-41BA-81F5-AC3F93E813D7}"/>
              </a:ext>
            </a:extLst>
          </p:cNvPr>
          <p:cNvPicPr>
            <a:picLocks noChangeAspect="1"/>
          </p:cNvPicPr>
          <p:nvPr/>
        </p:nvPicPr>
        <p:blipFill>
          <a:blip r:embed="rId3"/>
          <a:stretch>
            <a:fillRect/>
          </a:stretch>
        </p:blipFill>
        <p:spPr>
          <a:xfrm>
            <a:off x="6629399" y="2541058"/>
            <a:ext cx="4297892" cy="3181350"/>
          </a:xfrm>
          <a:prstGeom prst="rect">
            <a:avLst/>
          </a:prstGeom>
        </p:spPr>
      </p:pic>
    </p:spTree>
    <p:extLst>
      <p:ext uri="{BB962C8B-B14F-4D97-AF65-F5344CB8AC3E}">
        <p14:creationId xmlns:p14="http://schemas.microsoft.com/office/powerpoint/2010/main" val="117782298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DA5331-35D4-41B4-AF1C-5F78C3FFE934}"/>
              </a:ext>
            </a:extLst>
          </p:cNvPr>
          <p:cNvSpPr txBox="1"/>
          <p:nvPr/>
        </p:nvSpPr>
        <p:spPr>
          <a:xfrm>
            <a:off x="1439334" y="322072"/>
            <a:ext cx="9586384" cy="1710084"/>
          </a:xfrm>
          <a:prstGeom prst="rect">
            <a:avLst/>
          </a:prstGeom>
          <a:noFill/>
        </p:spPr>
        <p:txBody>
          <a:bodyPr wrap="square">
            <a:spAutoFit/>
          </a:bodyPr>
          <a:lstStyle/>
          <a:p>
            <a:pPr algn="ctr">
              <a:lnSpc>
                <a:spcPct val="150000"/>
              </a:lnSpc>
            </a:pPr>
            <a:r>
              <a:rPr lang="en-US" sz="2400" b="1" i="0" u="none" strike="noStrike" dirty="0">
                <a:solidFill>
                  <a:srgbClr val="FF0000"/>
                </a:solidFill>
                <a:effectLst/>
                <a:latin typeface="Times New Roman" panose="02020603050405020304" pitchFamily="18" charset="0"/>
                <a:cs typeface="Times New Roman" panose="02020603050405020304" pitchFamily="18" charset="0"/>
              </a:rPr>
              <a:t>T</a:t>
            </a:r>
            <a:r>
              <a:rPr lang="vi-VN" sz="2400" b="1" i="0" u="none" strike="noStrike" dirty="0">
                <a:solidFill>
                  <a:srgbClr val="FF0000"/>
                </a:solidFill>
                <a:effectLst/>
                <a:latin typeface="Times New Roman" panose="02020603050405020304" pitchFamily="18" charset="0"/>
                <a:cs typeface="Times New Roman" panose="02020603050405020304" pitchFamily="18" charset="0"/>
              </a:rPr>
              <a:t>rống Quay (Trống Bỏi)</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Đồ chơi trung thu trống Bỏi có xuất xứ từ làng Báo Đáp (Nam Định), món đồ chơi được làm từ đất sét, cán nhựa, que sắt, giấy hồng… Tuy nhiên loại trống này do đã có mặt từ rất lâu nên chỉ ít người biết hoặc hơn nữa là chỉ nhiều tuổi hơn mới nhớ tới loại đồ chơi này</a:t>
            </a:r>
          </a:p>
        </p:txBody>
      </p:sp>
      <p:pic>
        <p:nvPicPr>
          <p:cNvPr id="6" name="Picture 5">
            <a:extLst>
              <a:ext uri="{FF2B5EF4-FFF2-40B4-BE49-F238E27FC236}">
                <a16:creationId xmlns:a16="http://schemas.microsoft.com/office/drawing/2014/main" id="{8D814752-29C9-4FB8-BB88-374316539A83}"/>
              </a:ext>
            </a:extLst>
          </p:cNvPr>
          <p:cNvPicPr>
            <a:picLocks noChangeAspect="1"/>
          </p:cNvPicPr>
          <p:nvPr/>
        </p:nvPicPr>
        <p:blipFill>
          <a:blip r:embed="rId2"/>
          <a:stretch>
            <a:fillRect/>
          </a:stretch>
        </p:blipFill>
        <p:spPr>
          <a:xfrm>
            <a:off x="1439334" y="2823442"/>
            <a:ext cx="4381500" cy="3230225"/>
          </a:xfrm>
          <a:prstGeom prst="rect">
            <a:avLst/>
          </a:prstGeom>
        </p:spPr>
      </p:pic>
      <p:pic>
        <p:nvPicPr>
          <p:cNvPr id="7" name="Picture 6">
            <a:extLst>
              <a:ext uri="{FF2B5EF4-FFF2-40B4-BE49-F238E27FC236}">
                <a16:creationId xmlns:a16="http://schemas.microsoft.com/office/drawing/2014/main" id="{B3BE8515-FD6F-4765-816E-B6D54BE17042}"/>
              </a:ext>
            </a:extLst>
          </p:cNvPr>
          <p:cNvPicPr>
            <a:picLocks noChangeAspect="1"/>
          </p:cNvPicPr>
          <p:nvPr/>
        </p:nvPicPr>
        <p:blipFill>
          <a:blip r:embed="rId3"/>
          <a:stretch>
            <a:fillRect/>
          </a:stretch>
        </p:blipFill>
        <p:spPr>
          <a:xfrm>
            <a:off x="6453718" y="2823442"/>
            <a:ext cx="4572000" cy="3230225"/>
          </a:xfrm>
          <a:prstGeom prst="rect">
            <a:avLst/>
          </a:prstGeom>
        </p:spPr>
      </p:pic>
    </p:spTree>
    <p:extLst>
      <p:ext uri="{BB962C8B-B14F-4D97-AF65-F5344CB8AC3E}">
        <p14:creationId xmlns:p14="http://schemas.microsoft.com/office/powerpoint/2010/main" val="373118770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187999-1556-463E-ACE7-1B46DC63DB18}"/>
              </a:ext>
            </a:extLst>
          </p:cNvPr>
          <p:cNvSpPr txBox="1"/>
          <p:nvPr/>
        </p:nvSpPr>
        <p:spPr>
          <a:xfrm>
            <a:off x="1526117" y="313604"/>
            <a:ext cx="9139766"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Đầu Sư Tử</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Đầu sư tử tượng trưng cho sự mạnh mẽ, vì vậy, mỗi dịp Trung Thu, những em nhỏ luôn hằng mong ước được sở hữu một chiếc đầu sư tử đẹp đẽ để đội lên đầu và đi chơi, tham dự lễ hội Trung Thu. </a:t>
            </a:r>
          </a:p>
        </p:txBody>
      </p:sp>
      <p:pic>
        <p:nvPicPr>
          <p:cNvPr id="6" name="Picture 5">
            <a:extLst>
              <a:ext uri="{FF2B5EF4-FFF2-40B4-BE49-F238E27FC236}">
                <a16:creationId xmlns:a16="http://schemas.microsoft.com/office/drawing/2014/main" id="{B5A3BF99-AC2C-480A-96C1-5C308CDE065C}"/>
              </a:ext>
            </a:extLst>
          </p:cNvPr>
          <p:cNvPicPr>
            <a:picLocks noChangeAspect="1"/>
          </p:cNvPicPr>
          <p:nvPr/>
        </p:nvPicPr>
        <p:blipFill>
          <a:blip r:embed="rId2"/>
          <a:stretch>
            <a:fillRect/>
          </a:stretch>
        </p:blipFill>
        <p:spPr>
          <a:xfrm>
            <a:off x="1582209" y="2717800"/>
            <a:ext cx="4286250" cy="3012016"/>
          </a:xfrm>
          <a:prstGeom prst="rect">
            <a:avLst/>
          </a:prstGeom>
        </p:spPr>
      </p:pic>
      <p:pic>
        <p:nvPicPr>
          <p:cNvPr id="7" name="Picture 6">
            <a:extLst>
              <a:ext uri="{FF2B5EF4-FFF2-40B4-BE49-F238E27FC236}">
                <a16:creationId xmlns:a16="http://schemas.microsoft.com/office/drawing/2014/main" id="{27133569-33E7-4E8C-B305-52394E82D14D}"/>
              </a:ext>
            </a:extLst>
          </p:cNvPr>
          <p:cNvPicPr>
            <a:picLocks noChangeAspect="1"/>
          </p:cNvPicPr>
          <p:nvPr/>
        </p:nvPicPr>
        <p:blipFill>
          <a:blip r:embed="rId3"/>
          <a:stretch>
            <a:fillRect/>
          </a:stretch>
        </p:blipFill>
        <p:spPr>
          <a:xfrm>
            <a:off x="6587067" y="2717800"/>
            <a:ext cx="4385732" cy="3012016"/>
          </a:xfrm>
          <a:prstGeom prst="rect">
            <a:avLst/>
          </a:prstGeom>
        </p:spPr>
      </p:pic>
    </p:spTree>
    <p:extLst>
      <p:ext uri="{BB962C8B-B14F-4D97-AF65-F5344CB8AC3E}">
        <p14:creationId xmlns:p14="http://schemas.microsoft.com/office/powerpoint/2010/main" val="2162470340"/>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A66596-C7D3-45C7-A25F-68CE29AE78EE}"/>
              </a:ext>
            </a:extLst>
          </p:cNvPr>
          <p:cNvSpPr txBox="1"/>
          <p:nvPr/>
        </p:nvSpPr>
        <p:spPr>
          <a:xfrm>
            <a:off x="1380067" y="361372"/>
            <a:ext cx="9144000" cy="1340752"/>
          </a:xfrm>
          <a:prstGeom prst="rect">
            <a:avLst/>
          </a:prstGeom>
          <a:noFill/>
        </p:spPr>
        <p:txBody>
          <a:bodyPr wrap="square">
            <a:spAutoFit/>
          </a:bodyPr>
          <a:lstStyle/>
          <a:p>
            <a:pPr algn="ctr">
              <a:lnSpc>
                <a:spcPct val="150000"/>
              </a:lnSpc>
            </a:pPr>
            <a:r>
              <a:rPr lang="vi-VN" b="1" i="0" u="none" strike="noStrike" dirty="0">
                <a:solidFill>
                  <a:srgbClr val="333333"/>
                </a:solidFill>
                <a:effectLst/>
                <a:latin typeface="Open Sans" panose="020B0604020202020204" pitchFamily="34" charset="0"/>
              </a:rPr>
              <a:t> </a:t>
            </a: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Đèn Ông Sao</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Để dịp Trung Thu thêm phần ý nghĩa thì không thể thiếu những chiếc đèn ông sao. Đã có những bài hát về chiếc đèn ông sao để mô tả ý nghĩa, sự quan trong của những chiếc đèn này đối với thiếu nhi dịp Trung Thu. </a:t>
            </a:r>
          </a:p>
        </p:txBody>
      </p:sp>
      <p:pic>
        <p:nvPicPr>
          <p:cNvPr id="7" name="Picture 6">
            <a:extLst>
              <a:ext uri="{FF2B5EF4-FFF2-40B4-BE49-F238E27FC236}">
                <a16:creationId xmlns:a16="http://schemas.microsoft.com/office/drawing/2014/main" id="{AC940F5C-C725-4FAA-A745-FDB6AE85B1AA}"/>
              </a:ext>
            </a:extLst>
          </p:cNvPr>
          <p:cNvPicPr>
            <a:picLocks noChangeAspect="1"/>
          </p:cNvPicPr>
          <p:nvPr/>
        </p:nvPicPr>
        <p:blipFill>
          <a:blip r:embed="rId2"/>
          <a:stretch>
            <a:fillRect/>
          </a:stretch>
        </p:blipFill>
        <p:spPr>
          <a:xfrm>
            <a:off x="6502399" y="2819400"/>
            <a:ext cx="4429125" cy="3121986"/>
          </a:xfrm>
          <a:prstGeom prst="rect">
            <a:avLst/>
          </a:prstGeom>
        </p:spPr>
      </p:pic>
      <p:pic>
        <p:nvPicPr>
          <p:cNvPr id="8" name="Picture 7">
            <a:extLst>
              <a:ext uri="{FF2B5EF4-FFF2-40B4-BE49-F238E27FC236}">
                <a16:creationId xmlns:a16="http://schemas.microsoft.com/office/drawing/2014/main" id="{1472D9FB-9E63-4B5D-88DC-F86B337BEDCE}"/>
              </a:ext>
            </a:extLst>
          </p:cNvPr>
          <p:cNvPicPr>
            <a:picLocks noChangeAspect="1"/>
          </p:cNvPicPr>
          <p:nvPr/>
        </p:nvPicPr>
        <p:blipFill>
          <a:blip r:embed="rId3"/>
          <a:stretch>
            <a:fillRect/>
          </a:stretch>
        </p:blipFill>
        <p:spPr>
          <a:xfrm>
            <a:off x="1167342" y="2819400"/>
            <a:ext cx="4429125" cy="3121986"/>
          </a:xfrm>
          <a:prstGeom prst="rect">
            <a:avLst/>
          </a:prstGeom>
        </p:spPr>
      </p:pic>
    </p:spTree>
    <p:extLst>
      <p:ext uri="{BB962C8B-B14F-4D97-AF65-F5344CB8AC3E}">
        <p14:creationId xmlns:p14="http://schemas.microsoft.com/office/powerpoint/2010/main" val="1550031068"/>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2456E4-805A-4796-B222-BB157E93761B}"/>
              </a:ext>
            </a:extLst>
          </p:cNvPr>
          <p:cNvSpPr txBox="1"/>
          <p:nvPr/>
        </p:nvSpPr>
        <p:spPr>
          <a:xfrm>
            <a:off x="1295400" y="205938"/>
            <a:ext cx="8898465" cy="2079415"/>
          </a:xfrm>
          <a:prstGeom prst="rect">
            <a:avLst/>
          </a:prstGeom>
          <a:noFill/>
        </p:spPr>
        <p:txBody>
          <a:bodyPr wrap="square">
            <a:spAutoFit/>
          </a:bodyPr>
          <a:lstStyle/>
          <a:p>
            <a:pPr algn="ctr">
              <a:lnSpc>
                <a:spcPct val="150000"/>
              </a:lnSpc>
            </a:pPr>
            <a:r>
              <a:rPr lang="en-US" sz="2400" b="1" i="0" strike="noStrike" dirty="0">
                <a:solidFill>
                  <a:srgbClr val="FF0000"/>
                </a:solidFill>
                <a:effectLst/>
                <a:latin typeface="Times New Roman" panose="02020603050405020304" pitchFamily="18" charset="0"/>
                <a:cs typeface="Times New Roman" panose="02020603050405020304" pitchFamily="18" charset="0"/>
              </a:rPr>
              <a:t>T</a:t>
            </a:r>
            <a:r>
              <a:rPr lang="vi-VN" sz="2400" b="1" i="0" strike="noStrike" dirty="0">
                <a:solidFill>
                  <a:srgbClr val="FF0000"/>
                </a:solidFill>
                <a:effectLst/>
                <a:latin typeface="Times New Roman" panose="02020603050405020304" pitchFamily="18" charset="0"/>
                <a:cs typeface="Times New Roman" panose="02020603050405020304" pitchFamily="18" charset="0"/>
              </a:rPr>
              <a:t>ò He</a:t>
            </a:r>
            <a:endParaRPr lang="vi-VN" sz="2400" b="0" i="0" strike="noStrike" dirty="0">
              <a:solidFill>
                <a:srgbClr val="FF0000"/>
              </a:solidFill>
              <a:effectLst/>
              <a:latin typeface="Times New Roman" panose="02020603050405020304" pitchFamily="18" charset="0"/>
              <a:cs typeface="Times New Roman" panose="02020603050405020304" pitchFamily="18" charset="0"/>
            </a:endParaRPr>
          </a:p>
          <a:p>
            <a:pPr algn="l">
              <a:lnSpc>
                <a:spcPct val="150000"/>
              </a:lnSpc>
            </a:pPr>
            <a:r>
              <a:rPr lang="vi-VN" sz="1600" b="0" i="0" dirty="0">
                <a:solidFill>
                  <a:srgbClr val="000000"/>
                </a:solidFill>
                <a:effectLst/>
                <a:latin typeface="Times New Roman" panose="02020603050405020304" pitchFamily="18" charset="0"/>
                <a:cs typeface="Times New Roman" panose="02020603050405020304" pitchFamily="18" charset="0"/>
              </a:rPr>
              <a:t>Một món quà mà dường như khó có thể thấy ngày nay. Từ những loại bột đơn giản nhất nhưng với sự khéo léo, tỉ mỉ của những nghệ nhân làm nên những chiếc tò he hình siêu nhân, nhân vật hoạt hình đẹp mắt mà bất kì những đứa trẻ nào cũng muốn sở hữu. </a:t>
            </a:r>
            <a:br>
              <a:rPr lang="vi-VN" sz="1600" b="0" i="0" dirty="0">
                <a:solidFill>
                  <a:srgbClr val="337AB7"/>
                </a:solidFill>
                <a:effectLst/>
                <a:latin typeface="Times New Roman" panose="02020603050405020304" pitchFamily="18" charset="0"/>
                <a:cs typeface="Times New Roman" panose="02020603050405020304" pitchFamily="18" charset="0"/>
              </a:rPr>
            </a:br>
            <a:endParaRPr lang="vi-VN" sz="1600" b="0" i="0" dirty="0">
              <a:solidFill>
                <a:srgbClr val="337AB7"/>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382343B-0B45-41D4-A355-1F67314F3BB6}"/>
              </a:ext>
            </a:extLst>
          </p:cNvPr>
          <p:cNvPicPr>
            <a:picLocks noChangeAspect="1"/>
          </p:cNvPicPr>
          <p:nvPr/>
        </p:nvPicPr>
        <p:blipFill>
          <a:blip r:embed="rId2"/>
          <a:stretch>
            <a:fillRect/>
          </a:stretch>
        </p:blipFill>
        <p:spPr>
          <a:xfrm>
            <a:off x="1295400" y="3011502"/>
            <a:ext cx="4286250" cy="2762764"/>
          </a:xfrm>
          <a:prstGeom prst="rect">
            <a:avLst/>
          </a:prstGeom>
        </p:spPr>
      </p:pic>
      <p:pic>
        <p:nvPicPr>
          <p:cNvPr id="8" name="Picture 7">
            <a:extLst>
              <a:ext uri="{FF2B5EF4-FFF2-40B4-BE49-F238E27FC236}">
                <a16:creationId xmlns:a16="http://schemas.microsoft.com/office/drawing/2014/main" id="{A8AF9FC9-71D6-4192-A59E-D6A3D1E4DD71}"/>
              </a:ext>
            </a:extLst>
          </p:cNvPr>
          <p:cNvPicPr>
            <a:picLocks noChangeAspect="1"/>
          </p:cNvPicPr>
          <p:nvPr/>
        </p:nvPicPr>
        <p:blipFill>
          <a:blip r:embed="rId3"/>
          <a:stretch>
            <a:fillRect/>
          </a:stretch>
        </p:blipFill>
        <p:spPr>
          <a:xfrm>
            <a:off x="6610352" y="2987221"/>
            <a:ext cx="4110566" cy="2811325"/>
          </a:xfrm>
          <a:prstGeom prst="rect">
            <a:avLst/>
          </a:prstGeom>
        </p:spPr>
      </p:pic>
    </p:spTree>
    <p:extLst>
      <p:ext uri="{BB962C8B-B14F-4D97-AF65-F5344CB8AC3E}">
        <p14:creationId xmlns:p14="http://schemas.microsoft.com/office/powerpoint/2010/main" val="3817617683"/>
      </p:ext>
    </p:extLst>
  </p:cSld>
  <p:clrMapOvr>
    <a:masterClrMapping/>
  </p:clrMapOvr>
  <p:transition spd="slow"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2CAA2B-12CC-4A91-A7B6-8E3C8F948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1277642"/>
      </p:ext>
    </p:extLst>
  </p:cSld>
  <p:clrMapOvr>
    <a:masterClrMapping/>
  </p:clrMapOvr>
  <mc:AlternateContent xmlns:mc="http://schemas.openxmlformats.org/markup-compatibility/2006" xmlns:p14="http://schemas.microsoft.com/office/powerpoint/2010/main">
    <mc:Choice Requires="p14">
      <p:transition p14:dur="100" advTm="15000">
        <p:cut/>
      </p:transition>
    </mc:Choice>
    <mc:Fallback xmlns="">
      <p:transition advTm="1500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2551-00DD-4BF6-85F3-CCBED3F2A650}"/>
              </a:ext>
            </a:extLst>
          </p:cNvPr>
          <p:cNvSpPr>
            <a:spLocks noGrp="1"/>
          </p:cNvSpPr>
          <p:nvPr>
            <p:ph type="title"/>
          </p:nvPr>
        </p:nvSpPr>
        <p:spPr/>
        <p:txBody>
          <a:bodyPr/>
          <a:lstStyle/>
          <a:p>
            <a:endParaRPr lang="en-US"/>
          </a:p>
        </p:txBody>
      </p:sp>
      <p:pic>
        <p:nvPicPr>
          <p:cNvPr id="6" name="Chiếc Đèn Ông Sao - Nhạc Trung Thu 2019 Hay Nhất">
            <a:hlinkClick r:id="" action="ppaction://media"/>
            <a:extLst>
              <a:ext uri="{FF2B5EF4-FFF2-40B4-BE49-F238E27FC236}">
                <a16:creationId xmlns:a16="http://schemas.microsoft.com/office/drawing/2014/main" id="{26C9C0A8-C138-4043-B0F9-BD3DD091F6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Tree>
    <p:extLst>
      <p:ext uri="{BB962C8B-B14F-4D97-AF65-F5344CB8AC3E}">
        <p14:creationId xmlns:p14="http://schemas.microsoft.com/office/powerpoint/2010/main" val="574513394"/>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2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30D6-164A-4002-93E2-FCBBE229DAC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060066F-9A3C-4413-8A0C-1CB49F65FD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sp>
        <p:nvSpPr>
          <p:cNvPr id="6" name="Rectangle 5">
            <a:extLst>
              <a:ext uri="{FF2B5EF4-FFF2-40B4-BE49-F238E27FC236}">
                <a16:creationId xmlns:a16="http://schemas.microsoft.com/office/drawing/2014/main" id="{0F11559C-5D56-4308-9AE4-57B984F240CA}"/>
              </a:ext>
            </a:extLst>
          </p:cNvPr>
          <p:cNvSpPr/>
          <p:nvPr/>
        </p:nvSpPr>
        <p:spPr>
          <a:xfrm>
            <a:off x="1014791" y="2370668"/>
            <a:ext cx="9643534" cy="707886"/>
          </a:xfrm>
          <a:prstGeom prst="rect">
            <a:avLst/>
          </a:prstGeom>
          <a:noFill/>
        </p:spPr>
        <p:txBody>
          <a:bodyPr wrap="square" lIns="91440" tIns="45720" rIns="91440" bIns="45720">
            <a:spAutoFit/>
          </a:bodyPr>
          <a:lstStyle/>
          <a:p>
            <a:pPr algn="ctr"/>
            <a:r>
              <a:rPr lang="en-US" sz="4000" b="1" cap="none"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XIN CHÀO VÀ HẸN GẶP LẠI</a:t>
            </a:r>
          </a:p>
        </p:txBody>
      </p:sp>
    </p:spTree>
    <p:extLst>
      <p:ext uri="{BB962C8B-B14F-4D97-AF65-F5344CB8AC3E}">
        <p14:creationId xmlns:p14="http://schemas.microsoft.com/office/powerpoint/2010/main" val="864925525"/>
      </p:ext>
    </p:extLst>
  </p:cSld>
  <p:clrMapOvr>
    <a:masterClrMapping/>
  </p:clrMapOvr>
  <p:transition spd="slow"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09B9-AAA8-43CF-9607-BF51500752E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B21E6C5-DA27-4FB9-820D-FCBCD30399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668107223"/>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ùng Thà Thùng Thình ♫ Nhạc Thiếu Nhi Vui Nhộn Hay Nhất ♫ Múa Lân Tề Thiên (online-video-cutter.com)">
            <a:hlinkClick r:id="" action="ppaction://media"/>
            <a:extLst>
              <a:ext uri="{FF2B5EF4-FFF2-40B4-BE49-F238E27FC236}">
                <a16:creationId xmlns:a16="http://schemas.microsoft.com/office/drawing/2014/main" id="{AADB27BF-115B-48B2-A8B7-9A89F6B89A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493934"/>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2258064714"/>
      </p:ext>
    </p:extLst>
  </p:cSld>
  <p:clrMapOvr>
    <a:masterClrMapping/>
  </p:clrMapOvr>
  <p:transition spd="slow"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532F3-FD2F-4640-8E8C-DCB1E1C23A50}"/>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9D7F7765-3181-4DA8-9F18-49F6E18575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3406283352"/>
      </p:ext>
    </p:extLst>
  </p:cSld>
  <p:clrMapOvr>
    <a:masterClrMapping/>
  </p:clrMapOvr>
  <p:transition spd="slow" advTm="15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2A8C53-F603-404C-9A81-8AA0FC3611D4}"/>
              </a:ext>
            </a:extLst>
          </p:cNvPr>
          <p:cNvPicPr>
            <a:picLocks noChangeAspect="1"/>
          </p:cNvPicPr>
          <p:nvPr/>
        </p:nvPicPr>
        <p:blipFill>
          <a:blip r:embed="rId2"/>
          <a:stretch>
            <a:fillRect/>
          </a:stretch>
        </p:blipFill>
        <p:spPr>
          <a:xfrm>
            <a:off x="1133475" y="2421467"/>
            <a:ext cx="4286250" cy="3611780"/>
          </a:xfrm>
          <a:prstGeom prst="rect">
            <a:avLst/>
          </a:prstGeom>
        </p:spPr>
      </p:pic>
      <p:sp>
        <p:nvSpPr>
          <p:cNvPr id="6" name="TextBox 5">
            <a:extLst>
              <a:ext uri="{FF2B5EF4-FFF2-40B4-BE49-F238E27FC236}">
                <a16:creationId xmlns:a16="http://schemas.microsoft.com/office/drawing/2014/main" id="{3AA03D17-2D65-4168-ABE4-60AED5B3943C}"/>
              </a:ext>
            </a:extLst>
          </p:cNvPr>
          <p:cNvSpPr txBox="1"/>
          <p:nvPr/>
        </p:nvSpPr>
        <p:spPr>
          <a:xfrm>
            <a:off x="1049865" y="389172"/>
            <a:ext cx="9550401" cy="1525418"/>
          </a:xfrm>
          <a:prstGeom prst="rect">
            <a:avLst/>
          </a:prstGeom>
          <a:noFill/>
        </p:spPr>
        <p:txBody>
          <a:bodyPr wrap="square">
            <a:spAutoFit/>
          </a:bodyPr>
          <a:lstStyle/>
          <a:p>
            <a:pPr algn="ctr"/>
            <a:r>
              <a:rPr lang="vi-VN" sz="2400" b="1" i="0" u="none" strike="noStrike" dirty="0">
                <a:solidFill>
                  <a:srgbClr val="FF0000"/>
                </a:solidFill>
                <a:effectLst/>
                <a:latin typeface="Times New Roman" panose="02020603050405020304" pitchFamily="18" charset="0"/>
                <a:cs typeface="Times New Roman" panose="02020603050405020304" pitchFamily="18" charset="0"/>
              </a:rPr>
              <a:t>Lồng Đèn</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Để có một cái tết Trung Thu thật ý nghĩa, bạn có thể</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tặng</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cho</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trẻ</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lồng</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đèn</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và</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cùng </a:t>
            </a:r>
            <a:r>
              <a:rPr lang="en-US" sz="1600" dirty="0" err="1">
                <a:solidFill>
                  <a:srgbClr val="333333"/>
                </a:solidFill>
                <a:latin typeface="Times New Roman" panose="02020603050405020304" pitchFamily="18" charset="0"/>
                <a:cs typeface="Times New Roman" panose="02020603050405020304" pitchFamily="18" charset="0"/>
              </a:rPr>
              <a:t>trẻ</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rước lồng</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 </a:t>
            </a:r>
            <a:r>
              <a:rPr lang="en-US" sz="1600" b="0" i="0" u="none" strike="noStrike" dirty="0" err="1">
                <a:solidFill>
                  <a:srgbClr val="333333"/>
                </a:solidFill>
                <a:effectLst/>
                <a:latin typeface="Times New Roman" panose="02020603050405020304" pitchFamily="18" charset="0"/>
                <a:cs typeface="Times New Roman" panose="02020603050405020304" pitchFamily="18" charset="0"/>
              </a:rPr>
              <a:t>đèn</a:t>
            </a:r>
            <a:r>
              <a:rPr lang="en-US" sz="1600" dirty="0">
                <a:solidFill>
                  <a:srgbClr val="333333"/>
                </a:solidFill>
                <a:latin typeface="Times New Roman" panose="02020603050405020304" pitchFamily="18" charset="0"/>
                <a:cs typeface="Times New Roman" panose="02020603050405020304" pitchFamily="18" charset="0"/>
              </a:rPr>
              <a:t>,</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hưởng ứng không khí của lễ hội Trung Thu náo nhiệt, gợi nhớ lại những kỷ niệm Trung Thu khó phai của những năm trước đây.</a:t>
            </a:r>
          </a:p>
        </p:txBody>
      </p:sp>
      <p:pic>
        <p:nvPicPr>
          <p:cNvPr id="7" name="Picture 6">
            <a:extLst>
              <a:ext uri="{FF2B5EF4-FFF2-40B4-BE49-F238E27FC236}">
                <a16:creationId xmlns:a16="http://schemas.microsoft.com/office/drawing/2014/main" id="{267AC172-222E-453C-BECD-67298B1FC97E}"/>
              </a:ext>
            </a:extLst>
          </p:cNvPr>
          <p:cNvPicPr>
            <a:picLocks noChangeAspect="1"/>
          </p:cNvPicPr>
          <p:nvPr/>
        </p:nvPicPr>
        <p:blipFill>
          <a:blip r:embed="rId3"/>
          <a:stretch>
            <a:fillRect/>
          </a:stretch>
        </p:blipFill>
        <p:spPr>
          <a:xfrm>
            <a:off x="6287558" y="2421467"/>
            <a:ext cx="4211107" cy="3611780"/>
          </a:xfrm>
          <a:prstGeom prst="rect">
            <a:avLst/>
          </a:prstGeom>
        </p:spPr>
      </p:pic>
    </p:spTree>
    <p:extLst>
      <p:ext uri="{BB962C8B-B14F-4D97-AF65-F5344CB8AC3E}">
        <p14:creationId xmlns:p14="http://schemas.microsoft.com/office/powerpoint/2010/main" val="506215625"/>
      </p:ext>
    </p:extLst>
  </p:cSld>
  <p:clrMapOvr>
    <a:masterClrMapping/>
  </p:clrMapOvr>
  <mc:AlternateContent xmlns:mc="http://schemas.openxmlformats.org/markup-compatibility/2006" xmlns:p14="http://schemas.microsoft.com/office/powerpoint/2010/main">
    <mc:Choice Requires="p14">
      <p:transition spd="slow" p14:dur="20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5E94F2-C1D9-4D91-973C-0297BEF84325}"/>
              </a:ext>
            </a:extLst>
          </p:cNvPr>
          <p:cNvSpPr txBox="1"/>
          <p:nvPr/>
        </p:nvSpPr>
        <p:spPr>
          <a:xfrm>
            <a:off x="905435" y="347471"/>
            <a:ext cx="10022541" cy="1710084"/>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Đồ Chơi Trung Thu Mặt Nạ</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en-US" sz="1600" dirty="0">
                <a:solidFill>
                  <a:srgbClr val="333333"/>
                </a:solidFill>
                <a:latin typeface="Times New Roman" panose="02020603050405020304" pitchFamily="18" charset="0"/>
                <a:cs typeface="Times New Roman" panose="02020603050405020304" pitchFamily="18" charset="0"/>
              </a:rPr>
              <a:t>N</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hững chiếc mặt nạ được làm từ chất liệu khác nhau từ đất nung, nhựa ... Với đầy đủ hình hài cũng với đó là khuôn mặt nạ của rất nhiều nhân vật nổi tiếng bây giờ như Tôn Ngộ Không, Bát giới, Ngưu Ma Vương ... hay những Chí Phèo, Thị </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N</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ở</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AD05B56-4B31-43CD-ABAC-0490CCD456BA}"/>
              </a:ext>
            </a:extLst>
          </p:cNvPr>
          <p:cNvPicPr>
            <a:picLocks noChangeAspect="1"/>
          </p:cNvPicPr>
          <p:nvPr/>
        </p:nvPicPr>
        <p:blipFill>
          <a:blip r:embed="rId2"/>
          <a:stretch>
            <a:fillRect/>
          </a:stretch>
        </p:blipFill>
        <p:spPr>
          <a:xfrm>
            <a:off x="762000" y="2851679"/>
            <a:ext cx="4762500" cy="3305175"/>
          </a:xfrm>
          <a:prstGeom prst="rect">
            <a:avLst/>
          </a:prstGeom>
        </p:spPr>
      </p:pic>
      <p:pic>
        <p:nvPicPr>
          <p:cNvPr id="7" name="Picture 6">
            <a:extLst>
              <a:ext uri="{FF2B5EF4-FFF2-40B4-BE49-F238E27FC236}">
                <a16:creationId xmlns:a16="http://schemas.microsoft.com/office/drawing/2014/main" id="{E3314E95-2CA6-4A20-A163-E63A0BD2CFAE}"/>
              </a:ext>
            </a:extLst>
          </p:cNvPr>
          <p:cNvPicPr>
            <a:picLocks noChangeAspect="1"/>
          </p:cNvPicPr>
          <p:nvPr/>
        </p:nvPicPr>
        <p:blipFill>
          <a:blip r:embed="rId3"/>
          <a:stretch>
            <a:fillRect/>
          </a:stretch>
        </p:blipFill>
        <p:spPr>
          <a:xfrm>
            <a:off x="6282266" y="2851679"/>
            <a:ext cx="4762500" cy="3301856"/>
          </a:xfrm>
          <a:prstGeom prst="rect">
            <a:avLst/>
          </a:prstGeom>
        </p:spPr>
      </p:pic>
    </p:spTree>
    <p:extLst>
      <p:ext uri="{BB962C8B-B14F-4D97-AF65-F5344CB8AC3E}">
        <p14:creationId xmlns:p14="http://schemas.microsoft.com/office/powerpoint/2010/main" val="3494895092"/>
      </p:ext>
    </p:extLst>
  </p:cSld>
  <p:clrMapOvr>
    <a:masterClrMapping/>
  </p:clrMapOvr>
  <mc:AlternateContent xmlns:mc="http://schemas.openxmlformats.org/markup-compatibility/2006" xmlns:p14="http://schemas.microsoft.com/office/powerpoint/2010/main">
    <mc:Choice Requires="p14">
      <p:transition spd="slow" p14:dur="15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B07894-C677-4BDE-AB57-32EC76ECCDE5}"/>
              </a:ext>
            </a:extLst>
          </p:cNvPr>
          <p:cNvSpPr txBox="1"/>
          <p:nvPr/>
        </p:nvSpPr>
        <p:spPr>
          <a:xfrm>
            <a:off x="1237129" y="435171"/>
            <a:ext cx="9854203"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Đồ Chơi Trung Thu Đèn Cù</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Đèn cù có tên gọi khác là đèn ông sư, đây là loại đèn có chao đèn được thiết kế giống với chiếc của mũ của hòa thượng và thú vị là khi đốt đèn, chiếc đ</a:t>
            </a:r>
            <a:r>
              <a:rPr lang="en-US" sz="1600" dirty="0">
                <a:solidFill>
                  <a:srgbClr val="333333"/>
                </a:solidFill>
                <a:latin typeface="Times New Roman" panose="02020603050405020304" pitchFamily="18" charset="0"/>
                <a:cs typeface="Times New Roman" panose="02020603050405020304" pitchFamily="18" charset="0"/>
              </a:rPr>
              <a:t>è</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n cù sẽ quay như cái cù. Với nhiều màu sắc cùng 6 cánh </a:t>
            </a:r>
            <a:r>
              <a:rPr lang="en-US" sz="1600" dirty="0" err="1">
                <a:solidFill>
                  <a:srgbClr val="333333"/>
                </a:solidFill>
                <a:latin typeface="Times New Roman" panose="02020603050405020304" pitchFamily="18" charset="0"/>
                <a:cs typeface="Times New Roman" panose="02020603050405020304" pitchFamily="18" charset="0"/>
              </a:rPr>
              <a:t>và</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bánh xe đẩy</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DE1F543-3EC1-412C-A6AF-CD03D863A119}"/>
              </a:ext>
            </a:extLst>
          </p:cNvPr>
          <p:cNvPicPr>
            <a:picLocks noChangeAspect="1"/>
          </p:cNvPicPr>
          <p:nvPr/>
        </p:nvPicPr>
        <p:blipFill>
          <a:blip r:embed="rId2"/>
          <a:stretch>
            <a:fillRect/>
          </a:stretch>
        </p:blipFill>
        <p:spPr>
          <a:xfrm>
            <a:off x="1237129" y="2725209"/>
            <a:ext cx="4762500" cy="3219450"/>
          </a:xfrm>
          <a:prstGeom prst="rect">
            <a:avLst/>
          </a:prstGeom>
        </p:spPr>
      </p:pic>
      <p:pic>
        <p:nvPicPr>
          <p:cNvPr id="7" name="Picture 6">
            <a:extLst>
              <a:ext uri="{FF2B5EF4-FFF2-40B4-BE49-F238E27FC236}">
                <a16:creationId xmlns:a16="http://schemas.microsoft.com/office/drawing/2014/main" id="{145E4DBF-E543-4083-9F01-DEEC8C9193FF}"/>
              </a:ext>
            </a:extLst>
          </p:cNvPr>
          <p:cNvPicPr>
            <a:picLocks noChangeAspect="1"/>
          </p:cNvPicPr>
          <p:nvPr/>
        </p:nvPicPr>
        <p:blipFill>
          <a:blip r:embed="rId3"/>
          <a:stretch>
            <a:fillRect/>
          </a:stretch>
        </p:blipFill>
        <p:spPr>
          <a:xfrm>
            <a:off x="6849533" y="2725209"/>
            <a:ext cx="4241799" cy="3219450"/>
          </a:xfrm>
          <a:prstGeom prst="rect">
            <a:avLst/>
          </a:prstGeom>
        </p:spPr>
      </p:pic>
    </p:spTree>
    <p:extLst>
      <p:ext uri="{BB962C8B-B14F-4D97-AF65-F5344CB8AC3E}">
        <p14:creationId xmlns:p14="http://schemas.microsoft.com/office/powerpoint/2010/main" val="2908844614"/>
      </p:ext>
    </p:extLst>
  </p:cSld>
  <p:clrMapOvr>
    <a:masterClrMapping/>
  </p:clrMapOvr>
  <p:transition spd="slow" advTm="1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922E52-EAFB-48A1-A8A8-FDB08F4DD77E}"/>
              </a:ext>
            </a:extLst>
          </p:cNvPr>
          <p:cNvSpPr txBox="1"/>
          <p:nvPr/>
        </p:nvSpPr>
        <p:spPr>
          <a:xfrm>
            <a:off x="1230904" y="277335"/>
            <a:ext cx="9730192" cy="1340752"/>
          </a:xfrm>
          <a:prstGeom prst="rect">
            <a:avLst/>
          </a:prstGeom>
          <a:noFill/>
        </p:spPr>
        <p:txBody>
          <a:bodyPr wrap="square">
            <a:spAutoFit/>
          </a:bodyPr>
          <a:lstStyle/>
          <a:p>
            <a:pPr algn="ctr">
              <a:lnSpc>
                <a:spcPct val="150000"/>
              </a:lnSpc>
            </a:pPr>
            <a:r>
              <a:rPr lang="vi-VN" sz="2400" b="1" i="0" u="none" strike="noStrike" dirty="0">
                <a:solidFill>
                  <a:srgbClr val="FF0000"/>
                </a:solidFill>
                <a:effectLst/>
                <a:latin typeface="Times New Roman" panose="02020603050405020304" pitchFamily="18" charset="0"/>
                <a:cs typeface="Times New Roman" panose="02020603050405020304" pitchFamily="18" charset="0"/>
              </a:rPr>
              <a:t>Ông Đánh Gậy Trông Trăng</a:t>
            </a:r>
            <a:endParaRPr lang="vi-VN" sz="2400" b="0" i="0" u="none" strike="noStrike"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1600" b="0" i="0" u="none" strike="noStrike" dirty="0">
                <a:solidFill>
                  <a:srgbClr val="333333"/>
                </a:solidFill>
                <a:effectLst/>
                <a:latin typeface="Times New Roman" panose="02020603050405020304" pitchFamily="18" charset="0"/>
                <a:cs typeface="Times New Roman" panose="02020603050405020304" pitchFamily="18" charset="0"/>
              </a:rPr>
              <a:t>Có vẻ món đồ chơi trung thu này thích hợp với các bạn nữ thời bấy giờ</a:t>
            </a:r>
            <a:r>
              <a:rPr lang="en-US" sz="1600" dirty="0">
                <a:solidFill>
                  <a:srgbClr val="333333"/>
                </a:solidFill>
                <a:latin typeface="Times New Roman" panose="02020603050405020304" pitchFamily="18" charset="0"/>
                <a:cs typeface="Times New Roman" panose="02020603050405020304" pitchFamily="18" charset="0"/>
              </a:rPr>
              <a:t>.</a:t>
            </a:r>
            <a:r>
              <a:rPr lang="vi-VN" sz="1600" b="0" i="0" u="none" strike="noStrike" dirty="0">
                <a:solidFill>
                  <a:srgbClr val="333333"/>
                </a:solidFill>
                <a:effectLst/>
                <a:latin typeface="Times New Roman" panose="02020603050405020304" pitchFamily="18" charset="0"/>
                <a:cs typeface="Times New Roman" panose="02020603050405020304" pitchFamily="18" charset="0"/>
              </a:rPr>
              <a:t> Ông đánh gậy trông trăng mang theo những lời chúc, những mong muốn của bố mẹ, anh chị về sức khỏe, học tập cho các em nhỏ</a:t>
            </a:r>
            <a:r>
              <a:rPr lang="en-US" sz="1600" b="0" i="0" u="none" strike="noStrike" dirty="0">
                <a:solidFill>
                  <a:srgbClr val="333333"/>
                </a:solidFill>
                <a:effectLst/>
                <a:latin typeface="Times New Roman" panose="02020603050405020304" pitchFamily="18" charset="0"/>
                <a:cs typeface="Times New Roman" panose="02020603050405020304" pitchFamily="18" charset="0"/>
              </a:rPr>
              <a:t>.</a:t>
            </a:r>
            <a:endParaRPr lang="vi-VN" sz="1600" b="0" i="0" u="none" strike="noStrike" dirty="0">
              <a:solidFill>
                <a:srgbClr val="333333"/>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65E36D1-013B-418E-84C5-43332BAF43DD}"/>
              </a:ext>
            </a:extLst>
          </p:cNvPr>
          <p:cNvPicPr>
            <a:picLocks noChangeAspect="1"/>
          </p:cNvPicPr>
          <p:nvPr/>
        </p:nvPicPr>
        <p:blipFill>
          <a:blip r:embed="rId2"/>
          <a:stretch>
            <a:fillRect/>
          </a:stretch>
        </p:blipFill>
        <p:spPr>
          <a:xfrm>
            <a:off x="1608790" y="2514101"/>
            <a:ext cx="3859682" cy="3841749"/>
          </a:xfrm>
          <a:prstGeom prst="rect">
            <a:avLst/>
          </a:prstGeom>
        </p:spPr>
      </p:pic>
      <p:pic>
        <p:nvPicPr>
          <p:cNvPr id="7" name="Picture 6">
            <a:extLst>
              <a:ext uri="{FF2B5EF4-FFF2-40B4-BE49-F238E27FC236}">
                <a16:creationId xmlns:a16="http://schemas.microsoft.com/office/drawing/2014/main" id="{EB0DED0C-AFAC-4CE8-9855-C90C7F28FAAA}"/>
              </a:ext>
            </a:extLst>
          </p:cNvPr>
          <p:cNvPicPr>
            <a:picLocks noChangeAspect="1"/>
          </p:cNvPicPr>
          <p:nvPr/>
        </p:nvPicPr>
        <p:blipFill>
          <a:blip r:embed="rId3"/>
          <a:stretch>
            <a:fillRect/>
          </a:stretch>
        </p:blipFill>
        <p:spPr>
          <a:xfrm>
            <a:off x="6786903" y="2514101"/>
            <a:ext cx="3796307" cy="3841749"/>
          </a:xfrm>
          <a:prstGeom prst="rect">
            <a:avLst/>
          </a:prstGeom>
        </p:spPr>
      </p:pic>
    </p:spTree>
    <p:extLst>
      <p:ext uri="{BB962C8B-B14F-4D97-AF65-F5344CB8AC3E}">
        <p14:creationId xmlns:p14="http://schemas.microsoft.com/office/powerpoint/2010/main" val="563267608"/>
      </p:ext>
    </p:extLst>
  </p:cSld>
  <p:clrMapOvr>
    <a:masterClrMapping/>
  </p:clrMapOvr>
  <mc:AlternateContent xmlns:mc="http://schemas.openxmlformats.org/markup-compatibility/2006" xmlns:p14="http://schemas.microsoft.com/office/powerpoint/2010/main">
    <mc:Choice Requires="p14">
      <p:transition spd="slow" p14:dur="15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F18A85-58CC-43BC-82A1-B017483DD821}"/>
              </a:ext>
            </a:extLst>
          </p:cNvPr>
          <p:cNvSpPr txBox="1"/>
          <p:nvPr/>
        </p:nvSpPr>
        <p:spPr>
          <a:xfrm>
            <a:off x="1149349" y="92166"/>
            <a:ext cx="9755718" cy="1710084"/>
          </a:xfrm>
          <a:prstGeom prst="rect">
            <a:avLst/>
          </a:prstGeom>
          <a:noFill/>
        </p:spPr>
        <p:txBody>
          <a:bodyPr wrap="square">
            <a:spAutoFit/>
          </a:bodyPr>
          <a:lstStyle/>
          <a:p>
            <a:pPr algn="ctr">
              <a:lnSpc>
                <a:spcPct val="150000"/>
              </a:lnSpc>
            </a:pPr>
            <a:r>
              <a:rPr lang="en-US" sz="2400" b="1" dirty="0" err="1">
                <a:solidFill>
                  <a:srgbClr val="FF0000"/>
                </a:solidFill>
                <a:latin typeface="Times New Roman" panose="02020603050405020304" pitchFamily="18" charset="0"/>
                <a:cs typeface="Times New Roman" panose="02020603050405020304" pitchFamily="18" charset="0"/>
              </a:rPr>
              <a:t>Trống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ếch</a:t>
            </a:r>
            <a:endParaRPr lang="en-US" sz="1600" dirty="0">
              <a:latin typeface="Times New Roman" panose="02020603050405020304" pitchFamily="18" charset="0"/>
              <a:cs typeface="Times New Roman" panose="02020603050405020304" pitchFamily="18" charset="0"/>
            </a:endParaRPr>
          </a:p>
          <a:p>
            <a:pPr algn="ctr">
              <a:lnSpc>
                <a:spcPct val="150000"/>
              </a:lnSpc>
            </a:pPr>
            <a:r>
              <a:rPr lang="en-US" sz="1600" b="0" i="0" dirty="0" err="1">
                <a:solidFill>
                  <a:srgbClr val="333333"/>
                </a:solidFill>
                <a:effectLst/>
                <a:latin typeface="Times New Roman" panose="02020603050405020304" pitchFamily="18" charset="0"/>
                <a:cs typeface="Times New Roman" panose="02020603050405020304" pitchFamily="18" charset="0"/>
              </a:rPr>
              <a:t>Một</a:t>
            </a:r>
            <a:r>
              <a:rPr lang="vi-VN" sz="1600" b="0" i="0" dirty="0">
                <a:solidFill>
                  <a:srgbClr val="333333"/>
                </a:solidFill>
                <a:effectLst/>
                <a:latin typeface="Times New Roman" panose="02020603050405020304" pitchFamily="18" charset="0"/>
                <a:cs typeface="Times New Roman" panose="02020603050405020304" pitchFamily="18" charset="0"/>
              </a:rPr>
              <a:t> đồ chơi trung thu không thể thiếu trong những đêm trung thu trăng sáng soi vằng vặc trên mọi nẻo đường thôn quê. Đây là loại tr</a:t>
            </a:r>
            <a:r>
              <a:rPr lang="en-US" sz="1600" dirty="0">
                <a:solidFill>
                  <a:srgbClr val="333333"/>
                </a:solidFill>
                <a:latin typeface="Times New Roman" panose="02020603050405020304" pitchFamily="18" charset="0"/>
                <a:cs typeface="Times New Roman" panose="02020603050405020304" pitchFamily="18" charset="0"/>
              </a:rPr>
              <a:t>ố</a:t>
            </a:r>
            <a:r>
              <a:rPr lang="vi-VN" sz="1600" b="0" i="0" dirty="0">
                <a:solidFill>
                  <a:srgbClr val="333333"/>
                </a:solidFill>
                <a:effectLst/>
                <a:latin typeface="Times New Roman" panose="02020603050405020304" pitchFamily="18" charset="0"/>
                <a:cs typeface="Times New Roman" panose="02020603050405020304" pitchFamily="18" charset="0"/>
              </a:rPr>
              <a:t>ng góp phần tạo nên âm thanh “cắc”, “tùng” rộn ràng quen thuộc cùng với đó là tiếng hò reo</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của</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các</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bạn</a:t>
            </a:r>
            <a:r>
              <a:rPr lang="en-US" sz="1600" b="0" i="0" dirty="0">
                <a:solidFill>
                  <a:srgbClr val="333333"/>
                </a:solidFill>
                <a:effectLst/>
                <a:latin typeface="Times New Roman" panose="02020603050405020304" pitchFamily="18" charset="0"/>
                <a:cs typeface="Times New Roman" panose="02020603050405020304" pitchFamily="18" charset="0"/>
              </a:rPr>
              <a:t> </a:t>
            </a:r>
            <a:r>
              <a:rPr lang="en-US" sz="1600" b="0" i="0" dirty="0" err="1">
                <a:solidFill>
                  <a:srgbClr val="333333"/>
                </a:solidFill>
                <a:effectLst/>
                <a:latin typeface="Times New Roman" panose="02020603050405020304" pitchFamily="18" charset="0"/>
                <a:cs typeface="Times New Roman" panose="02020603050405020304" pitchFamily="18" charset="0"/>
              </a:rPr>
              <a:t>nhỏ</a:t>
            </a:r>
            <a:r>
              <a:rPr lang="en-US" sz="1600" b="0" i="0" dirty="0">
                <a:solidFill>
                  <a:srgbClr val="333333"/>
                </a:solidFill>
                <a:effectLst/>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E30211D-B446-45DC-8CE1-1F9DA3620F24}"/>
              </a:ext>
            </a:extLst>
          </p:cNvPr>
          <p:cNvPicPr>
            <a:picLocks noChangeAspect="1"/>
          </p:cNvPicPr>
          <p:nvPr/>
        </p:nvPicPr>
        <p:blipFill>
          <a:blip r:embed="rId2"/>
          <a:stretch>
            <a:fillRect/>
          </a:stretch>
        </p:blipFill>
        <p:spPr>
          <a:xfrm>
            <a:off x="1149349" y="2691342"/>
            <a:ext cx="4548720" cy="3219450"/>
          </a:xfrm>
          <a:prstGeom prst="rect">
            <a:avLst/>
          </a:prstGeom>
        </p:spPr>
      </p:pic>
      <p:pic>
        <p:nvPicPr>
          <p:cNvPr id="7" name="Picture 6">
            <a:extLst>
              <a:ext uri="{FF2B5EF4-FFF2-40B4-BE49-F238E27FC236}">
                <a16:creationId xmlns:a16="http://schemas.microsoft.com/office/drawing/2014/main" id="{2C55F7FB-862B-42C3-BF49-604874FADA40}"/>
              </a:ext>
            </a:extLst>
          </p:cNvPr>
          <p:cNvPicPr>
            <a:picLocks noChangeAspect="1"/>
          </p:cNvPicPr>
          <p:nvPr/>
        </p:nvPicPr>
        <p:blipFill>
          <a:blip r:embed="rId3"/>
          <a:stretch>
            <a:fillRect/>
          </a:stretch>
        </p:blipFill>
        <p:spPr>
          <a:xfrm>
            <a:off x="6493932" y="2691342"/>
            <a:ext cx="4411135" cy="3219450"/>
          </a:xfrm>
          <a:prstGeom prst="rect">
            <a:avLst/>
          </a:prstGeom>
        </p:spPr>
      </p:pic>
    </p:spTree>
    <p:extLst>
      <p:ext uri="{BB962C8B-B14F-4D97-AF65-F5344CB8AC3E}">
        <p14:creationId xmlns:p14="http://schemas.microsoft.com/office/powerpoint/2010/main" val="237476724"/>
      </p:ext>
    </p:extLst>
  </p:cSld>
  <p:clrMapOvr>
    <a:masterClrMapping/>
  </p:clrMapOvr>
  <mc:AlternateContent xmlns:mc="http://schemas.openxmlformats.org/markup-compatibility/2006" xmlns:p159="http://schemas.microsoft.com/office/powerpoint/2015/09/main">
    <mc:Choice Requires="p159">
      <p:transition spd="med" advTm="15000">
        <p159:morph option="byObject"/>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251</TotalTime>
  <Words>716</Words>
  <Application>Microsoft Office PowerPoint</Application>
  <PresentationFormat>Widescreen</PresentationFormat>
  <Paragraphs>28</Paragraphs>
  <Slides>19</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Century Gothic</vt:lpstr>
      <vt:lpstr>Open Sans</vt:lpstr>
      <vt:lpstr>Times New Roman</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Quyen Fan</dc:creator>
  <cp:lastModifiedBy>Admin</cp:lastModifiedBy>
  <cp:revision>11</cp:revision>
  <dcterms:created xsi:type="dcterms:W3CDTF">2021-09-06T07:08:06Z</dcterms:created>
  <dcterms:modified xsi:type="dcterms:W3CDTF">2025-10-19T12:33:04Z</dcterms:modified>
</cp:coreProperties>
</file>