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Bevan" panose="020B0604020202020204" charset="0"/>
      <p:regular r:id="rId34"/>
    </p:embeddedFont>
    <p:embeddedFont>
      <p:font typeface="Cabin Bold" panose="020B0604020202020204" charset="0"/>
      <p:regular r:id="rId35"/>
    </p:embeddedFont>
    <p:embeddedFont>
      <p:font typeface="Montserrat" panose="020B0604020202020204" charset="0"/>
      <p:regular r:id="rId36"/>
    </p:embeddedFont>
    <p:embeddedFont>
      <p:font typeface="DejaVu Serif Bold" panose="020B0604020202020204" charset="0"/>
      <p:regular r:id="rId37"/>
    </p:embeddedFont>
    <p:embeddedFont>
      <p:font typeface="Lobster" panose="020B0604020202020204" charset="0"/>
      <p:regular r:id="rId38"/>
    </p:embeddedFont>
    <p:embeddedFont>
      <p:font typeface="Sigmar One" panose="020B0604020202020204" charset="0"/>
      <p:regular r:id="rId39"/>
    </p:embeddedFont>
    <p:embeddedFont>
      <p:font typeface="Sriracha" panose="020B0604020202020204" charset="-34"/>
      <p:regular r:id="rId40"/>
    </p:embeddedFont>
    <p:embeddedFont>
      <p:font typeface="ไอติม" panose="020B0604020202020204" charset="-34"/>
      <p:regular r:id="rId41"/>
    </p:embeddedFont>
    <p:embeddedFont>
      <p:font typeface="Paytone On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956"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44.sv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5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6.sv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2.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7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86.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92.svg"/><Relationship Id="rId4" Type="http://schemas.openxmlformats.org/officeDocument/2006/relationships/image" Target="../media/image57.png"/><Relationship Id="rId9" Type="http://schemas.openxmlformats.org/officeDocument/2006/relationships/image" Target="../media/image96.sv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9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0.png"/><Relationship Id="rId5" Type="http://schemas.openxmlformats.org/officeDocument/2006/relationships/image" Target="../media/image21.svg"/><Relationship Id="rId10" Type="http://schemas.openxmlformats.org/officeDocument/2006/relationships/image" Target="../media/image70.svg"/><Relationship Id="rId4" Type="http://schemas.openxmlformats.org/officeDocument/2006/relationships/image" Target="../media/image14.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9.sv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3.svg"/><Relationship Id="rId5" Type="http://schemas.openxmlformats.org/officeDocument/2006/relationships/image" Target="../media/image98.svg"/><Relationship Id="rId15" Type="http://schemas.openxmlformats.org/officeDocument/2006/relationships/image" Target="../media/image37.svg"/><Relationship Id="rId10" Type="http://schemas.openxmlformats.org/officeDocument/2006/relationships/image" Target="../media/image21.png"/><Relationship Id="rId4" Type="http://schemas.openxmlformats.org/officeDocument/2006/relationships/image" Target="../media/image60.png"/><Relationship Id="rId9" Type="http://schemas.openxmlformats.org/officeDocument/2006/relationships/image" Target="../media/image31.svg"/><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0.png"/><Relationship Id="rId3" Type="http://schemas.openxmlformats.org/officeDocument/2006/relationships/image" Target="../media/image98.svg"/><Relationship Id="rId7" Type="http://schemas.openxmlformats.org/officeDocument/2006/relationships/image" Target="../media/image27.png"/><Relationship Id="rId12" Type="http://schemas.openxmlformats.org/officeDocument/2006/relationships/image" Target="../media/image46.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9.svg"/><Relationship Id="rId15" Type="http://schemas.openxmlformats.org/officeDocument/2006/relationships/image" Target="../media/image31.png"/><Relationship Id="rId10" Type="http://schemas.openxmlformats.org/officeDocument/2006/relationships/image" Target="../media/image44.svg"/><Relationship Id="rId4" Type="http://schemas.openxmlformats.org/officeDocument/2006/relationships/image" Target="../media/image19.png"/><Relationship Id="rId9" Type="http://schemas.openxmlformats.org/officeDocument/2006/relationships/image" Target="../media/image28.png"/><Relationship Id="rId14" Type="http://schemas.openxmlformats.org/officeDocument/2006/relationships/image" Target="../media/image48.sv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98.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39.png"/><Relationship Id="rId15" Type="http://schemas.openxmlformats.org/officeDocument/2006/relationships/image" Target="../media/image61.png"/><Relationship Id="rId10" Type="http://schemas.openxmlformats.org/officeDocument/2006/relationships/image" Target="../media/image59.sv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98.svg"/><Relationship Id="rId7" Type="http://schemas.openxmlformats.org/officeDocument/2006/relationships/image" Target="../media/image4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1.sv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50533" y="-7894733"/>
            <a:ext cx="22698364" cy="22698364"/>
          </a:xfrm>
          <a:custGeom>
            <a:avLst/>
            <a:gdLst/>
            <a:ahLst/>
            <a:cxnLst/>
            <a:rect l="l" t="t" r="r" b="b"/>
            <a:pathLst>
              <a:path w="22698364" h="22698364">
                <a:moveTo>
                  <a:pt x="0" y="0"/>
                </a:moveTo>
                <a:lnTo>
                  <a:pt x="22698364" y="0"/>
                </a:lnTo>
                <a:lnTo>
                  <a:pt x="22698364" y="22698364"/>
                </a:lnTo>
                <a:lnTo>
                  <a:pt x="0" y="22698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2654507"/>
            <a:ext cx="5456731" cy="5749429"/>
          </a:xfrm>
          <a:custGeom>
            <a:avLst/>
            <a:gdLst/>
            <a:ahLst/>
            <a:cxnLst/>
            <a:rect l="l" t="t" r="r" b="b"/>
            <a:pathLst>
              <a:path w="5456731" h="5749429">
                <a:moveTo>
                  <a:pt x="0" y="0"/>
                </a:moveTo>
                <a:lnTo>
                  <a:pt x="5456731" y="0"/>
                </a:lnTo>
                <a:lnTo>
                  <a:pt x="5456731" y="5749429"/>
                </a:lnTo>
                <a:lnTo>
                  <a:pt x="0" y="5749429"/>
                </a:lnTo>
                <a:lnTo>
                  <a:pt x="0" y="0"/>
                </a:lnTo>
                <a:close/>
              </a:path>
            </a:pathLst>
          </a:custGeom>
          <a:blipFill>
            <a:blip r:embed="rId4">
              <a:alphaModFix amt="73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563149" y="8041317"/>
            <a:ext cx="7315200" cy="2433967"/>
          </a:xfrm>
          <a:custGeom>
            <a:avLst/>
            <a:gdLst/>
            <a:ahLst/>
            <a:cxnLst/>
            <a:rect l="l" t="t" r="r" b="b"/>
            <a:pathLst>
              <a:path w="7315200" h="2433967">
                <a:moveTo>
                  <a:pt x="0" y="0"/>
                </a:moveTo>
                <a:lnTo>
                  <a:pt x="7315200" y="0"/>
                </a:lnTo>
                <a:lnTo>
                  <a:pt x="7315200" y="2433966"/>
                </a:lnTo>
                <a:lnTo>
                  <a:pt x="0" y="24339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538752" y="5143500"/>
            <a:ext cx="3835959" cy="4757778"/>
          </a:xfrm>
          <a:custGeom>
            <a:avLst/>
            <a:gdLst/>
            <a:ahLst/>
            <a:cxnLst/>
            <a:rect l="l" t="t" r="r" b="b"/>
            <a:pathLst>
              <a:path w="3835959" h="4757778">
                <a:moveTo>
                  <a:pt x="0" y="0"/>
                </a:moveTo>
                <a:lnTo>
                  <a:pt x="3835958" y="0"/>
                </a:lnTo>
                <a:lnTo>
                  <a:pt x="3835958" y="4757778"/>
                </a:lnTo>
                <a:lnTo>
                  <a:pt x="0" y="4757778"/>
                </a:lnTo>
                <a:lnTo>
                  <a:pt x="0" y="0"/>
                </a:lnTo>
                <a:close/>
              </a:path>
            </a:pathLst>
          </a:custGeom>
          <a:blipFill>
            <a:blip r:embed="rId8"/>
            <a:stretch>
              <a:fillRect/>
            </a:stretch>
          </a:blipFill>
        </p:spPr>
      </p:sp>
      <p:sp>
        <p:nvSpPr>
          <p:cNvPr id="6" name="Freeform 6"/>
          <p:cNvSpPr/>
          <p:nvPr/>
        </p:nvSpPr>
        <p:spPr>
          <a:xfrm>
            <a:off x="7798649" y="1351973"/>
            <a:ext cx="2171589" cy="2102476"/>
          </a:xfrm>
          <a:custGeom>
            <a:avLst/>
            <a:gdLst/>
            <a:ahLst/>
            <a:cxnLst/>
            <a:rect l="l" t="t" r="r" b="b"/>
            <a:pathLst>
              <a:path w="2171589" h="2102476">
                <a:moveTo>
                  <a:pt x="0" y="0"/>
                </a:moveTo>
                <a:lnTo>
                  <a:pt x="2171588" y="0"/>
                </a:lnTo>
                <a:lnTo>
                  <a:pt x="2171588" y="2102476"/>
                </a:lnTo>
                <a:lnTo>
                  <a:pt x="0" y="2102476"/>
                </a:lnTo>
                <a:lnTo>
                  <a:pt x="0" y="0"/>
                </a:lnTo>
                <a:close/>
              </a:path>
            </a:pathLst>
          </a:custGeom>
          <a:blipFill>
            <a:blip r:embed="rId9"/>
            <a:stretch>
              <a:fillRect/>
            </a:stretch>
          </a:blipFill>
        </p:spPr>
      </p:sp>
      <p:sp>
        <p:nvSpPr>
          <p:cNvPr id="7" name="TextBox 7"/>
          <p:cNvSpPr txBox="1"/>
          <p:nvPr/>
        </p:nvSpPr>
        <p:spPr>
          <a:xfrm>
            <a:off x="5034558" y="145622"/>
            <a:ext cx="8218884" cy="1908810"/>
          </a:xfrm>
          <a:prstGeom prst="rect">
            <a:avLst/>
          </a:prstGeom>
        </p:spPr>
        <p:txBody>
          <a:bodyPr lIns="0" tIns="0" rIns="0" bIns="0" rtlCol="0" anchor="t">
            <a:spAutoFit/>
          </a:bodyPr>
          <a:lstStyle/>
          <a:p>
            <a:pPr algn="ctr">
              <a:lnSpc>
                <a:spcPts val="5040"/>
              </a:lnSpc>
            </a:pPr>
            <a:r>
              <a:rPr lang="en-US" sz="3600" b="1">
                <a:solidFill>
                  <a:srgbClr val="000000"/>
                </a:solidFill>
                <a:latin typeface="DejaVu Serif Bold"/>
                <a:ea typeface="DejaVu Serif Bold"/>
                <a:cs typeface="DejaVu Serif Bold"/>
                <a:sym typeface="DejaVu Serif Bold"/>
              </a:rPr>
              <a:t>UBND PHƯỜNG VIỆT HƯNG</a:t>
            </a:r>
          </a:p>
          <a:p>
            <a:pPr algn="ctr">
              <a:lnSpc>
                <a:spcPts val="5040"/>
              </a:lnSpc>
            </a:pPr>
            <a:r>
              <a:rPr lang="en-US" sz="3600" b="1">
                <a:solidFill>
                  <a:srgbClr val="000000"/>
                </a:solidFill>
                <a:latin typeface="DejaVu Serif Bold"/>
                <a:ea typeface="DejaVu Serif Bold"/>
                <a:cs typeface="DejaVu Serif Bold"/>
                <a:sym typeface="DejaVu Serif Bold"/>
              </a:rPr>
              <a:t>TRƯỜNG MẦM NON NẮNG MAI</a:t>
            </a:r>
          </a:p>
          <a:p>
            <a:pPr algn="ctr">
              <a:lnSpc>
                <a:spcPts val="5040"/>
              </a:lnSpc>
            </a:pPr>
            <a:endParaRPr lang="en-US" sz="3600" b="1">
              <a:solidFill>
                <a:srgbClr val="000000"/>
              </a:solidFill>
              <a:latin typeface="DejaVu Serif Bold"/>
              <a:ea typeface="DejaVu Serif Bold"/>
              <a:cs typeface="DejaVu Serif Bold"/>
              <a:sym typeface="DejaVu Serif Bold"/>
            </a:endParaRPr>
          </a:p>
        </p:txBody>
      </p:sp>
      <p:sp>
        <p:nvSpPr>
          <p:cNvPr id="8" name="TextBox 8"/>
          <p:cNvSpPr txBox="1"/>
          <p:nvPr/>
        </p:nvSpPr>
        <p:spPr>
          <a:xfrm>
            <a:off x="4583981" y="3340148"/>
            <a:ext cx="9246319" cy="2031951"/>
          </a:xfrm>
          <a:prstGeom prst="rect">
            <a:avLst/>
          </a:prstGeom>
        </p:spPr>
        <p:txBody>
          <a:bodyPr wrap="square" lIns="0" tIns="0" rIns="0" bIns="0" rtlCol="0" anchor="t">
            <a:spAutoFit/>
          </a:bodyPr>
          <a:lstStyle/>
          <a:p>
            <a:pPr algn="ctr">
              <a:lnSpc>
                <a:spcPts val="7840"/>
              </a:lnSpc>
            </a:pPr>
            <a:r>
              <a:rPr lang="en-US" sz="5600" b="1">
                <a:solidFill>
                  <a:srgbClr val="000000"/>
                </a:solidFill>
                <a:latin typeface="DejaVu Serif Bold"/>
                <a:ea typeface="DejaVu Serif Bold"/>
                <a:cs typeface="DejaVu Serif Bold"/>
                <a:sym typeface="DejaVu Serif Bold"/>
              </a:rPr>
              <a:t>Khám phá: </a:t>
            </a:r>
          </a:p>
          <a:p>
            <a:pPr algn="ctr">
              <a:lnSpc>
                <a:spcPts val="7840"/>
              </a:lnSpc>
            </a:pPr>
            <a:r>
              <a:rPr lang="en-US" sz="5600" b="1">
                <a:solidFill>
                  <a:srgbClr val="000000"/>
                </a:solidFill>
                <a:latin typeface="DejaVu Serif Bold"/>
                <a:ea typeface="DejaVu Serif Bold"/>
                <a:cs typeface="DejaVu Serif Bold"/>
                <a:sym typeface="DejaVu Serif Bold"/>
              </a:rPr>
              <a:t>Bố mẹ bé làm nghề gì?</a:t>
            </a:r>
          </a:p>
        </p:txBody>
      </p:sp>
      <p:sp>
        <p:nvSpPr>
          <p:cNvPr id="9" name="TextBox 9"/>
          <p:cNvSpPr txBox="1"/>
          <p:nvPr/>
        </p:nvSpPr>
        <p:spPr>
          <a:xfrm>
            <a:off x="11404997" y="8919210"/>
            <a:ext cx="5854303" cy="592455"/>
          </a:xfrm>
          <a:prstGeom prst="rect">
            <a:avLst/>
          </a:prstGeom>
        </p:spPr>
        <p:txBody>
          <a:bodyPr lIns="0" tIns="0" rIns="0" bIns="0" rtlCol="0" anchor="t">
            <a:spAutoFit/>
          </a:bodyPr>
          <a:lstStyle/>
          <a:p>
            <a:pPr algn="ctr">
              <a:lnSpc>
                <a:spcPts val="4620"/>
              </a:lnSpc>
            </a:pPr>
            <a:r>
              <a:rPr lang="en-US" sz="3300" b="1">
                <a:solidFill>
                  <a:srgbClr val="000000"/>
                </a:solidFill>
                <a:latin typeface="DejaVu Serif Bold"/>
                <a:ea typeface="DejaVu Serif Bold"/>
                <a:cs typeface="DejaVu Serif Bold"/>
                <a:sym typeface="DejaVu Serif Bold"/>
              </a:rPr>
              <a:t>Lứa tuổi: MGB 3 - 4 tuổi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289791" y="8624252"/>
            <a:ext cx="5188893" cy="1144270"/>
          </a:xfrm>
          <a:prstGeom prst="rect">
            <a:avLst/>
          </a:prstGeom>
        </p:spPr>
        <p:txBody>
          <a:bodyPr lIns="0" tIns="0" rIns="0" bIns="0" rtlCol="0" anchor="t">
            <a:spAutoFit/>
          </a:bodyPr>
          <a:lstStyle/>
          <a:p>
            <a:pPr marL="0" lvl="0" indent="0" algn="ctr">
              <a:lnSpc>
                <a:spcPts val="9379"/>
              </a:lnSpc>
              <a:spcBef>
                <a:spcPct val="0"/>
              </a:spcBef>
            </a:pPr>
            <a:r>
              <a:rPr lang="en-US" sz="6699">
                <a:solidFill>
                  <a:srgbClr val="000000"/>
                </a:solidFill>
                <a:latin typeface="Sigmar One"/>
                <a:ea typeface="Sigmar One"/>
                <a:cs typeface="Sigmar One"/>
                <a:sym typeface="Sigmar One"/>
              </a:rPr>
              <a:t>Đây là ai?</a:t>
            </a: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45" y="1028700"/>
            <a:ext cx="8535555" cy="6780645"/>
            <a:chOff x="0" y="0"/>
            <a:chExt cx="2248047" cy="1785849"/>
          </a:xfrm>
        </p:grpSpPr>
        <p:sp>
          <p:nvSpPr>
            <p:cNvPr id="3" name="Freeform 3"/>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4" name="TextBox 4"/>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443027" y="1028700"/>
            <a:ext cx="8535555" cy="6780645"/>
            <a:chOff x="0" y="0"/>
            <a:chExt cx="2248047" cy="1785849"/>
          </a:xfrm>
        </p:grpSpPr>
        <p:sp>
          <p:nvSpPr>
            <p:cNvPr id="6" name="Freeform 6"/>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7" name="TextBox 7"/>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195879" y="1504758"/>
            <a:ext cx="5342148" cy="5794873"/>
          </a:xfrm>
          <a:custGeom>
            <a:avLst/>
            <a:gdLst/>
            <a:ahLst/>
            <a:cxnLst/>
            <a:rect l="l" t="t" r="r" b="b"/>
            <a:pathLst>
              <a:path w="5342148" h="5794873">
                <a:moveTo>
                  <a:pt x="0" y="0"/>
                </a:moveTo>
                <a:lnTo>
                  <a:pt x="5342148" y="0"/>
                </a:lnTo>
                <a:lnTo>
                  <a:pt x="5342148" y="5794873"/>
                </a:lnTo>
                <a:lnTo>
                  <a:pt x="0" y="5794873"/>
                </a:lnTo>
                <a:lnTo>
                  <a:pt x="0" y="0"/>
                </a:lnTo>
                <a:close/>
              </a:path>
            </a:pathLst>
          </a:custGeom>
          <a:blipFill>
            <a:blip r:embed="rId2"/>
            <a:stretch>
              <a:fillRect r="-8474"/>
            </a:stretch>
          </a:blipFill>
        </p:spPr>
      </p:sp>
      <p:sp>
        <p:nvSpPr>
          <p:cNvPr id="9" name="Freeform 9"/>
          <p:cNvSpPr/>
          <p:nvPr/>
        </p:nvSpPr>
        <p:spPr>
          <a:xfrm>
            <a:off x="9858012" y="1504758"/>
            <a:ext cx="3456195" cy="2034835"/>
          </a:xfrm>
          <a:custGeom>
            <a:avLst/>
            <a:gdLst/>
            <a:ahLst/>
            <a:cxnLst/>
            <a:rect l="l" t="t" r="r" b="b"/>
            <a:pathLst>
              <a:path w="3456195" h="2034835">
                <a:moveTo>
                  <a:pt x="0" y="0"/>
                </a:moveTo>
                <a:lnTo>
                  <a:pt x="3456195" y="0"/>
                </a:lnTo>
                <a:lnTo>
                  <a:pt x="3456195" y="2034835"/>
                </a:lnTo>
                <a:lnTo>
                  <a:pt x="0" y="2034835"/>
                </a:lnTo>
                <a:lnTo>
                  <a:pt x="0" y="0"/>
                </a:lnTo>
                <a:close/>
              </a:path>
            </a:pathLst>
          </a:custGeom>
          <a:blipFill>
            <a:blip r:embed="rId3"/>
            <a:stretch>
              <a:fillRect/>
            </a:stretch>
          </a:blipFill>
        </p:spPr>
      </p:sp>
      <p:sp>
        <p:nvSpPr>
          <p:cNvPr id="10" name="Freeform 10"/>
          <p:cNvSpPr/>
          <p:nvPr/>
        </p:nvSpPr>
        <p:spPr>
          <a:xfrm>
            <a:off x="12782272" y="1504758"/>
            <a:ext cx="2658918" cy="2658918"/>
          </a:xfrm>
          <a:custGeom>
            <a:avLst/>
            <a:gdLst/>
            <a:ahLst/>
            <a:cxnLst/>
            <a:rect l="l" t="t" r="r" b="b"/>
            <a:pathLst>
              <a:path w="2658918" h="2658918">
                <a:moveTo>
                  <a:pt x="0" y="0"/>
                </a:moveTo>
                <a:lnTo>
                  <a:pt x="2658919" y="0"/>
                </a:lnTo>
                <a:lnTo>
                  <a:pt x="2658919" y="2658918"/>
                </a:lnTo>
                <a:lnTo>
                  <a:pt x="0" y="2658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9675935" y="4163676"/>
            <a:ext cx="3106338" cy="2671450"/>
          </a:xfrm>
          <a:custGeom>
            <a:avLst/>
            <a:gdLst/>
            <a:ahLst/>
            <a:cxnLst/>
            <a:rect l="l" t="t" r="r" b="b"/>
            <a:pathLst>
              <a:path w="3106338" h="2671450">
                <a:moveTo>
                  <a:pt x="0" y="0"/>
                </a:moveTo>
                <a:lnTo>
                  <a:pt x="3106337" y="0"/>
                </a:lnTo>
                <a:lnTo>
                  <a:pt x="3106337" y="2671450"/>
                </a:lnTo>
                <a:lnTo>
                  <a:pt x="0" y="26714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641023" y="2249954"/>
            <a:ext cx="2618277" cy="1913722"/>
          </a:xfrm>
          <a:custGeom>
            <a:avLst/>
            <a:gdLst/>
            <a:ahLst/>
            <a:cxnLst/>
            <a:rect l="l" t="t" r="r" b="b"/>
            <a:pathLst>
              <a:path w="2618277" h="1913722">
                <a:moveTo>
                  <a:pt x="0" y="0"/>
                </a:moveTo>
                <a:lnTo>
                  <a:pt x="2618277" y="0"/>
                </a:lnTo>
                <a:lnTo>
                  <a:pt x="2618277" y="1913722"/>
                </a:lnTo>
                <a:lnTo>
                  <a:pt x="0" y="19137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1813424" y="4777726"/>
            <a:ext cx="1937697" cy="2057400"/>
          </a:xfrm>
          <a:custGeom>
            <a:avLst/>
            <a:gdLst/>
            <a:ahLst/>
            <a:cxnLst/>
            <a:rect l="l" t="t" r="r" b="b"/>
            <a:pathLst>
              <a:path w="1937697" h="2057400">
                <a:moveTo>
                  <a:pt x="0" y="0"/>
                </a:moveTo>
                <a:lnTo>
                  <a:pt x="1937697" y="0"/>
                </a:lnTo>
                <a:lnTo>
                  <a:pt x="1937697"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3921742" y="4390365"/>
            <a:ext cx="3337558" cy="2444761"/>
          </a:xfrm>
          <a:custGeom>
            <a:avLst/>
            <a:gdLst/>
            <a:ahLst/>
            <a:cxnLst/>
            <a:rect l="l" t="t" r="r" b="b"/>
            <a:pathLst>
              <a:path w="3337558" h="2444761">
                <a:moveTo>
                  <a:pt x="0" y="0"/>
                </a:moveTo>
                <a:lnTo>
                  <a:pt x="3337558" y="0"/>
                </a:lnTo>
                <a:lnTo>
                  <a:pt x="3337558" y="2444761"/>
                </a:lnTo>
                <a:lnTo>
                  <a:pt x="0" y="2444761"/>
                </a:lnTo>
                <a:lnTo>
                  <a:pt x="0" y="0"/>
                </a:lnTo>
                <a:close/>
              </a:path>
            </a:pathLst>
          </a:custGeom>
          <a:blipFill>
            <a:blip r:embed="rId12"/>
            <a:stretch>
              <a:fillRect/>
            </a:stretch>
          </a:blipFill>
        </p:spPr>
      </p:sp>
      <p:sp>
        <p:nvSpPr>
          <p:cNvPr id="15" name="TextBox 15"/>
          <p:cNvSpPr txBox="1"/>
          <p:nvPr/>
        </p:nvSpPr>
        <p:spPr>
          <a:xfrm>
            <a:off x="2574893" y="8420735"/>
            <a:ext cx="460265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làm việc ở đâu?</a:t>
            </a:r>
          </a:p>
        </p:txBody>
      </p:sp>
      <p:sp>
        <p:nvSpPr>
          <p:cNvPr id="16" name="TextBox 16"/>
          <p:cNvSpPr txBox="1"/>
          <p:nvPr/>
        </p:nvSpPr>
        <p:spPr>
          <a:xfrm>
            <a:off x="10319830" y="8420735"/>
            <a:ext cx="678194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dùng những dụng cụ gì?</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18" y="1444336"/>
            <a:ext cx="15865764" cy="8514107"/>
            <a:chOff x="0" y="0"/>
            <a:chExt cx="4178637" cy="2242399"/>
          </a:xfrm>
        </p:grpSpPr>
        <p:sp>
          <p:nvSpPr>
            <p:cNvPr id="3" name="Freeform 3"/>
            <p:cNvSpPr/>
            <p:nvPr/>
          </p:nvSpPr>
          <p:spPr>
            <a:xfrm>
              <a:off x="0" y="0"/>
              <a:ext cx="4178637" cy="2242399"/>
            </a:xfrm>
            <a:custGeom>
              <a:avLst/>
              <a:gdLst/>
              <a:ahLst/>
              <a:cxnLst/>
              <a:rect l="l" t="t" r="r" b="b"/>
              <a:pathLst>
                <a:path w="4178637" h="2242399">
                  <a:moveTo>
                    <a:pt x="24886" y="0"/>
                  </a:moveTo>
                  <a:lnTo>
                    <a:pt x="4153751" y="0"/>
                  </a:lnTo>
                  <a:cubicBezTo>
                    <a:pt x="4167495" y="0"/>
                    <a:pt x="4178637" y="11142"/>
                    <a:pt x="4178637" y="24886"/>
                  </a:cubicBezTo>
                  <a:lnTo>
                    <a:pt x="4178637" y="2217513"/>
                  </a:lnTo>
                  <a:cubicBezTo>
                    <a:pt x="4178637" y="2231257"/>
                    <a:pt x="4167495" y="2242399"/>
                    <a:pt x="4153751" y="2242399"/>
                  </a:cubicBezTo>
                  <a:lnTo>
                    <a:pt x="24886" y="2242399"/>
                  </a:lnTo>
                  <a:cubicBezTo>
                    <a:pt x="11142" y="2242399"/>
                    <a:pt x="0" y="2231257"/>
                    <a:pt x="0" y="2217513"/>
                  </a:cubicBezTo>
                  <a:lnTo>
                    <a:pt x="0" y="24886"/>
                  </a:lnTo>
                  <a:cubicBezTo>
                    <a:pt x="0" y="11142"/>
                    <a:pt x="11142" y="0"/>
                    <a:pt x="24886" y="0"/>
                  </a:cubicBezTo>
                  <a:close/>
                </a:path>
              </a:pathLst>
            </a:custGeom>
            <a:solidFill>
              <a:srgbClr val="94DDDE"/>
            </a:solidFill>
          </p:spPr>
        </p:sp>
        <p:sp>
          <p:nvSpPr>
            <p:cNvPr id="4" name="TextBox 4"/>
            <p:cNvSpPr txBox="1"/>
            <p:nvPr/>
          </p:nvSpPr>
          <p:spPr>
            <a:xfrm>
              <a:off x="0" y="-38100"/>
              <a:ext cx="4178637" cy="22804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14327" y="446587"/>
            <a:ext cx="14459346" cy="1995499"/>
            <a:chOff x="0" y="0"/>
            <a:chExt cx="1928102" cy="266093"/>
          </a:xfrm>
        </p:grpSpPr>
        <p:sp>
          <p:nvSpPr>
            <p:cNvPr id="6" name="Freeform 6"/>
            <p:cNvSpPr/>
            <p:nvPr/>
          </p:nvSpPr>
          <p:spPr>
            <a:xfrm>
              <a:off x="0" y="0"/>
              <a:ext cx="1928102" cy="266093"/>
            </a:xfrm>
            <a:custGeom>
              <a:avLst/>
              <a:gdLst/>
              <a:ahLst/>
              <a:cxnLst/>
              <a:rect l="l" t="t" r="r" b="b"/>
              <a:pathLst>
                <a:path w="1928102" h="266093">
                  <a:moveTo>
                    <a:pt x="1724902" y="0"/>
                  </a:moveTo>
                  <a:cubicBezTo>
                    <a:pt x="1837127" y="0"/>
                    <a:pt x="1928102" y="59567"/>
                    <a:pt x="1928102" y="133046"/>
                  </a:cubicBezTo>
                  <a:cubicBezTo>
                    <a:pt x="1928102" y="206526"/>
                    <a:pt x="1837127" y="266093"/>
                    <a:pt x="1724902" y="266093"/>
                  </a:cubicBezTo>
                  <a:lnTo>
                    <a:pt x="203200" y="266093"/>
                  </a:lnTo>
                  <a:cubicBezTo>
                    <a:pt x="90976" y="266093"/>
                    <a:pt x="0" y="206526"/>
                    <a:pt x="0" y="133046"/>
                  </a:cubicBezTo>
                  <a:cubicBezTo>
                    <a:pt x="0" y="59567"/>
                    <a:pt x="90976" y="0"/>
                    <a:pt x="203200" y="0"/>
                  </a:cubicBezTo>
                  <a:close/>
                </a:path>
              </a:pathLst>
            </a:custGeom>
            <a:solidFill>
              <a:srgbClr val="BADCAC"/>
            </a:solidFill>
          </p:spPr>
        </p:sp>
        <p:sp>
          <p:nvSpPr>
            <p:cNvPr id="7" name="TextBox 7"/>
            <p:cNvSpPr txBox="1"/>
            <p:nvPr/>
          </p:nvSpPr>
          <p:spPr>
            <a:xfrm>
              <a:off x="0" y="-38100"/>
              <a:ext cx="1928102" cy="30419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30822" y="1076036"/>
            <a:ext cx="13226355" cy="66992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Bevan"/>
                <a:ea typeface="Bevan"/>
                <a:cs typeface="Bevan"/>
                <a:sym typeface="Bevan"/>
              </a:rPr>
              <a:t>Nghề này giúp ích cho mọi người như thế nào?</a:t>
            </a:r>
          </a:p>
        </p:txBody>
      </p:sp>
      <p:sp>
        <p:nvSpPr>
          <p:cNvPr id="9" name="TextBox 9"/>
          <p:cNvSpPr txBox="1"/>
          <p:nvPr/>
        </p:nvSpPr>
        <p:spPr>
          <a:xfrm>
            <a:off x="1408545" y="2638425"/>
            <a:ext cx="15470909" cy="6619875"/>
          </a:xfrm>
          <a:prstGeom prst="rect">
            <a:avLst/>
          </a:prstGeom>
        </p:spPr>
        <p:txBody>
          <a:bodyPr lIns="0" tIns="0" rIns="0" bIns="0" rtlCol="0" anchor="t">
            <a:spAutoFit/>
          </a:bodyPr>
          <a:lstStyle/>
          <a:p>
            <a:pPr marL="0" lvl="0" indent="0" algn="just">
              <a:lnSpc>
                <a:spcPts val="10500"/>
              </a:lnSpc>
              <a:spcBef>
                <a:spcPct val="0"/>
              </a:spcBef>
            </a:pPr>
            <a:r>
              <a:rPr lang="en-US" sz="7500">
                <a:solidFill>
                  <a:srgbClr val="000000"/>
                </a:solidFill>
                <a:latin typeface="Lobster"/>
                <a:ea typeface="Lobster"/>
                <a:cs typeface="Lobster"/>
                <a:sym typeface="Lobster"/>
              </a:rPr>
              <a:t>Trồng</a:t>
            </a:r>
            <a:r>
              <a:rPr lang="en-US" sz="7500" u="none" strike="noStrike">
                <a:solidFill>
                  <a:srgbClr val="000000"/>
                </a:solidFill>
                <a:latin typeface="Lobster"/>
                <a:ea typeface="Lobster"/>
                <a:cs typeface="Lobster"/>
                <a:sym typeface="Lobster"/>
              </a:rPr>
              <a:t> lúa, trồng rau, nuôi gia súc, gia cầm để có thức ăn và lương thực cho tất cả mọi người.Nhờ có bác nông dân mà chúng ta có cơm, rau, trái cây và thịt để ăn mỗi ngày.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5636" y="1550555"/>
            <a:ext cx="8728364" cy="5824199"/>
          </a:xfrm>
          <a:custGeom>
            <a:avLst/>
            <a:gdLst/>
            <a:ahLst/>
            <a:cxnLst/>
            <a:rect l="l" t="t" r="r" b="b"/>
            <a:pathLst>
              <a:path w="8728364" h="5824199">
                <a:moveTo>
                  <a:pt x="0" y="0"/>
                </a:moveTo>
                <a:lnTo>
                  <a:pt x="8728364" y="0"/>
                </a:lnTo>
                <a:lnTo>
                  <a:pt x="8728364" y="5824199"/>
                </a:lnTo>
                <a:lnTo>
                  <a:pt x="0" y="5824199"/>
                </a:lnTo>
                <a:lnTo>
                  <a:pt x="0" y="0"/>
                </a:lnTo>
                <a:close/>
              </a:path>
            </a:pathLst>
          </a:custGeom>
          <a:blipFill>
            <a:blip r:embed="rId2"/>
            <a:stretch>
              <a:fillRect/>
            </a:stretch>
          </a:blipFill>
        </p:spPr>
      </p:sp>
      <p:sp>
        <p:nvSpPr>
          <p:cNvPr id="3" name="Freeform 3"/>
          <p:cNvSpPr/>
          <p:nvPr/>
        </p:nvSpPr>
        <p:spPr>
          <a:xfrm>
            <a:off x="9478990" y="1620281"/>
            <a:ext cx="8519374" cy="5684746"/>
          </a:xfrm>
          <a:custGeom>
            <a:avLst/>
            <a:gdLst/>
            <a:ahLst/>
            <a:cxnLst/>
            <a:rect l="l" t="t" r="r" b="b"/>
            <a:pathLst>
              <a:path w="8519374" h="5684746">
                <a:moveTo>
                  <a:pt x="0" y="0"/>
                </a:moveTo>
                <a:lnTo>
                  <a:pt x="8519374" y="0"/>
                </a:lnTo>
                <a:lnTo>
                  <a:pt x="8519374" y="5684746"/>
                </a:lnTo>
                <a:lnTo>
                  <a:pt x="0" y="5684746"/>
                </a:lnTo>
                <a:lnTo>
                  <a:pt x="0" y="0"/>
                </a:lnTo>
                <a:close/>
              </a:path>
            </a:pathLst>
          </a:custGeom>
          <a:blipFill>
            <a:blip r:embed="rId3"/>
            <a:stretch>
              <a:fillRect/>
            </a:stretch>
          </a:blipFill>
        </p:spPr>
      </p:sp>
      <p:sp>
        <p:nvSpPr>
          <p:cNvPr id="4" name="TextBox 4"/>
          <p:cNvSpPr txBox="1"/>
          <p:nvPr/>
        </p:nvSpPr>
        <p:spPr>
          <a:xfrm>
            <a:off x="6549554" y="8114030"/>
            <a:ext cx="5188893" cy="1144270"/>
          </a:xfrm>
          <a:prstGeom prst="rect">
            <a:avLst/>
          </a:prstGeom>
        </p:spPr>
        <p:txBody>
          <a:bodyPr lIns="0" tIns="0" rIns="0" bIns="0" rtlCol="0" anchor="t">
            <a:spAutoFit/>
          </a:bodyPr>
          <a:lstStyle/>
          <a:p>
            <a:pPr marL="0" lvl="0" indent="0" algn="ctr">
              <a:lnSpc>
                <a:spcPts val="9379"/>
              </a:lnSpc>
              <a:spcBef>
                <a:spcPct val="0"/>
              </a:spcBef>
            </a:pPr>
            <a:r>
              <a:rPr lang="en-US" sz="6699">
                <a:solidFill>
                  <a:srgbClr val="000000"/>
                </a:solidFill>
                <a:latin typeface="Sigmar One"/>
                <a:ea typeface="Sigmar One"/>
                <a:cs typeface="Sigmar One"/>
                <a:sym typeface="Sigmar One"/>
              </a:rPr>
              <a:t>Đây là ai?</a:t>
            </a: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45" y="1028700"/>
            <a:ext cx="8535555" cy="6780645"/>
            <a:chOff x="0" y="0"/>
            <a:chExt cx="2248047" cy="1785849"/>
          </a:xfrm>
        </p:grpSpPr>
        <p:sp>
          <p:nvSpPr>
            <p:cNvPr id="3" name="Freeform 3"/>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4" name="TextBox 4"/>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443027" y="1028700"/>
            <a:ext cx="8535555" cy="6780645"/>
            <a:chOff x="0" y="0"/>
            <a:chExt cx="2248047" cy="1785849"/>
          </a:xfrm>
        </p:grpSpPr>
        <p:sp>
          <p:nvSpPr>
            <p:cNvPr id="6" name="Freeform 6"/>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7" name="TextBox 7"/>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56770" y="2834217"/>
            <a:ext cx="3548655" cy="3451874"/>
          </a:xfrm>
          <a:custGeom>
            <a:avLst/>
            <a:gdLst/>
            <a:ahLst/>
            <a:cxnLst/>
            <a:rect l="l" t="t" r="r" b="b"/>
            <a:pathLst>
              <a:path w="3548655" h="3451874">
                <a:moveTo>
                  <a:pt x="0" y="0"/>
                </a:moveTo>
                <a:lnTo>
                  <a:pt x="3548655" y="0"/>
                </a:lnTo>
                <a:lnTo>
                  <a:pt x="3548655" y="3451874"/>
                </a:lnTo>
                <a:lnTo>
                  <a:pt x="0" y="34518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876875" y="1504758"/>
            <a:ext cx="3956553" cy="4781333"/>
          </a:xfrm>
          <a:custGeom>
            <a:avLst/>
            <a:gdLst/>
            <a:ahLst/>
            <a:cxnLst/>
            <a:rect l="l" t="t" r="r" b="b"/>
            <a:pathLst>
              <a:path w="3956553" h="4781333">
                <a:moveTo>
                  <a:pt x="0" y="0"/>
                </a:moveTo>
                <a:lnTo>
                  <a:pt x="3956552" y="0"/>
                </a:lnTo>
                <a:lnTo>
                  <a:pt x="3956552" y="4781333"/>
                </a:lnTo>
                <a:lnTo>
                  <a:pt x="0" y="4781333"/>
                </a:lnTo>
                <a:lnTo>
                  <a:pt x="0" y="0"/>
                </a:lnTo>
                <a:close/>
              </a:path>
            </a:pathLst>
          </a:custGeom>
          <a:blipFill>
            <a:blip r:embed="rId4"/>
            <a:stretch>
              <a:fillRect/>
            </a:stretch>
          </a:blipFill>
        </p:spPr>
      </p:sp>
      <p:sp>
        <p:nvSpPr>
          <p:cNvPr id="10" name="Freeform 10"/>
          <p:cNvSpPr/>
          <p:nvPr/>
        </p:nvSpPr>
        <p:spPr>
          <a:xfrm>
            <a:off x="9910393" y="1504758"/>
            <a:ext cx="2453109" cy="2390666"/>
          </a:xfrm>
          <a:custGeom>
            <a:avLst/>
            <a:gdLst/>
            <a:ahLst/>
            <a:cxnLst/>
            <a:rect l="l" t="t" r="r" b="b"/>
            <a:pathLst>
              <a:path w="2453109" h="2390666">
                <a:moveTo>
                  <a:pt x="0" y="0"/>
                </a:moveTo>
                <a:lnTo>
                  <a:pt x="2453109" y="0"/>
                </a:lnTo>
                <a:lnTo>
                  <a:pt x="2453109" y="2390666"/>
                </a:lnTo>
                <a:lnTo>
                  <a:pt x="0" y="2390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2534952" y="1365178"/>
            <a:ext cx="2775813" cy="2669827"/>
          </a:xfrm>
          <a:custGeom>
            <a:avLst/>
            <a:gdLst/>
            <a:ahLst/>
            <a:cxnLst/>
            <a:rect l="l" t="t" r="r" b="b"/>
            <a:pathLst>
              <a:path w="2775813" h="2669827">
                <a:moveTo>
                  <a:pt x="0" y="0"/>
                </a:moveTo>
                <a:lnTo>
                  <a:pt x="2775813" y="0"/>
                </a:lnTo>
                <a:lnTo>
                  <a:pt x="2775813" y="2669827"/>
                </a:lnTo>
                <a:lnTo>
                  <a:pt x="0" y="2669827"/>
                </a:lnTo>
                <a:lnTo>
                  <a:pt x="0" y="0"/>
                </a:lnTo>
                <a:close/>
              </a:path>
            </a:pathLst>
          </a:custGeom>
          <a:blipFill>
            <a:blip r:embed="rId7"/>
            <a:stretch>
              <a:fillRect/>
            </a:stretch>
          </a:blipFill>
        </p:spPr>
      </p:sp>
      <p:sp>
        <p:nvSpPr>
          <p:cNvPr id="12" name="Freeform 12"/>
          <p:cNvSpPr/>
          <p:nvPr/>
        </p:nvSpPr>
        <p:spPr>
          <a:xfrm>
            <a:off x="15310765" y="1365178"/>
            <a:ext cx="2454866" cy="2722130"/>
          </a:xfrm>
          <a:custGeom>
            <a:avLst/>
            <a:gdLst/>
            <a:ahLst/>
            <a:cxnLst/>
            <a:rect l="l" t="t" r="r" b="b"/>
            <a:pathLst>
              <a:path w="2454866" h="2722130">
                <a:moveTo>
                  <a:pt x="0" y="0"/>
                </a:moveTo>
                <a:lnTo>
                  <a:pt x="2454865" y="0"/>
                </a:lnTo>
                <a:lnTo>
                  <a:pt x="2454865" y="2722129"/>
                </a:lnTo>
                <a:lnTo>
                  <a:pt x="0" y="27221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9910393" y="4560154"/>
            <a:ext cx="3390952" cy="2418879"/>
          </a:xfrm>
          <a:custGeom>
            <a:avLst/>
            <a:gdLst/>
            <a:ahLst/>
            <a:cxnLst/>
            <a:rect l="l" t="t" r="r" b="b"/>
            <a:pathLst>
              <a:path w="3390952" h="2418879">
                <a:moveTo>
                  <a:pt x="0" y="0"/>
                </a:moveTo>
                <a:lnTo>
                  <a:pt x="3390951" y="0"/>
                </a:lnTo>
                <a:lnTo>
                  <a:pt x="3390951" y="2418879"/>
                </a:lnTo>
                <a:lnTo>
                  <a:pt x="0" y="2418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3379479" y="4262535"/>
            <a:ext cx="3158718" cy="2716498"/>
          </a:xfrm>
          <a:custGeom>
            <a:avLst/>
            <a:gdLst/>
            <a:ahLst/>
            <a:cxnLst/>
            <a:rect l="l" t="t" r="r" b="b"/>
            <a:pathLst>
              <a:path w="3158718" h="2716498">
                <a:moveTo>
                  <a:pt x="0" y="0"/>
                </a:moveTo>
                <a:lnTo>
                  <a:pt x="3158718" y="0"/>
                </a:lnTo>
                <a:lnTo>
                  <a:pt x="3158718" y="2716498"/>
                </a:lnTo>
                <a:lnTo>
                  <a:pt x="0" y="27164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2574893" y="8420735"/>
            <a:ext cx="460265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làm việc ở đâu?</a:t>
            </a:r>
          </a:p>
        </p:txBody>
      </p:sp>
      <p:sp>
        <p:nvSpPr>
          <p:cNvPr id="16" name="TextBox 16"/>
          <p:cNvSpPr txBox="1"/>
          <p:nvPr/>
        </p:nvSpPr>
        <p:spPr>
          <a:xfrm>
            <a:off x="10319830" y="8420735"/>
            <a:ext cx="678194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dùng những dụng cụ gì?</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18" y="1444336"/>
            <a:ext cx="15865764" cy="8514107"/>
            <a:chOff x="0" y="0"/>
            <a:chExt cx="4178637" cy="2242399"/>
          </a:xfrm>
        </p:grpSpPr>
        <p:sp>
          <p:nvSpPr>
            <p:cNvPr id="3" name="Freeform 3"/>
            <p:cNvSpPr/>
            <p:nvPr/>
          </p:nvSpPr>
          <p:spPr>
            <a:xfrm>
              <a:off x="0" y="0"/>
              <a:ext cx="4178637" cy="2242399"/>
            </a:xfrm>
            <a:custGeom>
              <a:avLst/>
              <a:gdLst/>
              <a:ahLst/>
              <a:cxnLst/>
              <a:rect l="l" t="t" r="r" b="b"/>
              <a:pathLst>
                <a:path w="4178637" h="2242399">
                  <a:moveTo>
                    <a:pt x="24886" y="0"/>
                  </a:moveTo>
                  <a:lnTo>
                    <a:pt x="4153751" y="0"/>
                  </a:lnTo>
                  <a:cubicBezTo>
                    <a:pt x="4167495" y="0"/>
                    <a:pt x="4178637" y="11142"/>
                    <a:pt x="4178637" y="24886"/>
                  </a:cubicBezTo>
                  <a:lnTo>
                    <a:pt x="4178637" y="2217513"/>
                  </a:lnTo>
                  <a:cubicBezTo>
                    <a:pt x="4178637" y="2231257"/>
                    <a:pt x="4167495" y="2242399"/>
                    <a:pt x="4153751" y="2242399"/>
                  </a:cubicBezTo>
                  <a:lnTo>
                    <a:pt x="24886" y="2242399"/>
                  </a:lnTo>
                  <a:cubicBezTo>
                    <a:pt x="11142" y="2242399"/>
                    <a:pt x="0" y="2231257"/>
                    <a:pt x="0" y="2217513"/>
                  </a:cubicBezTo>
                  <a:lnTo>
                    <a:pt x="0" y="24886"/>
                  </a:lnTo>
                  <a:cubicBezTo>
                    <a:pt x="0" y="11142"/>
                    <a:pt x="11142" y="0"/>
                    <a:pt x="24886" y="0"/>
                  </a:cubicBezTo>
                  <a:close/>
                </a:path>
              </a:pathLst>
            </a:custGeom>
            <a:solidFill>
              <a:srgbClr val="94DDDE"/>
            </a:solidFill>
          </p:spPr>
        </p:sp>
        <p:sp>
          <p:nvSpPr>
            <p:cNvPr id="4" name="TextBox 4"/>
            <p:cNvSpPr txBox="1"/>
            <p:nvPr/>
          </p:nvSpPr>
          <p:spPr>
            <a:xfrm>
              <a:off x="0" y="-38100"/>
              <a:ext cx="4178637" cy="22804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14327" y="446587"/>
            <a:ext cx="14459346" cy="1995499"/>
            <a:chOff x="0" y="0"/>
            <a:chExt cx="1928102" cy="266093"/>
          </a:xfrm>
        </p:grpSpPr>
        <p:sp>
          <p:nvSpPr>
            <p:cNvPr id="6" name="Freeform 6"/>
            <p:cNvSpPr/>
            <p:nvPr/>
          </p:nvSpPr>
          <p:spPr>
            <a:xfrm>
              <a:off x="0" y="0"/>
              <a:ext cx="1928102" cy="266093"/>
            </a:xfrm>
            <a:custGeom>
              <a:avLst/>
              <a:gdLst/>
              <a:ahLst/>
              <a:cxnLst/>
              <a:rect l="l" t="t" r="r" b="b"/>
              <a:pathLst>
                <a:path w="1928102" h="266093">
                  <a:moveTo>
                    <a:pt x="1724902" y="0"/>
                  </a:moveTo>
                  <a:cubicBezTo>
                    <a:pt x="1837127" y="0"/>
                    <a:pt x="1928102" y="59567"/>
                    <a:pt x="1928102" y="133046"/>
                  </a:cubicBezTo>
                  <a:cubicBezTo>
                    <a:pt x="1928102" y="206526"/>
                    <a:pt x="1837127" y="266093"/>
                    <a:pt x="1724902" y="266093"/>
                  </a:cubicBezTo>
                  <a:lnTo>
                    <a:pt x="203200" y="266093"/>
                  </a:lnTo>
                  <a:cubicBezTo>
                    <a:pt x="90976" y="266093"/>
                    <a:pt x="0" y="206526"/>
                    <a:pt x="0" y="133046"/>
                  </a:cubicBezTo>
                  <a:cubicBezTo>
                    <a:pt x="0" y="59567"/>
                    <a:pt x="90976" y="0"/>
                    <a:pt x="203200" y="0"/>
                  </a:cubicBezTo>
                  <a:close/>
                </a:path>
              </a:pathLst>
            </a:custGeom>
            <a:solidFill>
              <a:srgbClr val="BADCAC"/>
            </a:solidFill>
          </p:spPr>
        </p:sp>
        <p:sp>
          <p:nvSpPr>
            <p:cNvPr id="7" name="TextBox 7"/>
            <p:cNvSpPr txBox="1"/>
            <p:nvPr/>
          </p:nvSpPr>
          <p:spPr>
            <a:xfrm>
              <a:off x="0" y="-38100"/>
              <a:ext cx="1928102" cy="30419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30822" y="1076036"/>
            <a:ext cx="13226355" cy="66992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Bevan"/>
                <a:ea typeface="Bevan"/>
                <a:cs typeface="Bevan"/>
                <a:sym typeface="Bevan"/>
              </a:rPr>
              <a:t>Nghề này giúp ích cho mọi người như thế nào?</a:t>
            </a:r>
          </a:p>
        </p:txBody>
      </p:sp>
      <p:sp>
        <p:nvSpPr>
          <p:cNvPr id="9" name="TextBox 9"/>
          <p:cNvSpPr txBox="1"/>
          <p:nvPr/>
        </p:nvSpPr>
        <p:spPr>
          <a:xfrm>
            <a:off x="1408545" y="2638425"/>
            <a:ext cx="15470909" cy="6619875"/>
          </a:xfrm>
          <a:prstGeom prst="rect">
            <a:avLst/>
          </a:prstGeom>
        </p:spPr>
        <p:txBody>
          <a:bodyPr lIns="0" tIns="0" rIns="0" bIns="0" rtlCol="0" anchor="t">
            <a:spAutoFit/>
          </a:bodyPr>
          <a:lstStyle/>
          <a:p>
            <a:pPr marL="0" lvl="0" indent="0" algn="just">
              <a:lnSpc>
                <a:spcPts val="10500"/>
              </a:lnSpc>
              <a:spcBef>
                <a:spcPct val="0"/>
              </a:spcBef>
            </a:pPr>
            <a:r>
              <a:rPr lang="en-US" sz="7500">
                <a:solidFill>
                  <a:srgbClr val="000000"/>
                </a:solidFill>
                <a:latin typeface="Lobster"/>
                <a:ea typeface="Lobster"/>
                <a:cs typeface="Lobster"/>
                <a:sym typeface="Lobster"/>
              </a:rPr>
              <a:t>Xây nhà,</a:t>
            </a:r>
            <a:r>
              <a:rPr lang="en-US" sz="7500" u="none" strike="noStrike">
                <a:solidFill>
                  <a:srgbClr val="000000"/>
                </a:solidFill>
                <a:latin typeface="Lobster"/>
                <a:ea typeface="Lobster"/>
                <a:cs typeface="Lobster"/>
                <a:sym typeface="Lobster"/>
              </a:rPr>
              <a:t> làm đường, may quần áo, sản xuất máy móc và đồ dùng để phục vụ cuộc sống. Nhờ có công nhân làm việc chăm chỉ mà mọi người có nơi ở, đồ dùng, quần áo và nhiều tiện nghi hiện đại.</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66" b="-9666"/>
            </a:stretch>
          </a:blipFill>
        </p:spPr>
      </p:sp>
      <p:sp>
        <p:nvSpPr>
          <p:cNvPr id="3" name="TextBox 3"/>
          <p:cNvSpPr txBox="1"/>
          <p:nvPr/>
        </p:nvSpPr>
        <p:spPr>
          <a:xfrm>
            <a:off x="12507008" y="9134475"/>
            <a:ext cx="5188893" cy="1144270"/>
          </a:xfrm>
          <a:prstGeom prst="rect">
            <a:avLst/>
          </a:prstGeom>
        </p:spPr>
        <p:txBody>
          <a:bodyPr lIns="0" tIns="0" rIns="0" bIns="0" rtlCol="0" anchor="t">
            <a:spAutoFit/>
          </a:bodyPr>
          <a:lstStyle/>
          <a:p>
            <a:pPr marL="0" lvl="0" indent="0" algn="ctr">
              <a:lnSpc>
                <a:spcPts val="9379"/>
              </a:lnSpc>
              <a:spcBef>
                <a:spcPct val="0"/>
              </a:spcBef>
            </a:pPr>
            <a:r>
              <a:rPr lang="en-US" sz="6699">
                <a:solidFill>
                  <a:srgbClr val="000000"/>
                </a:solidFill>
                <a:latin typeface="Sigmar One"/>
                <a:ea typeface="Sigmar One"/>
                <a:cs typeface="Sigmar One"/>
                <a:sym typeface="Sigmar One"/>
              </a:rPr>
              <a:t>Đây là ai?</a:t>
            </a: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45" y="1028700"/>
            <a:ext cx="8535555" cy="6780645"/>
            <a:chOff x="0" y="0"/>
            <a:chExt cx="2248047" cy="1785849"/>
          </a:xfrm>
        </p:grpSpPr>
        <p:sp>
          <p:nvSpPr>
            <p:cNvPr id="3" name="Freeform 3"/>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4" name="TextBox 4"/>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443027" y="1028700"/>
            <a:ext cx="8535555" cy="6780645"/>
            <a:chOff x="0" y="0"/>
            <a:chExt cx="2248047" cy="1785849"/>
          </a:xfrm>
        </p:grpSpPr>
        <p:sp>
          <p:nvSpPr>
            <p:cNvPr id="6" name="Freeform 6"/>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7" name="TextBox 7"/>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94466" y="1317006"/>
            <a:ext cx="3160856" cy="3034421"/>
          </a:xfrm>
          <a:custGeom>
            <a:avLst/>
            <a:gdLst/>
            <a:ahLst/>
            <a:cxnLst/>
            <a:rect l="l" t="t" r="r" b="b"/>
            <a:pathLst>
              <a:path w="3160856" h="3034421">
                <a:moveTo>
                  <a:pt x="0" y="0"/>
                </a:moveTo>
                <a:lnTo>
                  <a:pt x="3160855" y="0"/>
                </a:lnTo>
                <a:lnTo>
                  <a:pt x="3160855" y="3034422"/>
                </a:lnTo>
                <a:lnTo>
                  <a:pt x="0" y="30344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549320" y="1928326"/>
            <a:ext cx="2990985" cy="3878101"/>
          </a:xfrm>
          <a:custGeom>
            <a:avLst/>
            <a:gdLst/>
            <a:ahLst/>
            <a:cxnLst/>
            <a:rect l="l" t="t" r="r" b="b"/>
            <a:pathLst>
              <a:path w="2990985" h="3878101">
                <a:moveTo>
                  <a:pt x="0" y="0"/>
                </a:moveTo>
                <a:lnTo>
                  <a:pt x="2990986" y="0"/>
                </a:lnTo>
                <a:lnTo>
                  <a:pt x="2990986" y="3878100"/>
                </a:lnTo>
                <a:lnTo>
                  <a:pt x="0" y="3878100"/>
                </a:lnTo>
                <a:lnTo>
                  <a:pt x="0" y="0"/>
                </a:lnTo>
                <a:close/>
              </a:path>
            </a:pathLst>
          </a:custGeom>
          <a:blipFill>
            <a:blip r:embed="rId4"/>
            <a:stretch>
              <a:fillRect/>
            </a:stretch>
          </a:blipFill>
        </p:spPr>
      </p:sp>
      <p:sp>
        <p:nvSpPr>
          <p:cNvPr id="10" name="Freeform 10"/>
          <p:cNvSpPr/>
          <p:nvPr/>
        </p:nvSpPr>
        <p:spPr>
          <a:xfrm>
            <a:off x="2574893" y="4419023"/>
            <a:ext cx="2772109" cy="2920805"/>
          </a:xfrm>
          <a:custGeom>
            <a:avLst/>
            <a:gdLst/>
            <a:ahLst/>
            <a:cxnLst/>
            <a:rect l="l" t="t" r="r" b="b"/>
            <a:pathLst>
              <a:path w="2772109" h="2920805">
                <a:moveTo>
                  <a:pt x="0" y="0"/>
                </a:moveTo>
                <a:lnTo>
                  <a:pt x="2772109" y="0"/>
                </a:lnTo>
                <a:lnTo>
                  <a:pt x="2772109" y="2920804"/>
                </a:lnTo>
                <a:lnTo>
                  <a:pt x="0" y="2920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3808190" y="1584806"/>
            <a:ext cx="3729233" cy="2834217"/>
          </a:xfrm>
          <a:custGeom>
            <a:avLst/>
            <a:gdLst/>
            <a:ahLst/>
            <a:cxnLst/>
            <a:rect l="l" t="t" r="r" b="b"/>
            <a:pathLst>
              <a:path w="3729233" h="2834217">
                <a:moveTo>
                  <a:pt x="0" y="0"/>
                </a:moveTo>
                <a:lnTo>
                  <a:pt x="3729233" y="0"/>
                </a:lnTo>
                <a:lnTo>
                  <a:pt x="3729233" y="2834217"/>
                </a:lnTo>
                <a:lnTo>
                  <a:pt x="0" y="2834217"/>
                </a:lnTo>
                <a:lnTo>
                  <a:pt x="0" y="0"/>
                </a:lnTo>
                <a:close/>
              </a:path>
            </a:pathLst>
          </a:custGeom>
          <a:blipFill>
            <a:blip r:embed="rId7"/>
            <a:stretch>
              <a:fillRect/>
            </a:stretch>
          </a:blipFill>
        </p:spPr>
      </p:sp>
      <p:sp>
        <p:nvSpPr>
          <p:cNvPr id="12" name="Freeform 12"/>
          <p:cNvSpPr/>
          <p:nvPr/>
        </p:nvSpPr>
        <p:spPr>
          <a:xfrm>
            <a:off x="9843602" y="2038187"/>
            <a:ext cx="3867202" cy="1592061"/>
          </a:xfrm>
          <a:custGeom>
            <a:avLst/>
            <a:gdLst/>
            <a:ahLst/>
            <a:cxnLst/>
            <a:rect l="l" t="t" r="r" b="b"/>
            <a:pathLst>
              <a:path w="3867202" h="1592061">
                <a:moveTo>
                  <a:pt x="0" y="0"/>
                </a:moveTo>
                <a:lnTo>
                  <a:pt x="3867203" y="0"/>
                </a:lnTo>
                <a:lnTo>
                  <a:pt x="3867203" y="1592061"/>
                </a:lnTo>
                <a:lnTo>
                  <a:pt x="0" y="15920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9843602" y="3867376"/>
            <a:ext cx="3444549" cy="2397406"/>
          </a:xfrm>
          <a:custGeom>
            <a:avLst/>
            <a:gdLst/>
            <a:ahLst/>
            <a:cxnLst/>
            <a:rect l="l" t="t" r="r" b="b"/>
            <a:pathLst>
              <a:path w="3444549" h="2397406">
                <a:moveTo>
                  <a:pt x="0" y="0"/>
                </a:moveTo>
                <a:lnTo>
                  <a:pt x="3444550" y="0"/>
                </a:lnTo>
                <a:lnTo>
                  <a:pt x="3444550" y="2397406"/>
                </a:lnTo>
                <a:lnTo>
                  <a:pt x="0" y="2397406"/>
                </a:lnTo>
                <a:lnTo>
                  <a:pt x="0" y="0"/>
                </a:lnTo>
                <a:close/>
              </a:path>
            </a:pathLst>
          </a:custGeom>
          <a:blipFill>
            <a:blip r:embed="rId10"/>
            <a:stretch>
              <a:fillRect/>
            </a:stretch>
          </a:blipFill>
        </p:spPr>
      </p:sp>
      <p:sp>
        <p:nvSpPr>
          <p:cNvPr id="14" name="Freeform 14"/>
          <p:cNvSpPr/>
          <p:nvPr/>
        </p:nvSpPr>
        <p:spPr>
          <a:xfrm rot="-271473">
            <a:off x="13578667" y="4678091"/>
            <a:ext cx="2745906" cy="2402668"/>
          </a:xfrm>
          <a:custGeom>
            <a:avLst/>
            <a:gdLst/>
            <a:ahLst/>
            <a:cxnLst/>
            <a:rect l="l" t="t" r="r" b="b"/>
            <a:pathLst>
              <a:path w="2745906" h="2402668">
                <a:moveTo>
                  <a:pt x="0" y="0"/>
                </a:moveTo>
                <a:lnTo>
                  <a:pt x="2745906" y="0"/>
                </a:lnTo>
                <a:lnTo>
                  <a:pt x="2745906" y="2402668"/>
                </a:lnTo>
                <a:lnTo>
                  <a:pt x="0" y="2402668"/>
                </a:lnTo>
                <a:lnTo>
                  <a:pt x="0" y="0"/>
                </a:lnTo>
                <a:close/>
              </a:path>
            </a:pathLst>
          </a:custGeom>
          <a:blipFill>
            <a:blip r:embed="rId11"/>
            <a:stretch>
              <a:fillRect/>
            </a:stretch>
          </a:blipFill>
        </p:spPr>
      </p:sp>
      <p:sp>
        <p:nvSpPr>
          <p:cNvPr id="15" name="TextBox 15"/>
          <p:cNvSpPr txBox="1"/>
          <p:nvPr/>
        </p:nvSpPr>
        <p:spPr>
          <a:xfrm>
            <a:off x="2574893" y="8420735"/>
            <a:ext cx="460265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làm việc ở đâu?</a:t>
            </a:r>
          </a:p>
        </p:txBody>
      </p:sp>
      <p:sp>
        <p:nvSpPr>
          <p:cNvPr id="16" name="TextBox 16"/>
          <p:cNvSpPr txBox="1"/>
          <p:nvPr/>
        </p:nvSpPr>
        <p:spPr>
          <a:xfrm>
            <a:off x="10319830" y="8420735"/>
            <a:ext cx="678194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dùng những dụng cụ gì?</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18" y="1444336"/>
            <a:ext cx="15865764" cy="8514107"/>
            <a:chOff x="0" y="0"/>
            <a:chExt cx="4178637" cy="2242399"/>
          </a:xfrm>
        </p:grpSpPr>
        <p:sp>
          <p:nvSpPr>
            <p:cNvPr id="3" name="Freeform 3"/>
            <p:cNvSpPr/>
            <p:nvPr/>
          </p:nvSpPr>
          <p:spPr>
            <a:xfrm>
              <a:off x="0" y="0"/>
              <a:ext cx="4178637" cy="2242399"/>
            </a:xfrm>
            <a:custGeom>
              <a:avLst/>
              <a:gdLst/>
              <a:ahLst/>
              <a:cxnLst/>
              <a:rect l="l" t="t" r="r" b="b"/>
              <a:pathLst>
                <a:path w="4178637" h="2242399">
                  <a:moveTo>
                    <a:pt x="24886" y="0"/>
                  </a:moveTo>
                  <a:lnTo>
                    <a:pt x="4153751" y="0"/>
                  </a:lnTo>
                  <a:cubicBezTo>
                    <a:pt x="4167495" y="0"/>
                    <a:pt x="4178637" y="11142"/>
                    <a:pt x="4178637" y="24886"/>
                  </a:cubicBezTo>
                  <a:lnTo>
                    <a:pt x="4178637" y="2217513"/>
                  </a:lnTo>
                  <a:cubicBezTo>
                    <a:pt x="4178637" y="2231257"/>
                    <a:pt x="4167495" y="2242399"/>
                    <a:pt x="4153751" y="2242399"/>
                  </a:cubicBezTo>
                  <a:lnTo>
                    <a:pt x="24886" y="2242399"/>
                  </a:lnTo>
                  <a:cubicBezTo>
                    <a:pt x="11142" y="2242399"/>
                    <a:pt x="0" y="2231257"/>
                    <a:pt x="0" y="2217513"/>
                  </a:cubicBezTo>
                  <a:lnTo>
                    <a:pt x="0" y="24886"/>
                  </a:lnTo>
                  <a:cubicBezTo>
                    <a:pt x="0" y="11142"/>
                    <a:pt x="11142" y="0"/>
                    <a:pt x="24886" y="0"/>
                  </a:cubicBezTo>
                  <a:close/>
                </a:path>
              </a:pathLst>
            </a:custGeom>
            <a:solidFill>
              <a:srgbClr val="94DDDE"/>
            </a:solidFill>
          </p:spPr>
        </p:sp>
        <p:sp>
          <p:nvSpPr>
            <p:cNvPr id="4" name="TextBox 4"/>
            <p:cNvSpPr txBox="1"/>
            <p:nvPr/>
          </p:nvSpPr>
          <p:spPr>
            <a:xfrm>
              <a:off x="0" y="-38100"/>
              <a:ext cx="4178637" cy="22804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14327" y="446587"/>
            <a:ext cx="14459346" cy="1995499"/>
            <a:chOff x="0" y="0"/>
            <a:chExt cx="1928102" cy="266093"/>
          </a:xfrm>
        </p:grpSpPr>
        <p:sp>
          <p:nvSpPr>
            <p:cNvPr id="6" name="Freeform 6"/>
            <p:cNvSpPr/>
            <p:nvPr/>
          </p:nvSpPr>
          <p:spPr>
            <a:xfrm>
              <a:off x="0" y="0"/>
              <a:ext cx="1928102" cy="266093"/>
            </a:xfrm>
            <a:custGeom>
              <a:avLst/>
              <a:gdLst/>
              <a:ahLst/>
              <a:cxnLst/>
              <a:rect l="l" t="t" r="r" b="b"/>
              <a:pathLst>
                <a:path w="1928102" h="266093">
                  <a:moveTo>
                    <a:pt x="1724902" y="0"/>
                  </a:moveTo>
                  <a:cubicBezTo>
                    <a:pt x="1837127" y="0"/>
                    <a:pt x="1928102" y="59567"/>
                    <a:pt x="1928102" y="133046"/>
                  </a:cubicBezTo>
                  <a:cubicBezTo>
                    <a:pt x="1928102" y="206526"/>
                    <a:pt x="1837127" y="266093"/>
                    <a:pt x="1724902" y="266093"/>
                  </a:cubicBezTo>
                  <a:lnTo>
                    <a:pt x="203200" y="266093"/>
                  </a:lnTo>
                  <a:cubicBezTo>
                    <a:pt x="90976" y="266093"/>
                    <a:pt x="0" y="206526"/>
                    <a:pt x="0" y="133046"/>
                  </a:cubicBezTo>
                  <a:cubicBezTo>
                    <a:pt x="0" y="59567"/>
                    <a:pt x="90976" y="0"/>
                    <a:pt x="203200" y="0"/>
                  </a:cubicBezTo>
                  <a:close/>
                </a:path>
              </a:pathLst>
            </a:custGeom>
            <a:solidFill>
              <a:srgbClr val="BADCAC"/>
            </a:solidFill>
          </p:spPr>
        </p:sp>
        <p:sp>
          <p:nvSpPr>
            <p:cNvPr id="7" name="TextBox 7"/>
            <p:cNvSpPr txBox="1"/>
            <p:nvPr/>
          </p:nvSpPr>
          <p:spPr>
            <a:xfrm>
              <a:off x="0" y="-38100"/>
              <a:ext cx="1928102" cy="30419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30822" y="1076036"/>
            <a:ext cx="13226355" cy="66992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Bevan"/>
                <a:ea typeface="Bevan"/>
                <a:cs typeface="Bevan"/>
                <a:sym typeface="Bevan"/>
              </a:rPr>
              <a:t>Nghề này giúp ích cho mọi người như thế nào?</a:t>
            </a:r>
          </a:p>
        </p:txBody>
      </p:sp>
      <p:sp>
        <p:nvSpPr>
          <p:cNvPr id="9" name="TextBox 9"/>
          <p:cNvSpPr txBox="1"/>
          <p:nvPr/>
        </p:nvSpPr>
        <p:spPr>
          <a:xfrm>
            <a:off x="1408545" y="2647950"/>
            <a:ext cx="15470909" cy="6239510"/>
          </a:xfrm>
          <a:prstGeom prst="rect">
            <a:avLst/>
          </a:prstGeom>
        </p:spPr>
        <p:txBody>
          <a:bodyPr lIns="0" tIns="0" rIns="0" bIns="0" rtlCol="0" anchor="t">
            <a:spAutoFit/>
          </a:bodyPr>
          <a:lstStyle/>
          <a:p>
            <a:pPr marL="0" lvl="0" indent="0" algn="just">
              <a:lnSpc>
                <a:spcPts val="9940"/>
              </a:lnSpc>
              <a:spcBef>
                <a:spcPct val="0"/>
              </a:spcBef>
            </a:pPr>
            <a:r>
              <a:rPr lang="en-US" sz="7100">
                <a:solidFill>
                  <a:srgbClr val="000000"/>
                </a:solidFill>
                <a:latin typeface="Lobster"/>
                <a:ea typeface="Lobster"/>
                <a:cs typeface="Lobster"/>
                <a:sym typeface="Lobster"/>
              </a:rPr>
              <a:t>Nấu những</a:t>
            </a:r>
            <a:r>
              <a:rPr lang="en-US" sz="7100" u="none" strike="noStrike">
                <a:solidFill>
                  <a:srgbClr val="000000"/>
                </a:solidFill>
                <a:latin typeface="Lobster"/>
                <a:ea typeface="Lobster"/>
                <a:cs typeface="Lobster"/>
                <a:sym typeface="Lobster"/>
              </a:rPr>
              <a:t> món ăn ngon và bổ dưỡng để mọi người có sức khỏe, niềm vui và năng lượng làm việc, học tập.Nhờ có đầu bếp mà gia đình, học sinh và khách hàng đều được ăn ngon, ăn sạch và an toàn mỗi ngày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FE2"/>
        </a:solidFill>
        <a:effectLst/>
      </p:bgPr>
    </p:bg>
    <p:spTree>
      <p:nvGrpSpPr>
        <p:cNvPr id="1" name=""/>
        <p:cNvGrpSpPr/>
        <p:nvPr/>
      </p:nvGrpSpPr>
      <p:grpSpPr>
        <a:xfrm>
          <a:off x="0" y="0"/>
          <a:ext cx="0" cy="0"/>
          <a:chOff x="0" y="0"/>
          <a:chExt cx="0" cy="0"/>
        </a:xfrm>
      </p:grpSpPr>
      <p:grpSp>
        <p:nvGrpSpPr>
          <p:cNvPr id="2" name="Group 2"/>
          <p:cNvGrpSpPr/>
          <p:nvPr/>
        </p:nvGrpSpPr>
        <p:grpSpPr>
          <a:xfrm>
            <a:off x="2913031" y="2111662"/>
            <a:ext cx="12461938" cy="6265372"/>
            <a:chOff x="0" y="0"/>
            <a:chExt cx="7820660" cy="3931920"/>
          </a:xfrm>
        </p:grpSpPr>
        <p:sp>
          <p:nvSpPr>
            <p:cNvPr id="3" name="Freeform 3"/>
            <p:cNvSpPr/>
            <p:nvPr/>
          </p:nvSpPr>
          <p:spPr>
            <a:xfrm>
              <a:off x="-11430" y="-1270"/>
              <a:ext cx="7843520" cy="3934460"/>
            </a:xfrm>
            <a:custGeom>
              <a:avLst/>
              <a:gdLst/>
              <a:ahLst/>
              <a:cxnLst/>
              <a:rect l="l" t="t" r="r" b="b"/>
              <a:pathLst>
                <a:path w="7843520" h="3934460">
                  <a:moveTo>
                    <a:pt x="7797800" y="1043940"/>
                  </a:moveTo>
                  <a:cubicBezTo>
                    <a:pt x="7791450" y="952500"/>
                    <a:pt x="7766050" y="863600"/>
                    <a:pt x="7727950" y="777240"/>
                  </a:cubicBezTo>
                  <a:cubicBezTo>
                    <a:pt x="7592060" y="478790"/>
                    <a:pt x="7280910" y="233680"/>
                    <a:pt x="6954519" y="189230"/>
                  </a:cubicBezTo>
                  <a:cubicBezTo>
                    <a:pt x="6681469" y="156210"/>
                    <a:pt x="6409690" y="127000"/>
                    <a:pt x="6139180" y="102870"/>
                  </a:cubicBezTo>
                  <a:cubicBezTo>
                    <a:pt x="5712460" y="64770"/>
                    <a:pt x="5287010" y="36830"/>
                    <a:pt x="4864100" y="20320"/>
                  </a:cubicBezTo>
                  <a:cubicBezTo>
                    <a:pt x="4464050" y="5080"/>
                    <a:pt x="4065270" y="0"/>
                    <a:pt x="3665220" y="3810"/>
                  </a:cubicBezTo>
                  <a:cubicBezTo>
                    <a:pt x="2744470" y="12700"/>
                    <a:pt x="1823720" y="74930"/>
                    <a:pt x="889000" y="189230"/>
                  </a:cubicBezTo>
                  <a:cubicBezTo>
                    <a:pt x="469900" y="246380"/>
                    <a:pt x="76200" y="635000"/>
                    <a:pt x="45720" y="1042670"/>
                  </a:cubicBezTo>
                  <a:cubicBezTo>
                    <a:pt x="0" y="1657350"/>
                    <a:pt x="0" y="2274570"/>
                    <a:pt x="45720" y="2890520"/>
                  </a:cubicBezTo>
                  <a:cubicBezTo>
                    <a:pt x="76200" y="3299460"/>
                    <a:pt x="468630" y="3688080"/>
                    <a:pt x="889000" y="3743960"/>
                  </a:cubicBezTo>
                  <a:cubicBezTo>
                    <a:pt x="1336040" y="3798570"/>
                    <a:pt x="1780540" y="3841750"/>
                    <a:pt x="2223770" y="3872230"/>
                  </a:cubicBezTo>
                  <a:cubicBezTo>
                    <a:pt x="2600960" y="3898900"/>
                    <a:pt x="2978150" y="3916680"/>
                    <a:pt x="3352800" y="3924300"/>
                  </a:cubicBezTo>
                  <a:cubicBezTo>
                    <a:pt x="3804920" y="3934460"/>
                    <a:pt x="4258310" y="3933190"/>
                    <a:pt x="4710430" y="3917950"/>
                  </a:cubicBezTo>
                  <a:cubicBezTo>
                    <a:pt x="5030470" y="3907790"/>
                    <a:pt x="5350510" y="3891280"/>
                    <a:pt x="5670550" y="3867150"/>
                  </a:cubicBezTo>
                  <a:cubicBezTo>
                    <a:pt x="5797550" y="3858260"/>
                    <a:pt x="5925820" y="3848100"/>
                    <a:pt x="6052820" y="3836670"/>
                  </a:cubicBezTo>
                  <a:cubicBezTo>
                    <a:pt x="6245860" y="3820160"/>
                    <a:pt x="6438900" y="3801110"/>
                    <a:pt x="6631940" y="3779520"/>
                  </a:cubicBezTo>
                  <a:cubicBezTo>
                    <a:pt x="6738620" y="3768090"/>
                    <a:pt x="6845300" y="3755390"/>
                    <a:pt x="6951980" y="3742690"/>
                  </a:cubicBezTo>
                  <a:cubicBezTo>
                    <a:pt x="7372350" y="3685540"/>
                    <a:pt x="7764780" y="3296920"/>
                    <a:pt x="7796530" y="2889250"/>
                  </a:cubicBezTo>
                  <a:cubicBezTo>
                    <a:pt x="7843520" y="2275840"/>
                    <a:pt x="7843520" y="1658620"/>
                    <a:pt x="7797800" y="1043940"/>
                  </a:cubicBezTo>
                  <a:close/>
                </a:path>
              </a:pathLst>
            </a:custGeom>
            <a:solidFill>
              <a:srgbClr val="FFFAEF"/>
            </a:solidFill>
            <a:ln w="12700">
              <a:solidFill>
                <a:srgbClr val="000000"/>
              </a:solidFill>
            </a:ln>
          </p:spPr>
        </p:sp>
      </p:grpSp>
      <p:sp>
        <p:nvSpPr>
          <p:cNvPr id="4" name="TextBox 4"/>
          <p:cNvSpPr txBox="1"/>
          <p:nvPr/>
        </p:nvSpPr>
        <p:spPr>
          <a:xfrm>
            <a:off x="2913031" y="3762375"/>
            <a:ext cx="12461938" cy="2752725"/>
          </a:xfrm>
          <a:prstGeom prst="rect">
            <a:avLst/>
          </a:prstGeom>
        </p:spPr>
        <p:txBody>
          <a:bodyPr lIns="0" tIns="0" rIns="0" bIns="0" rtlCol="0" anchor="t">
            <a:spAutoFit/>
          </a:bodyPr>
          <a:lstStyle/>
          <a:p>
            <a:pPr algn="ctr">
              <a:lnSpc>
                <a:spcPts val="10800"/>
              </a:lnSpc>
            </a:pPr>
            <a:r>
              <a:rPr lang="en-US" sz="9000">
                <a:solidFill>
                  <a:srgbClr val="073A64"/>
                </a:solidFill>
                <a:latin typeface="Sriracha"/>
                <a:ea typeface="Sriracha"/>
                <a:cs typeface="Sriracha"/>
                <a:sym typeface="Sriracha"/>
              </a:rPr>
              <a:t>Trò chuyện trẻ về nghề nghiệp của ba mẹ trẻ</a:t>
            </a:r>
          </a:p>
        </p:txBody>
      </p:sp>
      <p:sp>
        <p:nvSpPr>
          <p:cNvPr id="5" name="Freeform 5"/>
          <p:cNvSpPr/>
          <p:nvPr/>
        </p:nvSpPr>
        <p:spPr>
          <a:xfrm>
            <a:off x="6353098" y="1670192"/>
            <a:ext cx="5581804" cy="882940"/>
          </a:xfrm>
          <a:custGeom>
            <a:avLst/>
            <a:gdLst/>
            <a:ahLst/>
            <a:cxnLst/>
            <a:rect l="l" t="t" r="r" b="b"/>
            <a:pathLst>
              <a:path w="5581804" h="882940">
                <a:moveTo>
                  <a:pt x="0" y="0"/>
                </a:moveTo>
                <a:lnTo>
                  <a:pt x="5581804" y="0"/>
                </a:lnTo>
                <a:lnTo>
                  <a:pt x="5581804" y="882940"/>
                </a:lnTo>
                <a:lnTo>
                  <a:pt x="0" y="8829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841538" y="7937473"/>
            <a:ext cx="4604924" cy="879122"/>
          </a:xfrm>
          <a:custGeom>
            <a:avLst/>
            <a:gdLst/>
            <a:ahLst/>
            <a:cxnLst/>
            <a:rect l="l" t="t" r="r" b="b"/>
            <a:pathLst>
              <a:path w="4604924" h="879122">
                <a:moveTo>
                  <a:pt x="0" y="0"/>
                </a:moveTo>
                <a:lnTo>
                  <a:pt x="4604924" y="0"/>
                </a:lnTo>
                <a:lnTo>
                  <a:pt x="4604924" y="879121"/>
                </a:lnTo>
                <a:lnTo>
                  <a:pt x="0" y="8791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5E3"/>
        </a:solidFill>
        <a:effectLst/>
      </p:bgPr>
    </p:bg>
    <p:spTree>
      <p:nvGrpSpPr>
        <p:cNvPr id="1" name=""/>
        <p:cNvGrpSpPr/>
        <p:nvPr/>
      </p:nvGrpSpPr>
      <p:grpSpPr>
        <a:xfrm>
          <a:off x="0" y="0"/>
          <a:ext cx="0" cy="0"/>
          <a:chOff x="0" y="0"/>
          <a:chExt cx="0" cy="0"/>
        </a:xfrm>
      </p:grpSpPr>
      <p:grpSp>
        <p:nvGrpSpPr>
          <p:cNvPr id="2" name="Group 2"/>
          <p:cNvGrpSpPr/>
          <p:nvPr/>
        </p:nvGrpSpPr>
        <p:grpSpPr>
          <a:xfrm>
            <a:off x="3520012" y="341766"/>
            <a:ext cx="10563814" cy="9603467"/>
            <a:chOff x="0" y="0"/>
            <a:chExt cx="698500" cy="635000"/>
          </a:xfrm>
        </p:grpSpPr>
        <p:sp>
          <p:nvSpPr>
            <p:cNvPr id="3" name="Freeform 3"/>
            <p:cNvSpPr/>
            <p:nvPr/>
          </p:nvSpPr>
          <p:spPr>
            <a:xfrm>
              <a:off x="-34360" y="0"/>
              <a:ext cx="786740" cy="635000"/>
            </a:xfrm>
            <a:custGeom>
              <a:avLst/>
              <a:gdLst/>
              <a:ahLst/>
              <a:cxnLst/>
              <a:rect l="l" t="t" r="r" b="b"/>
              <a:pathLst>
                <a:path w="786740" h="635000">
                  <a:moveTo>
                    <a:pt x="723566" y="134181"/>
                  </a:moveTo>
                  <a:cubicBezTo>
                    <a:pt x="701471" y="59151"/>
                    <a:pt x="630145" y="2"/>
                    <a:pt x="545804" y="0"/>
                  </a:cubicBezTo>
                  <a:cubicBezTo>
                    <a:pt x="474993" y="0"/>
                    <a:pt x="413473" y="39955"/>
                    <a:pt x="382373" y="98637"/>
                  </a:cubicBezTo>
                  <a:cubicBezTo>
                    <a:pt x="351273" y="39956"/>
                    <a:pt x="289762" y="2"/>
                    <a:pt x="218953" y="0"/>
                  </a:cubicBezTo>
                  <a:cubicBezTo>
                    <a:pt x="130730" y="0"/>
                    <a:pt x="53568" y="59151"/>
                    <a:pt x="38418" y="145002"/>
                  </a:cubicBezTo>
                  <a:cubicBezTo>
                    <a:pt x="0" y="362701"/>
                    <a:pt x="243496" y="533104"/>
                    <a:pt x="382922" y="635000"/>
                  </a:cubicBezTo>
                  <a:cubicBezTo>
                    <a:pt x="511829" y="540791"/>
                    <a:pt x="786740" y="348699"/>
                    <a:pt x="723566" y="134181"/>
                  </a:cubicBezTo>
                  <a:close/>
                </a:path>
              </a:pathLst>
            </a:custGeom>
            <a:solidFill>
              <a:srgbClr val="FFB9E3"/>
            </a:solidFill>
          </p:spPr>
        </p:sp>
        <p:sp>
          <p:nvSpPr>
            <p:cNvPr id="4" name="TextBox 4"/>
            <p:cNvSpPr txBox="1"/>
            <p:nvPr/>
          </p:nvSpPr>
          <p:spPr>
            <a:xfrm>
              <a:off x="57150" y="63500"/>
              <a:ext cx="584200" cy="469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01580" y="5143500"/>
            <a:ext cx="5201861" cy="3698050"/>
          </a:xfrm>
          <a:custGeom>
            <a:avLst/>
            <a:gdLst/>
            <a:ahLst/>
            <a:cxnLst/>
            <a:rect l="l" t="t" r="r" b="b"/>
            <a:pathLst>
              <a:path w="5201861" h="3698050">
                <a:moveTo>
                  <a:pt x="0" y="0"/>
                </a:moveTo>
                <a:lnTo>
                  <a:pt x="5201860" y="0"/>
                </a:lnTo>
                <a:lnTo>
                  <a:pt x="5201860" y="3698050"/>
                </a:lnTo>
                <a:lnTo>
                  <a:pt x="0" y="3698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028700" y="2152016"/>
            <a:ext cx="15546437" cy="2991484"/>
          </a:xfrm>
          <a:prstGeom prst="rect">
            <a:avLst/>
          </a:prstGeom>
        </p:spPr>
        <p:txBody>
          <a:bodyPr lIns="0" tIns="0" rIns="0" bIns="0" rtlCol="0" anchor="t">
            <a:spAutoFit/>
          </a:bodyPr>
          <a:lstStyle/>
          <a:p>
            <a:pPr algn="ctr">
              <a:lnSpc>
                <a:spcPts val="12040"/>
              </a:lnSpc>
            </a:pPr>
            <a:r>
              <a:rPr lang="en-US" sz="8600">
                <a:solidFill>
                  <a:srgbClr val="000000"/>
                </a:solidFill>
                <a:latin typeface="Paytone One"/>
                <a:ea typeface="Paytone One"/>
                <a:cs typeface="Paytone One"/>
                <a:sym typeface="Paytone One"/>
              </a:rPr>
              <a:t>Vận động minh hoạ bài hát </a:t>
            </a:r>
          </a:p>
          <a:p>
            <a:pPr marL="0" lvl="0" indent="0" algn="ctr">
              <a:lnSpc>
                <a:spcPts val="12040"/>
              </a:lnSpc>
              <a:spcBef>
                <a:spcPct val="0"/>
              </a:spcBef>
            </a:pPr>
            <a:r>
              <a:rPr lang="en-US" sz="8600">
                <a:solidFill>
                  <a:srgbClr val="000000"/>
                </a:solidFill>
                <a:latin typeface="Paytone One"/>
                <a:ea typeface="Paytone One"/>
                <a:cs typeface="Paytone One"/>
                <a:sym typeface="Paytone One"/>
              </a:rPr>
              <a:t>“Cả nhà thương nhau”  </a:t>
            </a:r>
          </a:p>
        </p:txBody>
      </p:sp>
      <p:pic>
        <p:nvPicPr>
          <p:cNvPr id="7" name="Xuân Mai ♫ Cả Nhà Thương Nhau ♫ Ba Thương Con Vì Con Giống Mẹ - Kênh Thiếu Nhi - BHMEDIA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00" y="9335633"/>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8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200"/>
        </a:solidFill>
        <a:effectLst/>
      </p:bgPr>
    </p:bg>
    <p:spTree>
      <p:nvGrpSpPr>
        <p:cNvPr id="1" name=""/>
        <p:cNvGrpSpPr/>
        <p:nvPr/>
      </p:nvGrpSpPr>
      <p:grpSpPr>
        <a:xfrm>
          <a:off x="0" y="0"/>
          <a:ext cx="0" cy="0"/>
          <a:chOff x="0" y="0"/>
          <a:chExt cx="0" cy="0"/>
        </a:xfrm>
      </p:grpSpPr>
      <p:sp>
        <p:nvSpPr>
          <p:cNvPr id="2" name="Freeform 2"/>
          <p:cNvSpPr/>
          <p:nvPr/>
        </p:nvSpPr>
        <p:spPr>
          <a:xfrm rot="5487575">
            <a:off x="5180162" y="-1537150"/>
            <a:ext cx="7927676" cy="13077584"/>
          </a:xfrm>
          <a:custGeom>
            <a:avLst/>
            <a:gdLst/>
            <a:ahLst/>
            <a:cxnLst/>
            <a:rect l="l" t="t" r="r" b="b"/>
            <a:pathLst>
              <a:path w="7927676" h="13077584">
                <a:moveTo>
                  <a:pt x="0" y="0"/>
                </a:moveTo>
                <a:lnTo>
                  <a:pt x="7927676" y="0"/>
                </a:lnTo>
                <a:lnTo>
                  <a:pt x="7927676" y="13077583"/>
                </a:lnTo>
                <a:lnTo>
                  <a:pt x="0" y="13077583"/>
                </a:lnTo>
                <a:lnTo>
                  <a:pt x="0" y="0"/>
                </a:lnTo>
                <a:close/>
              </a:path>
            </a:pathLst>
          </a:custGeom>
          <a:blipFill>
            <a:blip r:embed="rId2">
              <a:extLst>
                <a:ext uri="{96DAC541-7B7A-43D3-8B79-37D633B846F1}">
                  <asvg:svgBlip xmlns:asvg="http://schemas.microsoft.com/office/drawing/2016/SVG/main" xmlns="" r:embed="rId3"/>
                </a:ext>
              </a:extLst>
            </a:blip>
            <a:stretch>
              <a:fillRect r="-19071"/>
            </a:stretch>
          </a:blipFill>
        </p:spPr>
      </p:sp>
      <p:sp>
        <p:nvSpPr>
          <p:cNvPr id="3" name="TextBox 3"/>
          <p:cNvSpPr txBox="1"/>
          <p:nvPr/>
        </p:nvSpPr>
        <p:spPr>
          <a:xfrm>
            <a:off x="3087833" y="2475231"/>
            <a:ext cx="12112333" cy="5336538"/>
          </a:xfrm>
          <a:prstGeom prst="rect">
            <a:avLst/>
          </a:prstGeom>
        </p:spPr>
        <p:txBody>
          <a:bodyPr lIns="0" tIns="0" rIns="0" bIns="0" rtlCol="0" anchor="t">
            <a:spAutoFit/>
          </a:bodyPr>
          <a:lstStyle/>
          <a:p>
            <a:pPr algn="just">
              <a:lnSpc>
                <a:spcPts val="8420"/>
              </a:lnSpc>
            </a:pPr>
            <a:r>
              <a:rPr lang="en-US" sz="7017">
                <a:solidFill>
                  <a:srgbClr val="073A64"/>
                </a:solidFill>
                <a:latin typeface="Sriracha"/>
                <a:ea typeface="Sriracha"/>
                <a:cs typeface="Sriracha"/>
                <a:sym typeface="Sriracha"/>
              </a:rPr>
              <a:t>“Bố mẹ các con dù làm nghề gì cũng rất đáng quý, vì ai cũng làm việc chăm chỉ để mang lại cuộc sống tốt đẹp cho mọi người.”</a:t>
            </a:r>
          </a:p>
        </p:txBody>
      </p:sp>
      <p:sp>
        <p:nvSpPr>
          <p:cNvPr id="4" name="Freeform 4"/>
          <p:cNvSpPr/>
          <p:nvPr/>
        </p:nvSpPr>
        <p:spPr>
          <a:xfrm>
            <a:off x="7348926" y="8474563"/>
            <a:ext cx="2763175" cy="783737"/>
          </a:xfrm>
          <a:custGeom>
            <a:avLst/>
            <a:gdLst/>
            <a:ahLst/>
            <a:cxnLst/>
            <a:rect l="l" t="t" r="r" b="b"/>
            <a:pathLst>
              <a:path w="2763175" h="783737">
                <a:moveTo>
                  <a:pt x="0" y="0"/>
                </a:moveTo>
                <a:lnTo>
                  <a:pt x="2763176" y="0"/>
                </a:lnTo>
                <a:lnTo>
                  <a:pt x="2763176" y="783737"/>
                </a:lnTo>
                <a:lnTo>
                  <a:pt x="0" y="7837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1929493" y="740864"/>
            <a:ext cx="2241479" cy="2213933"/>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663865" y="1847830"/>
            <a:ext cx="2405921" cy="652952"/>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044520" y="8866068"/>
            <a:ext cx="6569687" cy="1718813"/>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296679" y="7555361"/>
            <a:ext cx="1265628" cy="1553785"/>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790220">
            <a:off x="15585512" y="-379009"/>
            <a:ext cx="3629892" cy="3914590"/>
          </a:xfrm>
          <a:custGeom>
            <a:avLst/>
            <a:gdLst/>
            <a:ahLst/>
            <a:cxnLst/>
            <a:rect l="l" t="t" r="r" b="b"/>
            <a:pathLst>
              <a:path w="3629892" h="3914590">
                <a:moveTo>
                  <a:pt x="0" y="0"/>
                </a:moveTo>
                <a:lnTo>
                  <a:pt x="3629892" y="0"/>
                </a:lnTo>
                <a:lnTo>
                  <a:pt x="3629892" y="3914590"/>
                </a:lnTo>
                <a:lnTo>
                  <a:pt x="0" y="39145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849852" y="3178810"/>
            <a:ext cx="16588296" cy="4205605"/>
          </a:xfrm>
          <a:prstGeom prst="rect">
            <a:avLst/>
          </a:prstGeom>
        </p:spPr>
        <p:txBody>
          <a:bodyPr lIns="0" tIns="0" rIns="0" bIns="0" rtlCol="0" anchor="t">
            <a:spAutoFit/>
          </a:bodyPr>
          <a:lstStyle/>
          <a:p>
            <a:pPr algn="ctr">
              <a:lnSpc>
                <a:spcPts val="16159"/>
              </a:lnSpc>
            </a:pPr>
            <a:r>
              <a:rPr lang="en-US" sz="15999">
                <a:solidFill>
                  <a:srgbClr val="FFFFFF"/>
                </a:solidFill>
                <a:latin typeface="ไอติม"/>
                <a:ea typeface="ไอติม"/>
                <a:cs typeface="ไอติม"/>
                <a:sym typeface="ไอติม"/>
              </a:rPr>
              <a:t>TRÒ CHƠI </a:t>
            </a:r>
          </a:p>
          <a:p>
            <a:pPr algn="ctr">
              <a:lnSpc>
                <a:spcPts val="16159"/>
              </a:lnSpc>
            </a:pPr>
            <a:r>
              <a:rPr lang="en-US" sz="15999">
                <a:solidFill>
                  <a:srgbClr val="FFFFFF"/>
                </a:solidFill>
                <a:latin typeface="ไอติม"/>
                <a:ea typeface="ไอติม"/>
                <a:cs typeface="ไอติม"/>
                <a:sym typeface="ไอติม"/>
              </a:rPr>
              <a:t>AI LÀM NGHỀ GÌ?</a:t>
            </a:r>
          </a:p>
        </p:txBody>
      </p:sp>
      <p:grpSp>
        <p:nvGrpSpPr>
          <p:cNvPr id="12" name="Group 12"/>
          <p:cNvGrpSpPr/>
          <p:nvPr/>
        </p:nvGrpSpPr>
        <p:grpSpPr>
          <a:xfrm>
            <a:off x="7456100" y="7925122"/>
            <a:ext cx="3375800" cy="814264"/>
            <a:chOff x="0" y="0"/>
            <a:chExt cx="4501066" cy="1085685"/>
          </a:xfrm>
        </p:grpSpPr>
        <p:grpSp>
          <p:nvGrpSpPr>
            <p:cNvPr id="13" name="Group 13"/>
            <p:cNvGrpSpPr/>
            <p:nvPr/>
          </p:nvGrpSpPr>
          <p:grpSpPr>
            <a:xfrm>
              <a:off x="0" y="0"/>
              <a:ext cx="4501066" cy="1085685"/>
              <a:chOff x="0" y="0"/>
              <a:chExt cx="2532509" cy="660400"/>
            </a:xfrm>
          </p:grpSpPr>
          <p:sp>
            <p:nvSpPr>
              <p:cNvPr id="14" name="Freeform 14"/>
              <p:cNvSpPr/>
              <p:nvPr/>
            </p:nvSpPr>
            <p:spPr>
              <a:xfrm>
                <a:off x="0" y="0"/>
                <a:ext cx="2532509" cy="660400"/>
              </a:xfrm>
              <a:custGeom>
                <a:avLst/>
                <a:gdLst/>
                <a:ahLst/>
                <a:cxnLst/>
                <a:rect l="l" t="t" r="r" b="b"/>
                <a:pathLst>
                  <a:path w="2532509" h="660400">
                    <a:moveTo>
                      <a:pt x="2408049" y="660400"/>
                    </a:moveTo>
                    <a:lnTo>
                      <a:pt x="124460" y="660400"/>
                    </a:lnTo>
                    <a:cubicBezTo>
                      <a:pt x="55880" y="660400"/>
                      <a:pt x="0" y="604520"/>
                      <a:pt x="0" y="535940"/>
                    </a:cubicBezTo>
                    <a:lnTo>
                      <a:pt x="0" y="124460"/>
                    </a:lnTo>
                    <a:cubicBezTo>
                      <a:pt x="0" y="55880"/>
                      <a:pt x="55880" y="0"/>
                      <a:pt x="124460" y="0"/>
                    </a:cubicBezTo>
                    <a:lnTo>
                      <a:pt x="2408049" y="0"/>
                    </a:lnTo>
                    <a:cubicBezTo>
                      <a:pt x="2476629" y="0"/>
                      <a:pt x="2532509" y="55880"/>
                      <a:pt x="2532509" y="124460"/>
                    </a:cubicBezTo>
                    <a:lnTo>
                      <a:pt x="2532509" y="535940"/>
                    </a:lnTo>
                    <a:cubicBezTo>
                      <a:pt x="2532509" y="604520"/>
                      <a:pt x="2476629" y="660400"/>
                      <a:pt x="2408049" y="660400"/>
                    </a:cubicBezTo>
                    <a:close/>
                  </a:path>
                </a:pathLst>
              </a:custGeom>
              <a:solidFill>
                <a:srgbClr val="F7B2BD"/>
              </a:solidFill>
            </p:spPr>
          </p:sp>
        </p:grpSp>
        <p:sp>
          <p:nvSpPr>
            <p:cNvPr id="15" name="TextBox 15"/>
            <p:cNvSpPr txBox="1"/>
            <p:nvPr/>
          </p:nvSpPr>
          <p:spPr>
            <a:xfrm>
              <a:off x="349674" y="170733"/>
              <a:ext cx="3801719" cy="687069"/>
            </a:xfrm>
            <a:prstGeom prst="rect">
              <a:avLst/>
            </a:prstGeom>
          </p:spPr>
          <p:txBody>
            <a:bodyPr lIns="0" tIns="0" rIns="0" bIns="0" rtlCol="0" anchor="t">
              <a:spAutoFit/>
            </a:bodyPr>
            <a:lstStyle/>
            <a:p>
              <a:pPr marL="0" lvl="1" indent="0" algn="ctr">
                <a:lnSpc>
                  <a:spcPts val="4340"/>
                </a:lnSpc>
                <a:spcBef>
                  <a:spcPct val="0"/>
                </a:spcBef>
              </a:pPr>
              <a:r>
                <a:rPr lang="en-US" sz="3100" u="none">
                  <a:solidFill>
                    <a:srgbClr val="FFFFFF"/>
                  </a:solidFill>
                  <a:latin typeface="Montserrat"/>
                  <a:ea typeface="Montserrat"/>
                  <a:cs typeface="Montserrat"/>
                  <a:sym typeface="Montserrat"/>
                </a:rPr>
                <a:t>BẮT ĐẦU</a:t>
              </a: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a:off x="4908035" y="1677118"/>
            <a:ext cx="8471931" cy="3091111"/>
            <a:chOff x="0" y="0"/>
            <a:chExt cx="11295908" cy="4121481"/>
          </a:xfrm>
        </p:grpSpPr>
        <p:sp>
          <p:nvSpPr>
            <p:cNvPr id="3" name="AutoShape 3"/>
            <p:cNvSpPr/>
            <p:nvPr/>
          </p:nvSpPr>
          <p:spPr>
            <a:xfrm rot="257646">
              <a:off x="108037" y="410175"/>
              <a:ext cx="11079835" cy="3301131"/>
            </a:xfrm>
            <a:prstGeom prst="rect">
              <a:avLst/>
            </a:prstGeom>
            <a:solidFill>
              <a:srgbClr val="FFE27B"/>
            </a:solidFill>
          </p:spPr>
        </p:sp>
        <p:sp>
          <p:nvSpPr>
            <p:cNvPr id="4" name="TextBox 4"/>
            <p:cNvSpPr txBox="1"/>
            <p:nvPr/>
          </p:nvSpPr>
          <p:spPr>
            <a:xfrm rot="257646">
              <a:off x="155984" y="603749"/>
              <a:ext cx="11001769" cy="2676525"/>
            </a:xfrm>
            <a:prstGeom prst="rect">
              <a:avLst/>
            </a:prstGeom>
          </p:spPr>
          <p:txBody>
            <a:bodyPr lIns="0" tIns="0" rIns="0" bIns="0" rtlCol="0" anchor="t">
              <a:spAutoFit/>
            </a:bodyPr>
            <a:lstStyle/>
            <a:p>
              <a:pPr marL="0" lvl="0" indent="0" algn="ctr">
                <a:lnSpc>
                  <a:spcPts val="16800"/>
                </a:lnSpc>
                <a:spcBef>
                  <a:spcPct val="0"/>
                </a:spcBef>
              </a:pPr>
              <a:r>
                <a:rPr lang="en-US" sz="12000" b="1" u="none" strike="noStrike">
                  <a:solidFill>
                    <a:srgbClr val="202020"/>
                  </a:solidFill>
                  <a:latin typeface="Cabin Bold"/>
                  <a:ea typeface="Cabin Bold"/>
                  <a:cs typeface="Cabin Bold"/>
                  <a:sym typeface="Cabin Bold"/>
                </a:rPr>
                <a:t>TRÒ CHƠI</a:t>
              </a:r>
            </a:p>
          </p:txBody>
        </p:sp>
      </p:grpSp>
      <p:sp>
        <p:nvSpPr>
          <p:cNvPr id="5" name="AutoShape 5"/>
          <p:cNvSpPr/>
          <p:nvPr/>
        </p:nvSpPr>
        <p:spPr>
          <a:xfrm rot="-142919">
            <a:off x="305886" y="4625160"/>
            <a:ext cx="17362037" cy="2418729"/>
          </a:xfrm>
          <a:prstGeom prst="rect">
            <a:avLst/>
          </a:prstGeom>
          <a:solidFill>
            <a:srgbClr val="5C67B6"/>
          </a:solidFill>
        </p:spPr>
      </p:sp>
      <p:sp>
        <p:nvSpPr>
          <p:cNvPr id="6" name="Freeform 6"/>
          <p:cNvSpPr/>
          <p:nvPr/>
        </p:nvSpPr>
        <p:spPr>
          <a:xfrm>
            <a:off x="47381" y="3805278"/>
            <a:ext cx="3092360" cy="3209053"/>
          </a:xfrm>
          <a:custGeom>
            <a:avLst/>
            <a:gdLst/>
            <a:ahLst/>
            <a:cxnLst/>
            <a:rect l="l" t="t" r="r" b="b"/>
            <a:pathLst>
              <a:path w="3092360" h="3209053">
                <a:moveTo>
                  <a:pt x="0" y="0"/>
                </a:moveTo>
                <a:lnTo>
                  <a:pt x="3092360" y="0"/>
                </a:lnTo>
                <a:lnTo>
                  <a:pt x="3092360" y="3209053"/>
                </a:lnTo>
                <a:lnTo>
                  <a:pt x="0" y="32090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rot="-142919">
            <a:off x="389434" y="4751043"/>
            <a:ext cx="16834187" cy="2066925"/>
          </a:xfrm>
          <a:prstGeom prst="rect">
            <a:avLst/>
          </a:prstGeom>
        </p:spPr>
        <p:txBody>
          <a:bodyPr lIns="0" tIns="0" rIns="0" bIns="0" rtlCol="0" anchor="t">
            <a:spAutoFit/>
          </a:bodyPr>
          <a:lstStyle/>
          <a:p>
            <a:pPr algn="ctr">
              <a:lnSpc>
                <a:spcPts val="16800"/>
              </a:lnSpc>
              <a:spcBef>
                <a:spcPct val="0"/>
              </a:spcBef>
            </a:pPr>
            <a:r>
              <a:rPr lang="en-US" sz="12000" b="1">
                <a:solidFill>
                  <a:srgbClr val="202020"/>
                </a:solidFill>
                <a:latin typeface="Cabin Bold"/>
                <a:ea typeface="Cabin Bold"/>
                <a:cs typeface="Cabin Bold"/>
                <a:sym typeface="Cabin Bold"/>
              </a:rPr>
              <a:t>TINH MẮT NHANH TAY</a:t>
            </a:r>
          </a:p>
        </p:txBody>
      </p:sp>
      <p:sp>
        <p:nvSpPr>
          <p:cNvPr id="8" name="Freeform 8"/>
          <p:cNvSpPr/>
          <p:nvPr/>
        </p:nvSpPr>
        <p:spPr>
          <a:xfrm rot="-224185">
            <a:off x="13430991" y="6047767"/>
            <a:ext cx="4484553" cy="1712284"/>
          </a:xfrm>
          <a:custGeom>
            <a:avLst/>
            <a:gdLst/>
            <a:ahLst/>
            <a:cxnLst/>
            <a:rect l="l" t="t" r="r" b="b"/>
            <a:pathLst>
              <a:path w="4484553" h="1712284">
                <a:moveTo>
                  <a:pt x="0" y="0"/>
                </a:moveTo>
                <a:lnTo>
                  <a:pt x="4484553" y="0"/>
                </a:lnTo>
                <a:lnTo>
                  <a:pt x="4484553" y="1712284"/>
                </a:lnTo>
                <a:lnTo>
                  <a:pt x="0" y="17122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641002">
            <a:off x="12652918" y="1234776"/>
            <a:ext cx="3932061" cy="2008926"/>
          </a:xfrm>
          <a:custGeom>
            <a:avLst/>
            <a:gdLst/>
            <a:ahLst/>
            <a:cxnLst/>
            <a:rect l="l" t="t" r="r" b="b"/>
            <a:pathLst>
              <a:path w="3932061" h="2008926">
                <a:moveTo>
                  <a:pt x="0" y="0"/>
                </a:moveTo>
                <a:lnTo>
                  <a:pt x="3932062" y="0"/>
                </a:lnTo>
                <a:lnTo>
                  <a:pt x="3932062" y="2008926"/>
                </a:lnTo>
                <a:lnTo>
                  <a:pt x="0" y="20089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705772">
            <a:off x="3445037" y="1199184"/>
            <a:ext cx="2002326" cy="3201393"/>
          </a:xfrm>
          <a:custGeom>
            <a:avLst/>
            <a:gdLst/>
            <a:ahLst/>
            <a:cxnLst/>
            <a:rect l="l" t="t" r="r" b="b"/>
            <a:pathLst>
              <a:path w="2002326" h="3201393">
                <a:moveTo>
                  <a:pt x="0" y="0"/>
                </a:moveTo>
                <a:lnTo>
                  <a:pt x="2002326" y="0"/>
                </a:lnTo>
                <a:lnTo>
                  <a:pt x="2002326" y="3201393"/>
                </a:lnTo>
                <a:lnTo>
                  <a:pt x="0" y="32013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rot="-1059142">
            <a:off x="-350634" y="426059"/>
            <a:ext cx="5751355" cy="1831690"/>
            <a:chOff x="0" y="0"/>
            <a:chExt cx="2552125" cy="812800"/>
          </a:xfrm>
        </p:grpSpPr>
        <p:sp>
          <p:nvSpPr>
            <p:cNvPr id="3" name="Freeform 3"/>
            <p:cNvSpPr/>
            <p:nvPr/>
          </p:nvSpPr>
          <p:spPr>
            <a:xfrm>
              <a:off x="0" y="0"/>
              <a:ext cx="2552125" cy="812800"/>
            </a:xfrm>
            <a:custGeom>
              <a:avLst/>
              <a:gdLst/>
              <a:ahLst/>
              <a:cxnLst/>
              <a:rect l="l" t="t" r="r" b="b"/>
              <a:pathLst>
                <a:path w="2552125" h="812800">
                  <a:moveTo>
                    <a:pt x="1276063" y="0"/>
                  </a:moveTo>
                  <a:lnTo>
                    <a:pt x="1523766" y="111986"/>
                  </a:lnTo>
                  <a:lnTo>
                    <a:pt x="1914094" y="54447"/>
                  </a:lnTo>
                  <a:lnTo>
                    <a:pt x="1952798" y="190873"/>
                  </a:lnTo>
                  <a:lnTo>
                    <a:pt x="2381165" y="203200"/>
                  </a:lnTo>
                  <a:lnTo>
                    <a:pt x="2200498" y="327511"/>
                  </a:lnTo>
                  <a:lnTo>
                    <a:pt x="2552125" y="406400"/>
                  </a:lnTo>
                  <a:lnTo>
                    <a:pt x="2200498" y="485289"/>
                  </a:lnTo>
                  <a:lnTo>
                    <a:pt x="2381165" y="609600"/>
                  </a:lnTo>
                  <a:lnTo>
                    <a:pt x="1952798" y="621927"/>
                  </a:lnTo>
                  <a:lnTo>
                    <a:pt x="1914094" y="758353"/>
                  </a:lnTo>
                  <a:lnTo>
                    <a:pt x="1523766" y="700814"/>
                  </a:lnTo>
                  <a:lnTo>
                    <a:pt x="1276063" y="812800"/>
                  </a:lnTo>
                  <a:lnTo>
                    <a:pt x="1028359" y="700814"/>
                  </a:lnTo>
                  <a:lnTo>
                    <a:pt x="638031" y="758353"/>
                  </a:lnTo>
                  <a:lnTo>
                    <a:pt x="599327" y="621927"/>
                  </a:lnTo>
                  <a:lnTo>
                    <a:pt x="170960" y="609600"/>
                  </a:lnTo>
                  <a:lnTo>
                    <a:pt x="351626" y="485289"/>
                  </a:lnTo>
                  <a:lnTo>
                    <a:pt x="0" y="406400"/>
                  </a:lnTo>
                  <a:lnTo>
                    <a:pt x="351626" y="327511"/>
                  </a:lnTo>
                  <a:lnTo>
                    <a:pt x="170960" y="203200"/>
                  </a:lnTo>
                  <a:lnTo>
                    <a:pt x="599327" y="190873"/>
                  </a:lnTo>
                  <a:lnTo>
                    <a:pt x="638031" y="54447"/>
                  </a:lnTo>
                  <a:lnTo>
                    <a:pt x="1028359" y="111986"/>
                  </a:lnTo>
                  <a:lnTo>
                    <a:pt x="1276063" y="0"/>
                  </a:lnTo>
                  <a:close/>
                </a:path>
              </a:pathLst>
            </a:custGeom>
            <a:solidFill>
              <a:srgbClr val="4097DF"/>
            </a:solidFill>
          </p:spPr>
        </p:sp>
        <p:sp>
          <p:nvSpPr>
            <p:cNvPr id="4" name="TextBox 4"/>
            <p:cNvSpPr txBox="1"/>
            <p:nvPr/>
          </p:nvSpPr>
          <p:spPr>
            <a:xfrm>
              <a:off x="398770" y="88900"/>
              <a:ext cx="1754586" cy="596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88588" y="3825558"/>
            <a:ext cx="5260847" cy="3950418"/>
          </a:xfrm>
          <a:custGeom>
            <a:avLst/>
            <a:gdLst/>
            <a:ahLst/>
            <a:cxnLst/>
            <a:rect l="l" t="t" r="r" b="b"/>
            <a:pathLst>
              <a:path w="5260847" h="3950418">
                <a:moveTo>
                  <a:pt x="0" y="0"/>
                </a:moveTo>
                <a:lnTo>
                  <a:pt x="5260847" y="0"/>
                </a:lnTo>
                <a:lnTo>
                  <a:pt x="5260847" y="3950418"/>
                </a:lnTo>
                <a:lnTo>
                  <a:pt x="0" y="39504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2124224" y="440041"/>
            <a:ext cx="4215256" cy="4204718"/>
          </a:xfrm>
          <a:custGeom>
            <a:avLst/>
            <a:gdLst/>
            <a:ahLst/>
            <a:cxnLst/>
            <a:rect l="l" t="t" r="r" b="b"/>
            <a:pathLst>
              <a:path w="4215256" h="4204718">
                <a:moveTo>
                  <a:pt x="0" y="0"/>
                </a:moveTo>
                <a:lnTo>
                  <a:pt x="4215256" y="0"/>
                </a:lnTo>
                <a:lnTo>
                  <a:pt x="4215256" y="4204717"/>
                </a:lnTo>
                <a:lnTo>
                  <a:pt x="0" y="42047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3464263" y="3840214"/>
            <a:ext cx="4242932" cy="4428107"/>
          </a:xfrm>
          <a:custGeom>
            <a:avLst/>
            <a:gdLst/>
            <a:ahLst/>
            <a:cxnLst/>
            <a:rect l="l" t="t" r="r" b="b"/>
            <a:pathLst>
              <a:path w="4242932" h="4428107">
                <a:moveTo>
                  <a:pt x="0" y="0"/>
                </a:moveTo>
                <a:lnTo>
                  <a:pt x="4242931" y="0"/>
                </a:lnTo>
                <a:lnTo>
                  <a:pt x="4242931" y="4428107"/>
                </a:lnTo>
                <a:lnTo>
                  <a:pt x="0" y="44281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705361" y="349026"/>
            <a:ext cx="4005200" cy="4295733"/>
          </a:xfrm>
          <a:custGeom>
            <a:avLst/>
            <a:gdLst/>
            <a:ahLst/>
            <a:cxnLst/>
            <a:rect l="l" t="t" r="r" b="b"/>
            <a:pathLst>
              <a:path w="4005200" h="4295733">
                <a:moveTo>
                  <a:pt x="0" y="0"/>
                </a:moveTo>
                <a:lnTo>
                  <a:pt x="4005200" y="0"/>
                </a:lnTo>
                <a:lnTo>
                  <a:pt x="4005200" y="4295732"/>
                </a:lnTo>
                <a:lnTo>
                  <a:pt x="0" y="4295732"/>
                </a:lnTo>
                <a:lnTo>
                  <a:pt x="0" y="0"/>
                </a:lnTo>
                <a:close/>
              </a:path>
            </a:pathLst>
          </a:custGeom>
          <a:blipFill>
            <a:blip r:embed="rId8"/>
            <a:stretch>
              <a:fillRect/>
            </a:stretch>
          </a:blipFill>
        </p:spPr>
      </p:sp>
      <p:sp>
        <p:nvSpPr>
          <p:cNvPr id="9" name="Freeform 9"/>
          <p:cNvSpPr/>
          <p:nvPr/>
        </p:nvSpPr>
        <p:spPr>
          <a:xfrm>
            <a:off x="6542209" y="6054268"/>
            <a:ext cx="6331504" cy="2606572"/>
          </a:xfrm>
          <a:custGeom>
            <a:avLst/>
            <a:gdLst/>
            <a:ahLst/>
            <a:cxnLst/>
            <a:rect l="l" t="t" r="r" b="b"/>
            <a:pathLst>
              <a:path w="6331504" h="2606572">
                <a:moveTo>
                  <a:pt x="0" y="0"/>
                </a:moveTo>
                <a:lnTo>
                  <a:pt x="6331504" y="0"/>
                </a:lnTo>
                <a:lnTo>
                  <a:pt x="6331504" y="2606571"/>
                </a:lnTo>
                <a:lnTo>
                  <a:pt x="0" y="26065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727239">
            <a:off x="5591880" y="4630923"/>
            <a:ext cx="8144420" cy="4457219"/>
          </a:xfrm>
          <a:custGeom>
            <a:avLst/>
            <a:gdLst/>
            <a:ahLst/>
            <a:cxnLst/>
            <a:rect l="l" t="t" r="r" b="b"/>
            <a:pathLst>
              <a:path w="8144420" h="4457219">
                <a:moveTo>
                  <a:pt x="0" y="0"/>
                </a:moveTo>
                <a:lnTo>
                  <a:pt x="8144420" y="0"/>
                </a:lnTo>
                <a:lnTo>
                  <a:pt x="8144420" y="4457219"/>
                </a:lnTo>
                <a:lnTo>
                  <a:pt x="0" y="44572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rot="-1059142">
            <a:off x="689652" y="777647"/>
            <a:ext cx="4026078" cy="1128514"/>
          </a:xfrm>
          <a:prstGeom prst="rect">
            <a:avLst/>
          </a:prstGeom>
        </p:spPr>
        <p:txBody>
          <a:bodyPr wrap="square" lIns="0" tIns="0" rIns="0" bIns="0" rtlCol="0" anchor="t">
            <a:spAutoFit/>
          </a:bodyPr>
          <a:lstStyle/>
          <a:p>
            <a:pPr marL="0" lvl="0" indent="0" algn="ctr">
              <a:lnSpc>
                <a:spcPts val="8807"/>
              </a:lnSpc>
              <a:spcBef>
                <a:spcPct val="0"/>
              </a:spcBef>
            </a:pPr>
            <a:r>
              <a:rPr lang="en-US" sz="6291">
                <a:solidFill>
                  <a:srgbClr val="000000"/>
                </a:solidFill>
                <a:latin typeface="Bevan"/>
                <a:ea typeface="Bevan"/>
                <a:cs typeface="Bevan"/>
                <a:sym typeface="Bevan"/>
              </a:rPr>
              <a:t>Round 1</a:t>
            </a:r>
          </a:p>
        </p:txBody>
      </p:sp>
      <p:sp>
        <p:nvSpPr>
          <p:cNvPr id="12" name="TextBox 12"/>
          <p:cNvSpPr txBox="1"/>
          <p:nvPr/>
        </p:nvSpPr>
        <p:spPr>
          <a:xfrm>
            <a:off x="3550369" y="9153525"/>
            <a:ext cx="11187261"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0000"/>
                </a:solidFill>
                <a:latin typeface="Bevan"/>
                <a:ea typeface="Bevan"/>
                <a:cs typeface="Bevan"/>
                <a:sym typeface="Bevan"/>
              </a:rPr>
              <a:t>Đây là dụng cụ của nghề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rot="-1059142">
            <a:off x="-350634" y="426059"/>
            <a:ext cx="5751355" cy="1831690"/>
            <a:chOff x="0" y="0"/>
            <a:chExt cx="2552125" cy="812800"/>
          </a:xfrm>
        </p:grpSpPr>
        <p:sp>
          <p:nvSpPr>
            <p:cNvPr id="3" name="Freeform 3"/>
            <p:cNvSpPr/>
            <p:nvPr/>
          </p:nvSpPr>
          <p:spPr>
            <a:xfrm>
              <a:off x="0" y="0"/>
              <a:ext cx="2552125" cy="812800"/>
            </a:xfrm>
            <a:custGeom>
              <a:avLst/>
              <a:gdLst/>
              <a:ahLst/>
              <a:cxnLst/>
              <a:rect l="l" t="t" r="r" b="b"/>
              <a:pathLst>
                <a:path w="2552125" h="812800">
                  <a:moveTo>
                    <a:pt x="1276063" y="0"/>
                  </a:moveTo>
                  <a:lnTo>
                    <a:pt x="1523766" y="111986"/>
                  </a:lnTo>
                  <a:lnTo>
                    <a:pt x="1914094" y="54447"/>
                  </a:lnTo>
                  <a:lnTo>
                    <a:pt x="1952798" y="190873"/>
                  </a:lnTo>
                  <a:lnTo>
                    <a:pt x="2381165" y="203200"/>
                  </a:lnTo>
                  <a:lnTo>
                    <a:pt x="2200498" y="327511"/>
                  </a:lnTo>
                  <a:lnTo>
                    <a:pt x="2552125" y="406400"/>
                  </a:lnTo>
                  <a:lnTo>
                    <a:pt x="2200498" y="485289"/>
                  </a:lnTo>
                  <a:lnTo>
                    <a:pt x="2381165" y="609600"/>
                  </a:lnTo>
                  <a:lnTo>
                    <a:pt x="1952798" y="621927"/>
                  </a:lnTo>
                  <a:lnTo>
                    <a:pt x="1914094" y="758353"/>
                  </a:lnTo>
                  <a:lnTo>
                    <a:pt x="1523766" y="700814"/>
                  </a:lnTo>
                  <a:lnTo>
                    <a:pt x="1276063" y="812800"/>
                  </a:lnTo>
                  <a:lnTo>
                    <a:pt x="1028359" y="700814"/>
                  </a:lnTo>
                  <a:lnTo>
                    <a:pt x="638031" y="758353"/>
                  </a:lnTo>
                  <a:lnTo>
                    <a:pt x="599327" y="621927"/>
                  </a:lnTo>
                  <a:lnTo>
                    <a:pt x="170960" y="609600"/>
                  </a:lnTo>
                  <a:lnTo>
                    <a:pt x="351626" y="485289"/>
                  </a:lnTo>
                  <a:lnTo>
                    <a:pt x="0" y="406400"/>
                  </a:lnTo>
                  <a:lnTo>
                    <a:pt x="351626" y="327511"/>
                  </a:lnTo>
                  <a:lnTo>
                    <a:pt x="170960" y="203200"/>
                  </a:lnTo>
                  <a:lnTo>
                    <a:pt x="599327" y="190873"/>
                  </a:lnTo>
                  <a:lnTo>
                    <a:pt x="638031" y="54447"/>
                  </a:lnTo>
                  <a:lnTo>
                    <a:pt x="1028359" y="111986"/>
                  </a:lnTo>
                  <a:lnTo>
                    <a:pt x="1276063" y="0"/>
                  </a:lnTo>
                  <a:close/>
                </a:path>
              </a:pathLst>
            </a:custGeom>
            <a:solidFill>
              <a:srgbClr val="4097DF"/>
            </a:solidFill>
          </p:spPr>
        </p:sp>
        <p:sp>
          <p:nvSpPr>
            <p:cNvPr id="4" name="TextBox 4"/>
            <p:cNvSpPr txBox="1"/>
            <p:nvPr/>
          </p:nvSpPr>
          <p:spPr>
            <a:xfrm>
              <a:off x="398770" y="88900"/>
              <a:ext cx="1754586" cy="596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525044" y="5143500"/>
            <a:ext cx="3390506" cy="2545962"/>
          </a:xfrm>
          <a:custGeom>
            <a:avLst/>
            <a:gdLst/>
            <a:ahLst/>
            <a:cxnLst/>
            <a:rect l="l" t="t" r="r" b="b"/>
            <a:pathLst>
              <a:path w="3390506" h="2545962">
                <a:moveTo>
                  <a:pt x="0" y="0"/>
                </a:moveTo>
                <a:lnTo>
                  <a:pt x="3390506" y="0"/>
                </a:lnTo>
                <a:lnTo>
                  <a:pt x="3390506" y="2545962"/>
                </a:lnTo>
                <a:lnTo>
                  <a:pt x="0" y="25459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42965">
            <a:off x="828519" y="4299503"/>
            <a:ext cx="7074810" cy="3871851"/>
          </a:xfrm>
          <a:custGeom>
            <a:avLst/>
            <a:gdLst/>
            <a:ahLst/>
            <a:cxnLst/>
            <a:rect l="l" t="t" r="r" b="b"/>
            <a:pathLst>
              <a:path w="7074810" h="3871851">
                <a:moveTo>
                  <a:pt x="0" y="0"/>
                </a:moveTo>
                <a:lnTo>
                  <a:pt x="7074810" y="0"/>
                </a:lnTo>
                <a:lnTo>
                  <a:pt x="7074810" y="3871851"/>
                </a:lnTo>
                <a:lnTo>
                  <a:pt x="0" y="3871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rot="-1059142">
            <a:off x="-210565" y="744038"/>
            <a:ext cx="5433671" cy="1077736"/>
          </a:xfrm>
          <a:prstGeom prst="rect">
            <a:avLst/>
          </a:prstGeom>
        </p:spPr>
        <p:txBody>
          <a:bodyPr lIns="0" tIns="0" rIns="0" bIns="0" rtlCol="0" anchor="t">
            <a:spAutoFit/>
          </a:bodyPr>
          <a:lstStyle/>
          <a:p>
            <a:pPr marL="0" lvl="0" indent="0" algn="ctr">
              <a:lnSpc>
                <a:spcPts val="8807"/>
              </a:lnSpc>
              <a:spcBef>
                <a:spcPct val="0"/>
              </a:spcBef>
            </a:pPr>
            <a:r>
              <a:rPr lang="en-US" sz="6291">
                <a:solidFill>
                  <a:srgbClr val="000000"/>
                </a:solidFill>
                <a:latin typeface="Bevan"/>
                <a:ea typeface="Bevan"/>
                <a:cs typeface="Bevan"/>
                <a:sym typeface="Bevan"/>
              </a:rPr>
              <a:t>Round 2</a:t>
            </a:r>
          </a:p>
        </p:txBody>
      </p:sp>
      <p:sp>
        <p:nvSpPr>
          <p:cNvPr id="8" name="TextBox 8"/>
          <p:cNvSpPr txBox="1"/>
          <p:nvPr/>
        </p:nvSpPr>
        <p:spPr>
          <a:xfrm>
            <a:off x="3550369" y="9153525"/>
            <a:ext cx="11187261"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0000"/>
                </a:solidFill>
                <a:latin typeface="Bevan"/>
                <a:ea typeface="Bevan"/>
                <a:cs typeface="Bevan"/>
                <a:sym typeface="Bevan"/>
              </a:rPr>
              <a:t>Đây là dụng cụ của nghề gì?</a:t>
            </a:r>
          </a:p>
        </p:txBody>
      </p:sp>
      <p:sp>
        <p:nvSpPr>
          <p:cNvPr id="9" name="Freeform 9"/>
          <p:cNvSpPr/>
          <p:nvPr/>
        </p:nvSpPr>
        <p:spPr>
          <a:xfrm>
            <a:off x="5543039" y="791583"/>
            <a:ext cx="4012388" cy="3253682"/>
          </a:xfrm>
          <a:custGeom>
            <a:avLst/>
            <a:gdLst/>
            <a:ahLst/>
            <a:cxnLst/>
            <a:rect l="l" t="t" r="r" b="b"/>
            <a:pathLst>
              <a:path w="4012388" h="3253682">
                <a:moveTo>
                  <a:pt x="0" y="0"/>
                </a:moveTo>
                <a:lnTo>
                  <a:pt x="4012388" y="0"/>
                </a:lnTo>
                <a:lnTo>
                  <a:pt x="4012388" y="3253682"/>
                </a:lnTo>
                <a:lnTo>
                  <a:pt x="0" y="32536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0324417" y="575649"/>
            <a:ext cx="3498337" cy="3491526"/>
          </a:xfrm>
          <a:custGeom>
            <a:avLst/>
            <a:gdLst/>
            <a:ahLst/>
            <a:cxnLst/>
            <a:rect l="l" t="t" r="r" b="b"/>
            <a:pathLst>
              <a:path w="3498337" h="3491526">
                <a:moveTo>
                  <a:pt x="0" y="0"/>
                </a:moveTo>
                <a:lnTo>
                  <a:pt x="3498337" y="0"/>
                </a:lnTo>
                <a:lnTo>
                  <a:pt x="3498337" y="3491526"/>
                </a:lnTo>
                <a:lnTo>
                  <a:pt x="0" y="3491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14108504" y="938000"/>
            <a:ext cx="2766824" cy="2766824"/>
          </a:xfrm>
          <a:custGeom>
            <a:avLst/>
            <a:gdLst/>
            <a:ahLst/>
            <a:cxnLst/>
            <a:rect l="l" t="t" r="r" b="b"/>
            <a:pathLst>
              <a:path w="2766824" h="2766824">
                <a:moveTo>
                  <a:pt x="0" y="0"/>
                </a:moveTo>
                <a:lnTo>
                  <a:pt x="2766824" y="0"/>
                </a:lnTo>
                <a:lnTo>
                  <a:pt x="2766824" y="2766824"/>
                </a:lnTo>
                <a:lnTo>
                  <a:pt x="0" y="27668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7980757" y="5143500"/>
            <a:ext cx="4687320" cy="3033975"/>
          </a:xfrm>
          <a:custGeom>
            <a:avLst/>
            <a:gdLst/>
            <a:ahLst/>
            <a:cxnLst/>
            <a:rect l="l" t="t" r="r" b="b"/>
            <a:pathLst>
              <a:path w="4687320" h="3033975">
                <a:moveTo>
                  <a:pt x="0" y="0"/>
                </a:moveTo>
                <a:lnTo>
                  <a:pt x="4687320" y="0"/>
                </a:lnTo>
                <a:lnTo>
                  <a:pt x="4687320" y="3033975"/>
                </a:lnTo>
                <a:lnTo>
                  <a:pt x="0" y="30339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883974" y="4154110"/>
            <a:ext cx="3706956" cy="4310414"/>
          </a:xfrm>
          <a:custGeom>
            <a:avLst/>
            <a:gdLst/>
            <a:ahLst/>
            <a:cxnLst/>
            <a:rect l="l" t="t" r="r" b="b"/>
            <a:pathLst>
              <a:path w="3706956" h="4310414">
                <a:moveTo>
                  <a:pt x="0" y="0"/>
                </a:moveTo>
                <a:lnTo>
                  <a:pt x="3706956" y="0"/>
                </a:lnTo>
                <a:lnTo>
                  <a:pt x="3706956" y="4310413"/>
                </a:lnTo>
                <a:lnTo>
                  <a:pt x="0" y="431041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rot="-1059142">
            <a:off x="-350634" y="426059"/>
            <a:ext cx="5751355" cy="1831690"/>
            <a:chOff x="0" y="0"/>
            <a:chExt cx="2552125" cy="812800"/>
          </a:xfrm>
        </p:grpSpPr>
        <p:sp>
          <p:nvSpPr>
            <p:cNvPr id="3" name="Freeform 3"/>
            <p:cNvSpPr/>
            <p:nvPr/>
          </p:nvSpPr>
          <p:spPr>
            <a:xfrm>
              <a:off x="0" y="0"/>
              <a:ext cx="2552125" cy="812800"/>
            </a:xfrm>
            <a:custGeom>
              <a:avLst/>
              <a:gdLst/>
              <a:ahLst/>
              <a:cxnLst/>
              <a:rect l="l" t="t" r="r" b="b"/>
              <a:pathLst>
                <a:path w="2552125" h="812800">
                  <a:moveTo>
                    <a:pt x="1276063" y="0"/>
                  </a:moveTo>
                  <a:lnTo>
                    <a:pt x="1523766" y="111986"/>
                  </a:lnTo>
                  <a:lnTo>
                    <a:pt x="1914094" y="54447"/>
                  </a:lnTo>
                  <a:lnTo>
                    <a:pt x="1952798" y="190873"/>
                  </a:lnTo>
                  <a:lnTo>
                    <a:pt x="2381165" y="203200"/>
                  </a:lnTo>
                  <a:lnTo>
                    <a:pt x="2200498" y="327511"/>
                  </a:lnTo>
                  <a:lnTo>
                    <a:pt x="2552125" y="406400"/>
                  </a:lnTo>
                  <a:lnTo>
                    <a:pt x="2200498" y="485289"/>
                  </a:lnTo>
                  <a:lnTo>
                    <a:pt x="2381165" y="609600"/>
                  </a:lnTo>
                  <a:lnTo>
                    <a:pt x="1952798" y="621927"/>
                  </a:lnTo>
                  <a:lnTo>
                    <a:pt x="1914094" y="758353"/>
                  </a:lnTo>
                  <a:lnTo>
                    <a:pt x="1523766" y="700814"/>
                  </a:lnTo>
                  <a:lnTo>
                    <a:pt x="1276063" y="812800"/>
                  </a:lnTo>
                  <a:lnTo>
                    <a:pt x="1028359" y="700814"/>
                  </a:lnTo>
                  <a:lnTo>
                    <a:pt x="638031" y="758353"/>
                  </a:lnTo>
                  <a:lnTo>
                    <a:pt x="599327" y="621927"/>
                  </a:lnTo>
                  <a:lnTo>
                    <a:pt x="170960" y="609600"/>
                  </a:lnTo>
                  <a:lnTo>
                    <a:pt x="351626" y="485289"/>
                  </a:lnTo>
                  <a:lnTo>
                    <a:pt x="0" y="406400"/>
                  </a:lnTo>
                  <a:lnTo>
                    <a:pt x="351626" y="327511"/>
                  </a:lnTo>
                  <a:lnTo>
                    <a:pt x="170960" y="203200"/>
                  </a:lnTo>
                  <a:lnTo>
                    <a:pt x="599327" y="190873"/>
                  </a:lnTo>
                  <a:lnTo>
                    <a:pt x="638031" y="54447"/>
                  </a:lnTo>
                  <a:lnTo>
                    <a:pt x="1028359" y="111986"/>
                  </a:lnTo>
                  <a:lnTo>
                    <a:pt x="1276063" y="0"/>
                  </a:lnTo>
                  <a:close/>
                </a:path>
              </a:pathLst>
            </a:custGeom>
            <a:solidFill>
              <a:srgbClr val="4097DF"/>
            </a:solidFill>
          </p:spPr>
        </p:sp>
        <p:sp>
          <p:nvSpPr>
            <p:cNvPr id="4" name="TextBox 4"/>
            <p:cNvSpPr txBox="1"/>
            <p:nvPr/>
          </p:nvSpPr>
          <p:spPr>
            <a:xfrm>
              <a:off x="398770" y="88900"/>
              <a:ext cx="1754586" cy="596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829258">
            <a:off x="10456970" y="149665"/>
            <a:ext cx="7451793" cy="4078163"/>
          </a:xfrm>
          <a:custGeom>
            <a:avLst/>
            <a:gdLst/>
            <a:ahLst/>
            <a:cxnLst/>
            <a:rect l="l" t="t" r="r" b="b"/>
            <a:pathLst>
              <a:path w="7451793" h="4078163">
                <a:moveTo>
                  <a:pt x="0" y="0"/>
                </a:moveTo>
                <a:lnTo>
                  <a:pt x="7451792" y="0"/>
                </a:lnTo>
                <a:lnTo>
                  <a:pt x="7451792" y="4078163"/>
                </a:lnTo>
                <a:lnTo>
                  <a:pt x="0" y="40781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rot="-1059142">
            <a:off x="-210565" y="744038"/>
            <a:ext cx="5433671" cy="1077736"/>
          </a:xfrm>
          <a:prstGeom prst="rect">
            <a:avLst/>
          </a:prstGeom>
        </p:spPr>
        <p:txBody>
          <a:bodyPr lIns="0" tIns="0" rIns="0" bIns="0" rtlCol="0" anchor="t">
            <a:spAutoFit/>
          </a:bodyPr>
          <a:lstStyle/>
          <a:p>
            <a:pPr marL="0" lvl="0" indent="0" algn="ctr">
              <a:lnSpc>
                <a:spcPts val="8807"/>
              </a:lnSpc>
              <a:spcBef>
                <a:spcPct val="0"/>
              </a:spcBef>
            </a:pPr>
            <a:r>
              <a:rPr lang="en-US" sz="6291">
                <a:solidFill>
                  <a:srgbClr val="000000"/>
                </a:solidFill>
                <a:latin typeface="Bevan"/>
                <a:ea typeface="Bevan"/>
                <a:cs typeface="Bevan"/>
                <a:sym typeface="Bevan"/>
              </a:rPr>
              <a:t>Round 3</a:t>
            </a:r>
          </a:p>
        </p:txBody>
      </p:sp>
      <p:sp>
        <p:nvSpPr>
          <p:cNvPr id="7" name="TextBox 7"/>
          <p:cNvSpPr txBox="1"/>
          <p:nvPr/>
        </p:nvSpPr>
        <p:spPr>
          <a:xfrm>
            <a:off x="3550369" y="9153525"/>
            <a:ext cx="11187261"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0000"/>
                </a:solidFill>
                <a:latin typeface="Bevan"/>
                <a:ea typeface="Bevan"/>
                <a:cs typeface="Bevan"/>
                <a:sym typeface="Bevan"/>
              </a:rPr>
              <a:t>Đây là dụng cụ của nghề gì?</a:t>
            </a:r>
          </a:p>
        </p:txBody>
      </p:sp>
      <p:sp>
        <p:nvSpPr>
          <p:cNvPr id="8" name="Freeform 8"/>
          <p:cNvSpPr/>
          <p:nvPr/>
        </p:nvSpPr>
        <p:spPr>
          <a:xfrm>
            <a:off x="12731437" y="791583"/>
            <a:ext cx="4012388" cy="3253682"/>
          </a:xfrm>
          <a:custGeom>
            <a:avLst/>
            <a:gdLst/>
            <a:ahLst/>
            <a:cxnLst/>
            <a:rect l="l" t="t" r="r" b="b"/>
            <a:pathLst>
              <a:path w="4012388" h="3253682">
                <a:moveTo>
                  <a:pt x="0" y="0"/>
                </a:moveTo>
                <a:lnTo>
                  <a:pt x="4012388" y="0"/>
                </a:lnTo>
                <a:lnTo>
                  <a:pt x="4012388" y="3253682"/>
                </a:lnTo>
                <a:lnTo>
                  <a:pt x="0" y="32536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684789" y="2303446"/>
            <a:ext cx="5176513" cy="3047672"/>
          </a:xfrm>
          <a:custGeom>
            <a:avLst/>
            <a:gdLst/>
            <a:ahLst/>
            <a:cxnLst/>
            <a:rect l="l" t="t" r="r" b="b"/>
            <a:pathLst>
              <a:path w="5176513" h="3047672">
                <a:moveTo>
                  <a:pt x="0" y="0"/>
                </a:moveTo>
                <a:lnTo>
                  <a:pt x="5176513" y="0"/>
                </a:lnTo>
                <a:lnTo>
                  <a:pt x="5176513" y="3047672"/>
                </a:lnTo>
                <a:lnTo>
                  <a:pt x="0" y="3047672"/>
                </a:lnTo>
                <a:lnTo>
                  <a:pt x="0" y="0"/>
                </a:lnTo>
                <a:close/>
              </a:path>
            </a:pathLst>
          </a:custGeom>
          <a:blipFill>
            <a:blip r:embed="rId6"/>
            <a:stretch>
              <a:fillRect/>
            </a:stretch>
          </a:blipFill>
        </p:spPr>
      </p:sp>
      <p:sp>
        <p:nvSpPr>
          <p:cNvPr id="10" name="Freeform 10"/>
          <p:cNvSpPr/>
          <p:nvPr/>
        </p:nvSpPr>
        <p:spPr>
          <a:xfrm>
            <a:off x="6515689" y="791583"/>
            <a:ext cx="3982392" cy="3982392"/>
          </a:xfrm>
          <a:custGeom>
            <a:avLst/>
            <a:gdLst/>
            <a:ahLst/>
            <a:cxnLst/>
            <a:rect l="l" t="t" r="r" b="b"/>
            <a:pathLst>
              <a:path w="3982392" h="3982392">
                <a:moveTo>
                  <a:pt x="0" y="0"/>
                </a:moveTo>
                <a:lnTo>
                  <a:pt x="3982392" y="0"/>
                </a:lnTo>
                <a:lnTo>
                  <a:pt x="3982392" y="3982392"/>
                </a:lnTo>
                <a:lnTo>
                  <a:pt x="0" y="39823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12084" y="6285838"/>
            <a:ext cx="4652514" cy="4001162"/>
          </a:xfrm>
          <a:custGeom>
            <a:avLst/>
            <a:gdLst/>
            <a:ahLst/>
            <a:cxnLst/>
            <a:rect l="l" t="t" r="r" b="b"/>
            <a:pathLst>
              <a:path w="4652514" h="4001162">
                <a:moveTo>
                  <a:pt x="0" y="0"/>
                </a:moveTo>
                <a:lnTo>
                  <a:pt x="4652514" y="0"/>
                </a:lnTo>
                <a:lnTo>
                  <a:pt x="4652514" y="4001162"/>
                </a:lnTo>
                <a:lnTo>
                  <a:pt x="0" y="40011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1256004">
            <a:off x="8537321" y="5143500"/>
            <a:ext cx="3921521" cy="2866275"/>
          </a:xfrm>
          <a:custGeom>
            <a:avLst/>
            <a:gdLst/>
            <a:ahLst/>
            <a:cxnLst/>
            <a:rect l="l" t="t" r="r" b="b"/>
            <a:pathLst>
              <a:path w="3921521" h="2866275">
                <a:moveTo>
                  <a:pt x="0" y="0"/>
                </a:moveTo>
                <a:lnTo>
                  <a:pt x="3921521" y="0"/>
                </a:lnTo>
                <a:lnTo>
                  <a:pt x="3921521" y="2866275"/>
                </a:lnTo>
                <a:lnTo>
                  <a:pt x="0" y="28662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5064598" y="5886746"/>
            <a:ext cx="2902183" cy="3081469"/>
          </a:xfrm>
          <a:custGeom>
            <a:avLst/>
            <a:gdLst/>
            <a:ahLst/>
            <a:cxnLst/>
            <a:rect l="l" t="t" r="r" b="b"/>
            <a:pathLst>
              <a:path w="2902183" h="3081469">
                <a:moveTo>
                  <a:pt x="0" y="0"/>
                </a:moveTo>
                <a:lnTo>
                  <a:pt x="2902183" y="0"/>
                </a:lnTo>
                <a:lnTo>
                  <a:pt x="2902183" y="3081469"/>
                </a:lnTo>
                <a:lnTo>
                  <a:pt x="0" y="30814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2731437" y="5596661"/>
            <a:ext cx="4998825" cy="3661639"/>
          </a:xfrm>
          <a:custGeom>
            <a:avLst/>
            <a:gdLst/>
            <a:ahLst/>
            <a:cxnLst/>
            <a:rect l="l" t="t" r="r" b="b"/>
            <a:pathLst>
              <a:path w="4998825" h="3661639">
                <a:moveTo>
                  <a:pt x="0" y="0"/>
                </a:moveTo>
                <a:lnTo>
                  <a:pt x="4998824" y="0"/>
                </a:lnTo>
                <a:lnTo>
                  <a:pt x="4998824" y="3661639"/>
                </a:lnTo>
                <a:lnTo>
                  <a:pt x="0" y="3661639"/>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rot="-1059142">
            <a:off x="-350634" y="426059"/>
            <a:ext cx="5751355" cy="1831690"/>
            <a:chOff x="0" y="0"/>
            <a:chExt cx="2552125" cy="812800"/>
          </a:xfrm>
        </p:grpSpPr>
        <p:sp>
          <p:nvSpPr>
            <p:cNvPr id="3" name="Freeform 3"/>
            <p:cNvSpPr/>
            <p:nvPr/>
          </p:nvSpPr>
          <p:spPr>
            <a:xfrm>
              <a:off x="0" y="0"/>
              <a:ext cx="2552125" cy="812800"/>
            </a:xfrm>
            <a:custGeom>
              <a:avLst/>
              <a:gdLst/>
              <a:ahLst/>
              <a:cxnLst/>
              <a:rect l="l" t="t" r="r" b="b"/>
              <a:pathLst>
                <a:path w="2552125" h="812800">
                  <a:moveTo>
                    <a:pt x="1276063" y="0"/>
                  </a:moveTo>
                  <a:lnTo>
                    <a:pt x="1523766" y="111986"/>
                  </a:lnTo>
                  <a:lnTo>
                    <a:pt x="1914094" y="54447"/>
                  </a:lnTo>
                  <a:lnTo>
                    <a:pt x="1952798" y="190873"/>
                  </a:lnTo>
                  <a:lnTo>
                    <a:pt x="2381165" y="203200"/>
                  </a:lnTo>
                  <a:lnTo>
                    <a:pt x="2200498" y="327511"/>
                  </a:lnTo>
                  <a:lnTo>
                    <a:pt x="2552125" y="406400"/>
                  </a:lnTo>
                  <a:lnTo>
                    <a:pt x="2200498" y="485289"/>
                  </a:lnTo>
                  <a:lnTo>
                    <a:pt x="2381165" y="609600"/>
                  </a:lnTo>
                  <a:lnTo>
                    <a:pt x="1952798" y="621927"/>
                  </a:lnTo>
                  <a:lnTo>
                    <a:pt x="1914094" y="758353"/>
                  </a:lnTo>
                  <a:lnTo>
                    <a:pt x="1523766" y="700814"/>
                  </a:lnTo>
                  <a:lnTo>
                    <a:pt x="1276063" y="812800"/>
                  </a:lnTo>
                  <a:lnTo>
                    <a:pt x="1028359" y="700814"/>
                  </a:lnTo>
                  <a:lnTo>
                    <a:pt x="638031" y="758353"/>
                  </a:lnTo>
                  <a:lnTo>
                    <a:pt x="599327" y="621927"/>
                  </a:lnTo>
                  <a:lnTo>
                    <a:pt x="170960" y="609600"/>
                  </a:lnTo>
                  <a:lnTo>
                    <a:pt x="351626" y="485289"/>
                  </a:lnTo>
                  <a:lnTo>
                    <a:pt x="0" y="406400"/>
                  </a:lnTo>
                  <a:lnTo>
                    <a:pt x="351626" y="327511"/>
                  </a:lnTo>
                  <a:lnTo>
                    <a:pt x="170960" y="203200"/>
                  </a:lnTo>
                  <a:lnTo>
                    <a:pt x="599327" y="190873"/>
                  </a:lnTo>
                  <a:lnTo>
                    <a:pt x="638031" y="54447"/>
                  </a:lnTo>
                  <a:lnTo>
                    <a:pt x="1028359" y="111986"/>
                  </a:lnTo>
                  <a:lnTo>
                    <a:pt x="1276063" y="0"/>
                  </a:lnTo>
                  <a:close/>
                </a:path>
              </a:pathLst>
            </a:custGeom>
            <a:solidFill>
              <a:srgbClr val="4097DF"/>
            </a:solidFill>
          </p:spPr>
        </p:sp>
        <p:sp>
          <p:nvSpPr>
            <p:cNvPr id="4" name="TextBox 4"/>
            <p:cNvSpPr txBox="1"/>
            <p:nvPr/>
          </p:nvSpPr>
          <p:spPr>
            <a:xfrm>
              <a:off x="398770" y="88900"/>
              <a:ext cx="1754586" cy="596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20584727">
            <a:off x="2840011" y="273909"/>
            <a:ext cx="9015155" cy="3873617"/>
          </a:xfrm>
          <a:custGeom>
            <a:avLst/>
            <a:gdLst/>
            <a:ahLst/>
            <a:cxnLst/>
            <a:rect l="l" t="t" r="r" b="b"/>
            <a:pathLst>
              <a:path w="7451793" h="4078163">
                <a:moveTo>
                  <a:pt x="0" y="0"/>
                </a:moveTo>
                <a:lnTo>
                  <a:pt x="7451793" y="0"/>
                </a:lnTo>
                <a:lnTo>
                  <a:pt x="7451793" y="4078163"/>
                </a:lnTo>
                <a:lnTo>
                  <a:pt x="0" y="40781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rot="-1059142">
            <a:off x="-210565" y="744038"/>
            <a:ext cx="5433671" cy="1077736"/>
          </a:xfrm>
          <a:prstGeom prst="rect">
            <a:avLst/>
          </a:prstGeom>
        </p:spPr>
        <p:txBody>
          <a:bodyPr lIns="0" tIns="0" rIns="0" bIns="0" rtlCol="0" anchor="t">
            <a:spAutoFit/>
          </a:bodyPr>
          <a:lstStyle/>
          <a:p>
            <a:pPr marL="0" lvl="0" indent="0" algn="ctr">
              <a:lnSpc>
                <a:spcPts val="8807"/>
              </a:lnSpc>
              <a:spcBef>
                <a:spcPct val="0"/>
              </a:spcBef>
            </a:pPr>
            <a:r>
              <a:rPr lang="en-US" sz="6291">
                <a:solidFill>
                  <a:srgbClr val="000000"/>
                </a:solidFill>
                <a:latin typeface="Bevan"/>
                <a:ea typeface="Bevan"/>
                <a:cs typeface="Bevan"/>
                <a:sym typeface="Bevan"/>
              </a:rPr>
              <a:t>Round 4</a:t>
            </a:r>
          </a:p>
        </p:txBody>
      </p:sp>
      <p:sp>
        <p:nvSpPr>
          <p:cNvPr id="7" name="TextBox 7"/>
          <p:cNvSpPr txBox="1"/>
          <p:nvPr/>
        </p:nvSpPr>
        <p:spPr>
          <a:xfrm>
            <a:off x="3550369" y="9153525"/>
            <a:ext cx="11187261"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0000"/>
                </a:solidFill>
                <a:latin typeface="Bevan"/>
                <a:ea typeface="Bevan"/>
                <a:cs typeface="Bevan"/>
                <a:sym typeface="Bevan"/>
              </a:rPr>
              <a:t>Đây là dụng cụ của nghề gì?</a:t>
            </a:r>
          </a:p>
        </p:txBody>
      </p:sp>
      <p:sp>
        <p:nvSpPr>
          <p:cNvPr id="9" name="Freeform 9"/>
          <p:cNvSpPr/>
          <p:nvPr/>
        </p:nvSpPr>
        <p:spPr>
          <a:xfrm>
            <a:off x="325401" y="3086649"/>
            <a:ext cx="3634445" cy="3541932"/>
          </a:xfrm>
          <a:custGeom>
            <a:avLst/>
            <a:gdLst/>
            <a:ahLst/>
            <a:cxnLst/>
            <a:rect l="l" t="t" r="r" b="b"/>
            <a:pathLst>
              <a:path w="3634445" h="3541932">
                <a:moveTo>
                  <a:pt x="0" y="0"/>
                </a:moveTo>
                <a:lnTo>
                  <a:pt x="3634446" y="0"/>
                </a:lnTo>
                <a:lnTo>
                  <a:pt x="3634446" y="3541932"/>
                </a:lnTo>
                <a:lnTo>
                  <a:pt x="0" y="354193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9750005" y="2511102"/>
            <a:ext cx="4112553" cy="3955528"/>
          </a:xfrm>
          <a:custGeom>
            <a:avLst/>
            <a:gdLst/>
            <a:ahLst/>
            <a:cxnLst/>
            <a:rect l="l" t="t" r="r" b="b"/>
            <a:pathLst>
              <a:path w="4112553" h="3955528">
                <a:moveTo>
                  <a:pt x="0" y="0"/>
                </a:moveTo>
                <a:lnTo>
                  <a:pt x="4112553" y="0"/>
                </a:lnTo>
                <a:lnTo>
                  <a:pt x="4112553" y="3955528"/>
                </a:lnTo>
                <a:lnTo>
                  <a:pt x="0" y="3955528"/>
                </a:lnTo>
                <a:lnTo>
                  <a:pt x="0" y="0"/>
                </a:lnTo>
                <a:close/>
              </a:path>
            </a:pathLst>
          </a:custGeom>
          <a:blipFill>
            <a:blip r:embed="rId8"/>
            <a:stretch>
              <a:fillRect/>
            </a:stretch>
          </a:blipFill>
        </p:spPr>
      </p:sp>
      <p:sp>
        <p:nvSpPr>
          <p:cNvPr id="11" name="Freeform 11"/>
          <p:cNvSpPr/>
          <p:nvPr/>
        </p:nvSpPr>
        <p:spPr>
          <a:xfrm>
            <a:off x="14650952" y="1365178"/>
            <a:ext cx="3637048" cy="4033017"/>
          </a:xfrm>
          <a:custGeom>
            <a:avLst/>
            <a:gdLst/>
            <a:ahLst/>
            <a:cxnLst/>
            <a:rect l="l" t="t" r="r" b="b"/>
            <a:pathLst>
              <a:path w="3637048" h="4033017">
                <a:moveTo>
                  <a:pt x="0" y="0"/>
                </a:moveTo>
                <a:lnTo>
                  <a:pt x="3637048" y="0"/>
                </a:lnTo>
                <a:lnTo>
                  <a:pt x="3637048" y="4033017"/>
                </a:lnTo>
                <a:lnTo>
                  <a:pt x="0" y="40330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3618608" y="5674569"/>
            <a:ext cx="5023922" cy="3583731"/>
          </a:xfrm>
          <a:custGeom>
            <a:avLst/>
            <a:gdLst/>
            <a:ahLst/>
            <a:cxnLst/>
            <a:rect l="l" t="t" r="r" b="b"/>
            <a:pathLst>
              <a:path w="5023922" h="3583731">
                <a:moveTo>
                  <a:pt x="0" y="0"/>
                </a:moveTo>
                <a:lnTo>
                  <a:pt x="5023922" y="0"/>
                </a:lnTo>
                <a:lnTo>
                  <a:pt x="5023922" y="3583731"/>
                </a:lnTo>
                <a:lnTo>
                  <a:pt x="0" y="35837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2017417" y="5608829"/>
            <a:ext cx="4679853" cy="4024673"/>
          </a:xfrm>
          <a:custGeom>
            <a:avLst/>
            <a:gdLst/>
            <a:ahLst/>
            <a:cxnLst/>
            <a:rect l="l" t="t" r="r" b="b"/>
            <a:pathLst>
              <a:path w="4679853" h="4024673">
                <a:moveTo>
                  <a:pt x="0" y="0"/>
                </a:moveTo>
                <a:lnTo>
                  <a:pt x="4679852" y="0"/>
                </a:lnTo>
                <a:lnTo>
                  <a:pt x="4679852" y="4024673"/>
                </a:lnTo>
                <a:lnTo>
                  <a:pt x="0" y="40246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5" name="Picture 14"/>
          <p:cNvPicPr>
            <a:picLocks noChangeAspect="1"/>
          </p:cNvPicPr>
          <p:nvPr/>
        </p:nvPicPr>
        <p:blipFill>
          <a:blip r:embed="rId15"/>
          <a:stretch>
            <a:fillRect/>
          </a:stretch>
        </p:blipFill>
        <p:spPr>
          <a:xfrm>
            <a:off x="5249338" y="491633"/>
            <a:ext cx="4596782" cy="3493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6E6"/>
        </a:solidFill>
        <a:effectLst/>
      </p:bgPr>
    </p:bg>
    <p:spTree>
      <p:nvGrpSpPr>
        <p:cNvPr id="1" name=""/>
        <p:cNvGrpSpPr/>
        <p:nvPr/>
      </p:nvGrpSpPr>
      <p:grpSpPr>
        <a:xfrm>
          <a:off x="0" y="0"/>
          <a:ext cx="0" cy="0"/>
          <a:chOff x="0" y="0"/>
          <a:chExt cx="0" cy="0"/>
        </a:xfrm>
      </p:grpSpPr>
      <p:grpSp>
        <p:nvGrpSpPr>
          <p:cNvPr id="2" name="Group 2"/>
          <p:cNvGrpSpPr/>
          <p:nvPr/>
        </p:nvGrpSpPr>
        <p:grpSpPr>
          <a:xfrm rot="-1059142">
            <a:off x="-350634" y="426059"/>
            <a:ext cx="5751355" cy="1831690"/>
            <a:chOff x="0" y="0"/>
            <a:chExt cx="2552125" cy="812800"/>
          </a:xfrm>
        </p:grpSpPr>
        <p:sp>
          <p:nvSpPr>
            <p:cNvPr id="3" name="Freeform 3"/>
            <p:cNvSpPr/>
            <p:nvPr/>
          </p:nvSpPr>
          <p:spPr>
            <a:xfrm>
              <a:off x="0" y="0"/>
              <a:ext cx="2552125" cy="812800"/>
            </a:xfrm>
            <a:custGeom>
              <a:avLst/>
              <a:gdLst/>
              <a:ahLst/>
              <a:cxnLst/>
              <a:rect l="l" t="t" r="r" b="b"/>
              <a:pathLst>
                <a:path w="2552125" h="812800">
                  <a:moveTo>
                    <a:pt x="1276063" y="0"/>
                  </a:moveTo>
                  <a:lnTo>
                    <a:pt x="1523766" y="111986"/>
                  </a:lnTo>
                  <a:lnTo>
                    <a:pt x="1914094" y="54447"/>
                  </a:lnTo>
                  <a:lnTo>
                    <a:pt x="1952798" y="190873"/>
                  </a:lnTo>
                  <a:lnTo>
                    <a:pt x="2381165" y="203200"/>
                  </a:lnTo>
                  <a:lnTo>
                    <a:pt x="2200498" y="327511"/>
                  </a:lnTo>
                  <a:lnTo>
                    <a:pt x="2552125" y="406400"/>
                  </a:lnTo>
                  <a:lnTo>
                    <a:pt x="2200498" y="485289"/>
                  </a:lnTo>
                  <a:lnTo>
                    <a:pt x="2381165" y="609600"/>
                  </a:lnTo>
                  <a:lnTo>
                    <a:pt x="1952798" y="621927"/>
                  </a:lnTo>
                  <a:lnTo>
                    <a:pt x="1914094" y="758353"/>
                  </a:lnTo>
                  <a:lnTo>
                    <a:pt x="1523766" y="700814"/>
                  </a:lnTo>
                  <a:lnTo>
                    <a:pt x="1276063" y="812800"/>
                  </a:lnTo>
                  <a:lnTo>
                    <a:pt x="1028359" y="700814"/>
                  </a:lnTo>
                  <a:lnTo>
                    <a:pt x="638031" y="758353"/>
                  </a:lnTo>
                  <a:lnTo>
                    <a:pt x="599327" y="621927"/>
                  </a:lnTo>
                  <a:lnTo>
                    <a:pt x="170960" y="609600"/>
                  </a:lnTo>
                  <a:lnTo>
                    <a:pt x="351626" y="485289"/>
                  </a:lnTo>
                  <a:lnTo>
                    <a:pt x="0" y="406400"/>
                  </a:lnTo>
                  <a:lnTo>
                    <a:pt x="351626" y="327511"/>
                  </a:lnTo>
                  <a:lnTo>
                    <a:pt x="170960" y="203200"/>
                  </a:lnTo>
                  <a:lnTo>
                    <a:pt x="599327" y="190873"/>
                  </a:lnTo>
                  <a:lnTo>
                    <a:pt x="638031" y="54447"/>
                  </a:lnTo>
                  <a:lnTo>
                    <a:pt x="1028359" y="111986"/>
                  </a:lnTo>
                  <a:lnTo>
                    <a:pt x="1276063" y="0"/>
                  </a:lnTo>
                  <a:close/>
                </a:path>
              </a:pathLst>
            </a:custGeom>
            <a:solidFill>
              <a:srgbClr val="4097DF"/>
            </a:solidFill>
          </p:spPr>
        </p:sp>
        <p:sp>
          <p:nvSpPr>
            <p:cNvPr id="4" name="TextBox 4"/>
            <p:cNvSpPr txBox="1"/>
            <p:nvPr/>
          </p:nvSpPr>
          <p:spPr>
            <a:xfrm>
              <a:off x="398770" y="88900"/>
              <a:ext cx="1754586" cy="596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482045" y="1808304"/>
            <a:ext cx="7553108" cy="4133610"/>
          </a:xfrm>
          <a:custGeom>
            <a:avLst/>
            <a:gdLst/>
            <a:ahLst/>
            <a:cxnLst/>
            <a:rect l="l" t="t" r="r" b="b"/>
            <a:pathLst>
              <a:path w="7553108" h="4133610">
                <a:moveTo>
                  <a:pt x="0" y="0"/>
                </a:moveTo>
                <a:lnTo>
                  <a:pt x="7553109" y="0"/>
                </a:lnTo>
                <a:lnTo>
                  <a:pt x="7553109" y="4133610"/>
                </a:lnTo>
                <a:lnTo>
                  <a:pt x="0" y="41336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rot="-1059142">
            <a:off x="-210565" y="744038"/>
            <a:ext cx="5433671" cy="1077736"/>
          </a:xfrm>
          <a:prstGeom prst="rect">
            <a:avLst/>
          </a:prstGeom>
        </p:spPr>
        <p:txBody>
          <a:bodyPr lIns="0" tIns="0" rIns="0" bIns="0" rtlCol="0" anchor="t">
            <a:spAutoFit/>
          </a:bodyPr>
          <a:lstStyle/>
          <a:p>
            <a:pPr marL="0" lvl="0" indent="0" algn="ctr">
              <a:lnSpc>
                <a:spcPts val="8807"/>
              </a:lnSpc>
              <a:spcBef>
                <a:spcPct val="0"/>
              </a:spcBef>
            </a:pPr>
            <a:r>
              <a:rPr lang="en-US" sz="6291">
                <a:solidFill>
                  <a:srgbClr val="000000"/>
                </a:solidFill>
                <a:latin typeface="Bevan"/>
                <a:ea typeface="Bevan"/>
                <a:cs typeface="Bevan"/>
                <a:sym typeface="Bevan"/>
              </a:rPr>
              <a:t>Round 5</a:t>
            </a:r>
          </a:p>
        </p:txBody>
      </p:sp>
      <p:sp>
        <p:nvSpPr>
          <p:cNvPr id="7" name="TextBox 7"/>
          <p:cNvSpPr txBox="1"/>
          <p:nvPr/>
        </p:nvSpPr>
        <p:spPr>
          <a:xfrm>
            <a:off x="3550369" y="9153525"/>
            <a:ext cx="11187261"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0000"/>
                </a:solidFill>
                <a:latin typeface="Bevan"/>
                <a:ea typeface="Bevan"/>
                <a:cs typeface="Bevan"/>
                <a:sym typeface="Bevan"/>
              </a:rPr>
              <a:t>Đây là dụng cụ của nghề gì?</a:t>
            </a:r>
          </a:p>
        </p:txBody>
      </p:sp>
      <p:sp>
        <p:nvSpPr>
          <p:cNvPr id="8" name="Freeform 8"/>
          <p:cNvSpPr/>
          <p:nvPr/>
        </p:nvSpPr>
        <p:spPr>
          <a:xfrm>
            <a:off x="8368131" y="2620257"/>
            <a:ext cx="4070603" cy="2903697"/>
          </a:xfrm>
          <a:custGeom>
            <a:avLst/>
            <a:gdLst/>
            <a:ahLst/>
            <a:cxnLst/>
            <a:rect l="l" t="t" r="r" b="b"/>
            <a:pathLst>
              <a:path w="4070603" h="2903697">
                <a:moveTo>
                  <a:pt x="0" y="0"/>
                </a:moveTo>
                <a:lnTo>
                  <a:pt x="4070603" y="0"/>
                </a:lnTo>
                <a:lnTo>
                  <a:pt x="4070603" y="2903697"/>
                </a:lnTo>
                <a:lnTo>
                  <a:pt x="0" y="2903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3692036" y="215161"/>
            <a:ext cx="4595964" cy="3492933"/>
          </a:xfrm>
          <a:custGeom>
            <a:avLst/>
            <a:gdLst/>
            <a:ahLst/>
            <a:cxnLst/>
            <a:rect l="l" t="t" r="r" b="b"/>
            <a:pathLst>
              <a:path w="4595964" h="3492933">
                <a:moveTo>
                  <a:pt x="0" y="0"/>
                </a:moveTo>
                <a:lnTo>
                  <a:pt x="4595964" y="0"/>
                </a:lnTo>
                <a:lnTo>
                  <a:pt x="4595964" y="3492933"/>
                </a:lnTo>
                <a:lnTo>
                  <a:pt x="0" y="3492933"/>
                </a:lnTo>
                <a:lnTo>
                  <a:pt x="0" y="0"/>
                </a:lnTo>
                <a:close/>
              </a:path>
            </a:pathLst>
          </a:custGeom>
          <a:blipFill>
            <a:blip r:embed="rId6"/>
            <a:stretch>
              <a:fillRect/>
            </a:stretch>
          </a:blipFill>
        </p:spPr>
      </p:sp>
      <p:sp>
        <p:nvSpPr>
          <p:cNvPr id="10" name="Freeform 10"/>
          <p:cNvSpPr/>
          <p:nvPr/>
        </p:nvSpPr>
        <p:spPr>
          <a:xfrm>
            <a:off x="95275" y="2726331"/>
            <a:ext cx="5447764" cy="2242751"/>
          </a:xfrm>
          <a:custGeom>
            <a:avLst/>
            <a:gdLst/>
            <a:ahLst/>
            <a:cxnLst/>
            <a:rect l="l" t="t" r="r" b="b"/>
            <a:pathLst>
              <a:path w="5447764" h="2242751">
                <a:moveTo>
                  <a:pt x="0" y="0"/>
                </a:moveTo>
                <a:lnTo>
                  <a:pt x="5447764" y="0"/>
                </a:lnTo>
                <a:lnTo>
                  <a:pt x="5447764" y="2242751"/>
                </a:lnTo>
                <a:lnTo>
                  <a:pt x="0" y="22427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95275" y="5811567"/>
            <a:ext cx="4431217" cy="3084127"/>
          </a:xfrm>
          <a:custGeom>
            <a:avLst/>
            <a:gdLst/>
            <a:ahLst/>
            <a:cxnLst/>
            <a:rect l="l" t="t" r="r" b="b"/>
            <a:pathLst>
              <a:path w="4431217" h="3084127">
                <a:moveTo>
                  <a:pt x="0" y="0"/>
                </a:moveTo>
                <a:lnTo>
                  <a:pt x="4431218" y="0"/>
                </a:lnTo>
                <a:lnTo>
                  <a:pt x="4431218" y="3084127"/>
                </a:lnTo>
                <a:lnTo>
                  <a:pt x="0" y="3084127"/>
                </a:lnTo>
                <a:lnTo>
                  <a:pt x="0" y="0"/>
                </a:lnTo>
                <a:close/>
              </a:path>
            </a:pathLst>
          </a:custGeom>
          <a:blipFill>
            <a:blip r:embed="rId9"/>
            <a:stretch>
              <a:fillRect/>
            </a:stretch>
          </a:blipFill>
        </p:spPr>
      </p:sp>
      <p:sp>
        <p:nvSpPr>
          <p:cNvPr id="12" name="Freeform 12"/>
          <p:cNvSpPr/>
          <p:nvPr/>
        </p:nvSpPr>
        <p:spPr>
          <a:xfrm rot="-271473">
            <a:off x="12621206" y="4666827"/>
            <a:ext cx="4631433" cy="4052504"/>
          </a:xfrm>
          <a:custGeom>
            <a:avLst/>
            <a:gdLst/>
            <a:ahLst/>
            <a:cxnLst/>
            <a:rect l="l" t="t" r="r" b="b"/>
            <a:pathLst>
              <a:path w="4631433" h="4052504">
                <a:moveTo>
                  <a:pt x="0" y="0"/>
                </a:moveTo>
                <a:lnTo>
                  <a:pt x="4631433" y="0"/>
                </a:lnTo>
                <a:lnTo>
                  <a:pt x="4631433" y="4052503"/>
                </a:lnTo>
                <a:lnTo>
                  <a:pt x="0" y="4052503"/>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sp>
        <p:nvSpPr>
          <p:cNvPr id="3" name="Freeform 3"/>
          <p:cNvSpPr/>
          <p:nvPr/>
        </p:nvSpPr>
        <p:spPr>
          <a:xfrm flipH="1">
            <a:off x="6394236" y="3675496"/>
            <a:ext cx="12893848" cy="7037892"/>
          </a:xfrm>
          <a:custGeom>
            <a:avLst/>
            <a:gdLst/>
            <a:ahLst/>
            <a:cxnLst/>
            <a:rect l="l" t="t" r="r" b="b"/>
            <a:pathLst>
              <a:path w="12893848" h="7037892">
                <a:moveTo>
                  <a:pt x="12893848" y="0"/>
                </a:moveTo>
                <a:lnTo>
                  <a:pt x="0" y="0"/>
                </a:lnTo>
                <a:lnTo>
                  <a:pt x="0" y="7037892"/>
                </a:lnTo>
                <a:lnTo>
                  <a:pt x="12893848" y="7037892"/>
                </a:lnTo>
                <a:lnTo>
                  <a:pt x="12893848" y="0"/>
                </a:lnTo>
                <a:close/>
              </a:path>
            </a:pathLst>
          </a:custGeom>
          <a:blipFill>
            <a:blip r:embed="rId3"/>
            <a:stretch>
              <a:fillRect/>
            </a:stretch>
          </a:blipFill>
        </p:spPr>
      </p:sp>
      <p:sp>
        <p:nvSpPr>
          <p:cNvPr id="4" name="Freeform 4"/>
          <p:cNvSpPr/>
          <p:nvPr/>
        </p:nvSpPr>
        <p:spPr>
          <a:xfrm>
            <a:off x="-424920" y="3675496"/>
            <a:ext cx="12893848" cy="7037892"/>
          </a:xfrm>
          <a:custGeom>
            <a:avLst/>
            <a:gdLst/>
            <a:ahLst/>
            <a:cxnLst/>
            <a:rect l="l" t="t" r="r" b="b"/>
            <a:pathLst>
              <a:path w="12893848" h="7037892">
                <a:moveTo>
                  <a:pt x="0" y="0"/>
                </a:moveTo>
                <a:lnTo>
                  <a:pt x="12893848" y="0"/>
                </a:lnTo>
                <a:lnTo>
                  <a:pt x="12893848" y="7037892"/>
                </a:lnTo>
                <a:lnTo>
                  <a:pt x="0" y="7037892"/>
                </a:lnTo>
                <a:lnTo>
                  <a:pt x="0" y="0"/>
                </a:lnTo>
                <a:close/>
              </a:path>
            </a:pathLst>
          </a:custGeom>
          <a:blipFill>
            <a:blip r:embed="rId3"/>
            <a:stretch>
              <a:fillRect/>
            </a:stretch>
          </a:blipFill>
        </p:spPr>
      </p:sp>
      <p:sp>
        <p:nvSpPr>
          <p:cNvPr id="5" name="Freeform 5"/>
          <p:cNvSpPr/>
          <p:nvPr/>
        </p:nvSpPr>
        <p:spPr>
          <a:xfrm>
            <a:off x="3748253" y="3675496"/>
            <a:ext cx="9092908" cy="6092248"/>
          </a:xfrm>
          <a:custGeom>
            <a:avLst/>
            <a:gdLst/>
            <a:ahLst/>
            <a:cxnLst/>
            <a:rect l="l" t="t" r="r" b="b"/>
            <a:pathLst>
              <a:path w="9092908" h="6092248">
                <a:moveTo>
                  <a:pt x="0" y="0"/>
                </a:moveTo>
                <a:lnTo>
                  <a:pt x="9092907" y="0"/>
                </a:lnTo>
                <a:lnTo>
                  <a:pt x="9092907" y="6092248"/>
                </a:lnTo>
                <a:lnTo>
                  <a:pt x="0" y="6092248"/>
                </a:lnTo>
                <a:lnTo>
                  <a:pt x="0" y="0"/>
                </a:lnTo>
                <a:close/>
              </a:path>
            </a:pathLst>
          </a:custGeom>
          <a:blipFill>
            <a:blip r:embed="rId4"/>
            <a:stretch>
              <a:fillRect/>
            </a:stretch>
          </a:blipFill>
        </p:spPr>
      </p:sp>
      <p:sp>
        <p:nvSpPr>
          <p:cNvPr id="6" name="Freeform 6"/>
          <p:cNvSpPr/>
          <p:nvPr/>
        </p:nvSpPr>
        <p:spPr>
          <a:xfrm>
            <a:off x="-424920" y="8023061"/>
            <a:ext cx="7883741" cy="2690326"/>
          </a:xfrm>
          <a:custGeom>
            <a:avLst/>
            <a:gdLst/>
            <a:ahLst/>
            <a:cxnLst/>
            <a:rect l="l" t="t" r="r" b="b"/>
            <a:pathLst>
              <a:path w="7883741" h="2690326">
                <a:moveTo>
                  <a:pt x="0" y="0"/>
                </a:moveTo>
                <a:lnTo>
                  <a:pt x="7883741" y="0"/>
                </a:lnTo>
                <a:lnTo>
                  <a:pt x="7883741" y="2690327"/>
                </a:lnTo>
                <a:lnTo>
                  <a:pt x="0" y="2690327"/>
                </a:lnTo>
                <a:lnTo>
                  <a:pt x="0" y="0"/>
                </a:lnTo>
                <a:close/>
              </a:path>
            </a:pathLst>
          </a:custGeom>
          <a:blipFill>
            <a:blip r:embed="rId5"/>
            <a:stretch>
              <a:fillRect/>
            </a:stretch>
          </a:blipFill>
        </p:spPr>
      </p:sp>
      <p:sp>
        <p:nvSpPr>
          <p:cNvPr id="7" name="Freeform 7"/>
          <p:cNvSpPr/>
          <p:nvPr/>
        </p:nvSpPr>
        <p:spPr>
          <a:xfrm flipH="1">
            <a:off x="10895325" y="8098256"/>
            <a:ext cx="7663389" cy="2615132"/>
          </a:xfrm>
          <a:custGeom>
            <a:avLst/>
            <a:gdLst/>
            <a:ahLst/>
            <a:cxnLst/>
            <a:rect l="l" t="t" r="r" b="b"/>
            <a:pathLst>
              <a:path w="7663389" h="2615132">
                <a:moveTo>
                  <a:pt x="7663389" y="0"/>
                </a:moveTo>
                <a:lnTo>
                  <a:pt x="0" y="0"/>
                </a:lnTo>
                <a:lnTo>
                  <a:pt x="0" y="2615132"/>
                </a:lnTo>
                <a:lnTo>
                  <a:pt x="7663389" y="2615132"/>
                </a:lnTo>
                <a:lnTo>
                  <a:pt x="7663389" y="0"/>
                </a:lnTo>
                <a:close/>
              </a:path>
            </a:pathLst>
          </a:custGeom>
          <a:blipFill>
            <a:blip r:embed="rId5"/>
            <a:stretch>
              <a:fillRect/>
            </a:stretch>
          </a:blipFill>
        </p:spPr>
      </p:sp>
      <p:sp>
        <p:nvSpPr>
          <p:cNvPr id="8" name="Freeform 8"/>
          <p:cNvSpPr/>
          <p:nvPr/>
        </p:nvSpPr>
        <p:spPr>
          <a:xfrm>
            <a:off x="-424920" y="755832"/>
            <a:ext cx="6055844" cy="3118759"/>
          </a:xfrm>
          <a:custGeom>
            <a:avLst/>
            <a:gdLst/>
            <a:ahLst/>
            <a:cxnLst/>
            <a:rect l="l" t="t" r="r" b="b"/>
            <a:pathLst>
              <a:path w="6055844" h="3118759">
                <a:moveTo>
                  <a:pt x="0" y="0"/>
                </a:moveTo>
                <a:lnTo>
                  <a:pt x="6055844" y="0"/>
                </a:lnTo>
                <a:lnTo>
                  <a:pt x="6055844" y="3118760"/>
                </a:lnTo>
                <a:lnTo>
                  <a:pt x="0" y="3118760"/>
                </a:lnTo>
                <a:lnTo>
                  <a:pt x="0" y="0"/>
                </a:lnTo>
                <a:close/>
              </a:path>
            </a:pathLst>
          </a:custGeom>
          <a:blipFill>
            <a:blip r:embed="rId6"/>
            <a:stretch>
              <a:fillRect/>
            </a:stretch>
          </a:blipFill>
        </p:spPr>
      </p:sp>
      <p:sp>
        <p:nvSpPr>
          <p:cNvPr id="9" name="Freeform 9"/>
          <p:cNvSpPr/>
          <p:nvPr/>
        </p:nvSpPr>
        <p:spPr>
          <a:xfrm flipH="1">
            <a:off x="8678826" y="8287609"/>
            <a:ext cx="819992" cy="2018441"/>
          </a:xfrm>
          <a:custGeom>
            <a:avLst/>
            <a:gdLst/>
            <a:ahLst/>
            <a:cxnLst/>
            <a:rect l="l" t="t" r="r" b="b"/>
            <a:pathLst>
              <a:path w="819992" h="2018441">
                <a:moveTo>
                  <a:pt x="819992" y="0"/>
                </a:moveTo>
                <a:lnTo>
                  <a:pt x="0" y="0"/>
                </a:lnTo>
                <a:lnTo>
                  <a:pt x="0" y="2018441"/>
                </a:lnTo>
                <a:lnTo>
                  <a:pt x="819992" y="2018441"/>
                </a:lnTo>
                <a:lnTo>
                  <a:pt x="819992" y="0"/>
                </a:lnTo>
                <a:close/>
              </a:path>
            </a:pathLst>
          </a:custGeom>
          <a:blipFill>
            <a:blip r:embed="rId7"/>
            <a:stretch>
              <a:fillRect/>
            </a:stretch>
          </a:blipFill>
        </p:spPr>
      </p:sp>
      <p:sp>
        <p:nvSpPr>
          <p:cNvPr id="10" name="TextBox 10"/>
          <p:cNvSpPr txBox="1"/>
          <p:nvPr/>
        </p:nvSpPr>
        <p:spPr>
          <a:xfrm>
            <a:off x="3516950" y="2016875"/>
            <a:ext cx="10773073" cy="1658621"/>
          </a:xfrm>
          <a:prstGeom prst="rect">
            <a:avLst/>
          </a:prstGeom>
        </p:spPr>
        <p:txBody>
          <a:bodyPr lIns="0" tIns="0" rIns="0" bIns="0" rtlCol="0" anchor="t">
            <a:spAutoFit/>
          </a:bodyPr>
          <a:lstStyle/>
          <a:p>
            <a:pPr marL="0" lvl="0" indent="0" algn="ctr">
              <a:lnSpc>
                <a:spcPts val="13579"/>
              </a:lnSpc>
              <a:spcBef>
                <a:spcPct val="0"/>
              </a:spcBef>
            </a:pPr>
            <a:r>
              <a:rPr lang="en-US" sz="9699">
                <a:solidFill>
                  <a:srgbClr val="FFDE59"/>
                </a:solidFill>
                <a:latin typeface="Sigmar One"/>
                <a:ea typeface="Sigmar One"/>
                <a:cs typeface="Sigmar One"/>
                <a:sym typeface="Sigmar One"/>
              </a:rPr>
              <a:t>Chào tạm biệt!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89E"/>
        </a:solidFill>
        <a:effectLst/>
      </p:bgPr>
    </p:bg>
    <p:spTree>
      <p:nvGrpSpPr>
        <p:cNvPr id="1" name=""/>
        <p:cNvGrpSpPr/>
        <p:nvPr/>
      </p:nvGrpSpPr>
      <p:grpSpPr>
        <a:xfrm>
          <a:off x="0" y="0"/>
          <a:ext cx="0" cy="0"/>
          <a:chOff x="0" y="0"/>
          <a:chExt cx="0" cy="0"/>
        </a:xfrm>
      </p:grpSpPr>
      <p:sp>
        <p:nvSpPr>
          <p:cNvPr id="2" name="Freeform 2"/>
          <p:cNvSpPr/>
          <p:nvPr/>
        </p:nvSpPr>
        <p:spPr>
          <a:xfrm rot="5266926">
            <a:off x="4924662" y="-1675803"/>
            <a:ext cx="8267769" cy="13638605"/>
          </a:xfrm>
          <a:custGeom>
            <a:avLst/>
            <a:gdLst/>
            <a:ahLst/>
            <a:cxnLst/>
            <a:rect l="l" t="t" r="r" b="b"/>
            <a:pathLst>
              <a:path w="8267769" h="13638605">
                <a:moveTo>
                  <a:pt x="0" y="0"/>
                </a:moveTo>
                <a:lnTo>
                  <a:pt x="8267770" y="0"/>
                </a:lnTo>
                <a:lnTo>
                  <a:pt x="8267770" y="13638606"/>
                </a:lnTo>
                <a:lnTo>
                  <a:pt x="0" y="13638606"/>
                </a:lnTo>
                <a:lnTo>
                  <a:pt x="0" y="0"/>
                </a:lnTo>
                <a:close/>
              </a:path>
            </a:pathLst>
          </a:custGeom>
          <a:blipFill>
            <a:blip r:embed="rId2">
              <a:extLst>
                <a:ext uri="{96DAC541-7B7A-43D3-8B79-37D633B846F1}">
                  <asvg:svgBlip xmlns:asvg="http://schemas.microsoft.com/office/drawing/2016/SVG/main" xmlns="" r:embed="rId3"/>
                </a:ext>
              </a:extLst>
            </a:blip>
            <a:stretch>
              <a:fillRect r="-19071"/>
            </a:stretch>
          </a:blipFill>
        </p:spPr>
      </p:sp>
      <p:sp>
        <p:nvSpPr>
          <p:cNvPr id="3" name="Freeform 3"/>
          <p:cNvSpPr/>
          <p:nvPr/>
        </p:nvSpPr>
        <p:spPr>
          <a:xfrm rot="10680161">
            <a:off x="13841442" y="2245621"/>
            <a:ext cx="2912497" cy="810204"/>
          </a:xfrm>
          <a:custGeom>
            <a:avLst/>
            <a:gdLst/>
            <a:ahLst/>
            <a:cxnLst/>
            <a:rect l="l" t="t" r="r" b="b"/>
            <a:pathLst>
              <a:path w="2912497" h="810204">
                <a:moveTo>
                  <a:pt x="0" y="0"/>
                </a:moveTo>
                <a:lnTo>
                  <a:pt x="2912497" y="0"/>
                </a:lnTo>
                <a:lnTo>
                  <a:pt x="2912497" y="810204"/>
                </a:lnTo>
                <a:lnTo>
                  <a:pt x="0" y="8102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6547398"/>
            <a:ext cx="4092588" cy="3739602"/>
          </a:xfrm>
          <a:custGeom>
            <a:avLst/>
            <a:gdLst/>
            <a:ahLst/>
            <a:cxnLst/>
            <a:rect l="l" t="t" r="r" b="b"/>
            <a:pathLst>
              <a:path w="4092588" h="3739602">
                <a:moveTo>
                  <a:pt x="0" y="0"/>
                </a:moveTo>
                <a:lnTo>
                  <a:pt x="4092588" y="0"/>
                </a:lnTo>
                <a:lnTo>
                  <a:pt x="4092588" y="3739602"/>
                </a:lnTo>
                <a:lnTo>
                  <a:pt x="0" y="3739602"/>
                </a:lnTo>
                <a:lnTo>
                  <a:pt x="0" y="0"/>
                </a:lnTo>
                <a:close/>
              </a:path>
            </a:pathLst>
          </a:custGeom>
          <a:blipFill>
            <a:blip r:embed="rId6"/>
            <a:stretch>
              <a:fillRect/>
            </a:stretch>
          </a:blipFill>
        </p:spPr>
      </p:sp>
      <p:sp>
        <p:nvSpPr>
          <p:cNvPr id="5" name="TextBox 5"/>
          <p:cNvSpPr txBox="1"/>
          <p:nvPr/>
        </p:nvSpPr>
        <p:spPr>
          <a:xfrm>
            <a:off x="4501361" y="3708948"/>
            <a:ext cx="9285278" cy="3905250"/>
          </a:xfrm>
          <a:prstGeom prst="rect">
            <a:avLst/>
          </a:prstGeom>
        </p:spPr>
        <p:txBody>
          <a:bodyPr lIns="0" tIns="0" rIns="0" bIns="0" rtlCol="0" anchor="t">
            <a:spAutoFit/>
          </a:bodyPr>
          <a:lstStyle/>
          <a:p>
            <a:pPr algn="ctr">
              <a:lnSpc>
                <a:spcPts val="15000"/>
              </a:lnSpc>
            </a:pPr>
            <a:r>
              <a:rPr lang="en-US" sz="15000">
                <a:solidFill>
                  <a:srgbClr val="073A64"/>
                </a:solidFill>
                <a:latin typeface="Sriracha"/>
                <a:ea typeface="Sriracha"/>
                <a:cs typeface="Sriracha"/>
                <a:sym typeface="Sriracha"/>
              </a:rPr>
              <a:t>Quan sát- Đàm thoại</a:t>
            </a: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85" b="-16585"/>
            </a:stretch>
          </a:blipFill>
        </p:spPr>
      </p:sp>
      <p:sp>
        <p:nvSpPr>
          <p:cNvPr id="3" name="TextBox 3"/>
          <p:cNvSpPr txBox="1"/>
          <p:nvPr/>
        </p:nvSpPr>
        <p:spPr>
          <a:xfrm>
            <a:off x="1028700" y="9134475"/>
            <a:ext cx="5188893" cy="1144270"/>
          </a:xfrm>
          <a:prstGeom prst="rect">
            <a:avLst/>
          </a:prstGeom>
        </p:spPr>
        <p:txBody>
          <a:bodyPr lIns="0" tIns="0" rIns="0" bIns="0" rtlCol="0" anchor="t">
            <a:spAutoFit/>
          </a:bodyPr>
          <a:lstStyle/>
          <a:p>
            <a:pPr marL="0" lvl="0" indent="0" algn="ctr">
              <a:lnSpc>
                <a:spcPts val="9379"/>
              </a:lnSpc>
              <a:spcBef>
                <a:spcPct val="0"/>
              </a:spcBef>
            </a:pPr>
            <a:r>
              <a:rPr lang="en-US" sz="6699">
                <a:solidFill>
                  <a:srgbClr val="000000"/>
                </a:solidFill>
                <a:latin typeface="Sigmar One"/>
                <a:ea typeface="Sigmar One"/>
                <a:cs typeface="Sigmar One"/>
                <a:sym typeface="Sigmar One"/>
              </a:rPr>
              <a:t>Đây là ai?</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45" y="1028700"/>
            <a:ext cx="8535555" cy="6780645"/>
            <a:chOff x="0" y="0"/>
            <a:chExt cx="2248047" cy="1785849"/>
          </a:xfrm>
        </p:grpSpPr>
        <p:sp>
          <p:nvSpPr>
            <p:cNvPr id="3" name="Freeform 3"/>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4" name="TextBox 4"/>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68859" y="2023265"/>
            <a:ext cx="7414728" cy="4791516"/>
          </a:xfrm>
          <a:custGeom>
            <a:avLst/>
            <a:gdLst/>
            <a:ahLst/>
            <a:cxnLst/>
            <a:rect l="l" t="t" r="r" b="b"/>
            <a:pathLst>
              <a:path w="7414728" h="4791516">
                <a:moveTo>
                  <a:pt x="0" y="0"/>
                </a:moveTo>
                <a:lnTo>
                  <a:pt x="7414728" y="0"/>
                </a:lnTo>
                <a:lnTo>
                  <a:pt x="7414728" y="4791516"/>
                </a:lnTo>
                <a:lnTo>
                  <a:pt x="0" y="4791516"/>
                </a:lnTo>
                <a:lnTo>
                  <a:pt x="0" y="0"/>
                </a:lnTo>
                <a:close/>
              </a:path>
            </a:pathLst>
          </a:custGeom>
          <a:blipFill>
            <a:blip r:embed="rId2"/>
            <a:stretch>
              <a:fillRect l="-783" r="-783"/>
            </a:stretch>
          </a:blipFill>
        </p:spPr>
      </p:sp>
      <p:grpSp>
        <p:nvGrpSpPr>
          <p:cNvPr id="6" name="Group 6"/>
          <p:cNvGrpSpPr/>
          <p:nvPr/>
        </p:nvGrpSpPr>
        <p:grpSpPr>
          <a:xfrm>
            <a:off x="9443027" y="1028700"/>
            <a:ext cx="8535555" cy="6780645"/>
            <a:chOff x="0" y="0"/>
            <a:chExt cx="2248047" cy="1785849"/>
          </a:xfrm>
        </p:grpSpPr>
        <p:sp>
          <p:nvSpPr>
            <p:cNvPr id="7" name="Freeform 7"/>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8" name="TextBox 8"/>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006125" y="1637145"/>
            <a:ext cx="3476113" cy="2610244"/>
          </a:xfrm>
          <a:custGeom>
            <a:avLst/>
            <a:gdLst/>
            <a:ahLst/>
            <a:cxnLst/>
            <a:rect l="l" t="t" r="r" b="b"/>
            <a:pathLst>
              <a:path w="3476113" h="2610244">
                <a:moveTo>
                  <a:pt x="0" y="0"/>
                </a:moveTo>
                <a:lnTo>
                  <a:pt x="3476113" y="0"/>
                </a:lnTo>
                <a:lnTo>
                  <a:pt x="3476113" y="2610245"/>
                </a:lnTo>
                <a:lnTo>
                  <a:pt x="0" y="26102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14043814" y="1258891"/>
            <a:ext cx="2788849" cy="2781877"/>
          </a:xfrm>
          <a:custGeom>
            <a:avLst/>
            <a:gdLst/>
            <a:ahLst/>
            <a:cxnLst/>
            <a:rect l="l" t="t" r="r" b="b"/>
            <a:pathLst>
              <a:path w="2788849" h="2781877">
                <a:moveTo>
                  <a:pt x="0" y="0"/>
                </a:moveTo>
                <a:lnTo>
                  <a:pt x="2788850" y="0"/>
                </a:lnTo>
                <a:lnTo>
                  <a:pt x="2788850" y="2781877"/>
                </a:lnTo>
                <a:lnTo>
                  <a:pt x="0" y="27818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4349013" y="4040768"/>
            <a:ext cx="3121859" cy="3258107"/>
          </a:xfrm>
          <a:custGeom>
            <a:avLst/>
            <a:gdLst/>
            <a:ahLst/>
            <a:cxnLst/>
            <a:rect l="l" t="t" r="r" b="b"/>
            <a:pathLst>
              <a:path w="3121859" h="3258107">
                <a:moveTo>
                  <a:pt x="0" y="0"/>
                </a:moveTo>
                <a:lnTo>
                  <a:pt x="3121859" y="0"/>
                </a:lnTo>
                <a:lnTo>
                  <a:pt x="3121859" y="3258107"/>
                </a:lnTo>
                <a:lnTo>
                  <a:pt x="0" y="32581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0523888" y="4419023"/>
            <a:ext cx="2440587" cy="2617625"/>
          </a:xfrm>
          <a:custGeom>
            <a:avLst/>
            <a:gdLst/>
            <a:ahLst/>
            <a:cxnLst/>
            <a:rect l="l" t="t" r="r" b="b"/>
            <a:pathLst>
              <a:path w="2440587" h="2617625">
                <a:moveTo>
                  <a:pt x="0" y="0"/>
                </a:moveTo>
                <a:lnTo>
                  <a:pt x="2440587" y="0"/>
                </a:lnTo>
                <a:lnTo>
                  <a:pt x="2440587" y="2617624"/>
                </a:lnTo>
                <a:lnTo>
                  <a:pt x="0" y="2617624"/>
                </a:lnTo>
                <a:lnTo>
                  <a:pt x="0" y="0"/>
                </a:lnTo>
                <a:close/>
              </a:path>
            </a:pathLst>
          </a:custGeom>
          <a:blipFill>
            <a:blip r:embed="rId9"/>
            <a:stretch>
              <a:fillRect/>
            </a:stretch>
          </a:blipFill>
        </p:spPr>
      </p:sp>
      <p:sp>
        <p:nvSpPr>
          <p:cNvPr id="13" name="TextBox 13"/>
          <p:cNvSpPr txBox="1"/>
          <p:nvPr/>
        </p:nvSpPr>
        <p:spPr>
          <a:xfrm>
            <a:off x="2574893" y="8420735"/>
            <a:ext cx="460265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làm việc ở đâu?</a:t>
            </a:r>
          </a:p>
        </p:txBody>
      </p:sp>
      <p:sp>
        <p:nvSpPr>
          <p:cNvPr id="14" name="TextBox 14"/>
          <p:cNvSpPr txBox="1"/>
          <p:nvPr/>
        </p:nvSpPr>
        <p:spPr>
          <a:xfrm>
            <a:off x="10006125" y="8417790"/>
            <a:ext cx="7658752" cy="884858"/>
          </a:xfrm>
          <a:prstGeom prst="rect">
            <a:avLst/>
          </a:prstGeom>
        </p:spPr>
        <p:txBody>
          <a:bodyPr wrap="square"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dùng những dụng cụ gì?</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18" y="1444336"/>
            <a:ext cx="15865764" cy="8514107"/>
            <a:chOff x="0" y="0"/>
            <a:chExt cx="4178637" cy="2242399"/>
          </a:xfrm>
        </p:grpSpPr>
        <p:sp>
          <p:nvSpPr>
            <p:cNvPr id="3" name="Freeform 3"/>
            <p:cNvSpPr/>
            <p:nvPr/>
          </p:nvSpPr>
          <p:spPr>
            <a:xfrm>
              <a:off x="0" y="0"/>
              <a:ext cx="4178637" cy="2242399"/>
            </a:xfrm>
            <a:custGeom>
              <a:avLst/>
              <a:gdLst/>
              <a:ahLst/>
              <a:cxnLst/>
              <a:rect l="l" t="t" r="r" b="b"/>
              <a:pathLst>
                <a:path w="4178637" h="2242399">
                  <a:moveTo>
                    <a:pt x="24886" y="0"/>
                  </a:moveTo>
                  <a:lnTo>
                    <a:pt x="4153751" y="0"/>
                  </a:lnTo>
                  <a:cubicBezTo>
                    <a:pt x="4167495" y="0"/>
                    <a:pt x="4178637" y="11142"/>
                    <a:pt x="4178637" y="24886"/>
                  </a:cubicBezTo>
                  <a:lnTo>
                    <a:pt x="4178637" y="2217513"/>
                  </a:lnTo>
                  <a:cubicBezTo>
                    <a:pt x="4178637" y="2231257"/>
                    <a:pt x="4167495" y="2242399"/>
                    <a:pt x="4153751" y="2242399"/>
                  </a:cubicBezTo>
                  <a:lnTo>
                    <a:pt x="24886" y="2242399"/>
                  </a:lnTo>
                  <a:cubicBezTo>
                    <a:pt x="11142" y="2242399"/>
                    <a:pt x="0" y="2231257"/>
                    <a:pt x="0" y="2217513"/>
                  </a:cubicBezTo>
                  <a:lnTo>
                    <a:pt x="0" y="24886"/>
                  </a:lnTo>
                  <a:cubicBezTo>
                    <a:pt x="0" y="11142"/>
                    <a:pt x="11142" y="0"/>
                    <a:pt x="24886" y="0"/>
                  </a:cubicBezTo>
                  <a:close/>
                </a:path>
              </a:pathLst>
            </a:custGeom>
            <a:solidFill>
              <a:srgbClr val="94DDDE"/>
            </a:solidFill>
          </p:spPr>
        </p:sp>
        <p:sp>
          <p:nvSpPr>
            <p:cNvPr id="4" name="TextBox 4"/>
            <p:cNvSpPr txBox="1"/>
            <p:nvPr/>
          </p:nvSpPr>
          <p:spPr>
            <a:xfrm>
              <a:off x="0" y="-38100"/>
              <a:ext cx="4178637" cy="22804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14327" y="446587"/>
            <a:ext cx="14459346" cy="1995499"/>
            <a:chOff x="0" y="0"/>
            <a:chExt cx="1928102" cy="266093"/>
          </a:xfrm>
        </p:grpSpPr>
        <p:sp>
          <p:nvSpPr>
            <p:cNvPr id="6" name="Freeform 6"/>
            <p:cNvSpPr/>
            <p:nvPr/>
          </p:nvSpPr>
          <p:spPr>
            <a:xfrm>
              <a:off x="0" y="0"/>
              <a:ext cx="1928102" cy="266093"/>
            </a:xfrm>
            <a:custGeom>
              <a:avLst/>
              <a:gdLst/>
              <a:ahLst/>
              <a:cxnLst/>
              <a:rect l="l" t="t" r="r" b="b"/>
              <a:pathLst>
                <a:path w="1928102" h="266093">
                  <a:moveTo>
                    <a:pt x="1724902" y="0"/>
                  </a:moveTo>
                  <a:cubicBezTo>
                    <a:pt x="1837127" y="0"/>
                    <a:pt x="1928102" y="59567"/>
                    <a:pt x="1928102" y="133046"/>
                  </a:cubicBezTo>
                  <a:cubicBezTo>
                    <a:pt x="1928102" y="206526"/>
                    <a:pt x="1837127" y="266093"/>
                    <a:pt x="1724902" y="266093"/>
                  </a:cubicBezTo>
                  <a:lnTo>
                    <a:pt x="203200" y="266093"/>
                  </a:lnTo>
                  <a:cubicBezTo>
                    <a:pt x="90976" y="266093"/>
                    <a:pt x="0" y="206526"/>
                    <a:pt x="0" y="133046"/>
                  </a:cubicBezTo>
                  <a:cubicBezTo>
                    <a:pt x="0" y="59567"/>
                    <a:pt x="90976" y="0"/>
                    <a:pt x="203200" y="0"/>
                  </a:cubicBezTo>
                  <a:close/>
                </a:path>
              </a:pathLst>
            </a:custGeom>
            <a:solidFill>
              <a:srgbClr val="BADCAC"/>
            </a:solidFill>
          </p:spPr>
        </p:sp>
        <p:sp>
          <p:nvSpPr>
            <p:cNvPr id="7" name="TextBox 7"/>
            <p:cNvSpPr txBox="1"/>
            <p:nvPr/>
          </p:nvSpPr>
          <p:spPr>
            <a:xfrm>
              <a:off x="0" y="-38100"/>
              <a:ext cx="1928102" cy="30419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30822" y="1076036"/>
            <a:ext cx="13226355" cy="66992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Bevan"/>
                <a:ea typeface="Bevan"/>
                <a:cs typeface="Bevan"/>
                <a:sym typeface="Bevan"/>
              </a:rPr>
              <a:t>Nghề này giúp ích cho mọi người như thế nào?</a:t>
            </a:r>
          </a:p>
        </p:txBody>
      </p:sp>
      <p:sp>
        <p:nvSpPr>
          <p:cNvPr id="9" name="TextBox 9"/>
          <p:cNvSpPr txBox="1"/>
          <p:nvPr/>
        </p:nvSpPr>
        <p:spPr>
          <a:xfrm>
            <a:off x="3048000" y="2869564"/>
            <a:ext cx="12192000" cy="6388736"/>
          </a:xfrm>
          <a:prstGeom prst="rect">
            <a:avLst/>
          </a:prstGeom>
        </p:spPr>
        <p:txBody>
          <a:bodyPr lIns="0" tIns="0" rIns="0" bIns="0" rtlCol="0" anchor="t">
            <a:spAutoFit/>
          </a:bodyPr>
          <a:lstStyle/>
          <a:p>
            <a:pPr marL="0" lvl="0" indent="0" algn="just">
              <a:lnSpc>
                <a:spcPts val="12739"/>
              </a:lnSpc>
              <a:spcBef>
                <a:spcPct val="0"/>
              </a:spcBef>
            </a:pPr>
            <a:r>
              <a:rPr lang="en-US" sz="9099">
                <a:solidFill>
                  <a:srgbClr val="000000"/>
                </a:solidFill>
                <a:latin typeface="Lobster"/>
                <a:ea typeface="Lobster"/>
                <a:cs typeface="Lobster"/>
                <a:sym typeface="Lobster"/>
              </a:rPr>
              <a:t>Dạy học ch</a:t>
            </a:r>
            <a:r>
              <a:rPr lang="en-US" sz="9099" u="none" strike="noStrike">
                <a:solidFill>
                  <a:srgbClr val="000000"/>
                </a:solidFill>
                <a:latin typeface="Lobster"/>
                <a:ea typeface="Lobster"/>
                <a:cs typeface="Lobster"/>
                <a:sym typeface="Lobster"/>
              </a:rPr>
              <a:t>o các em biết chữ, biết điều hay lẽ phải, biết yêu thương và giúp đỡ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1028700" y="9134475"/>
            <a:ext cx="5188893" cy="1144270"/>
          </a:xfrm>
          <a:prstGeom prst="rect">
            <a:avLst/>
          </a:prstGeom>
        </p:spPr>
        <p:txBody>
          <a:bodyPr lIns="0" tIns="0" rIns="0" bIns="0" rtlCol="0" anchor="t">
            <a:spAutoFit/>
          </a:bodyPr>
          <a:lstStyle/>
          <a:p>
            <a:pPr marL="0" lvl="0" indent="0" algn="ctr">
              <a:lnSpc>
                <a:spcPts val="9379"/>
              </a:lnSpc>
              <a:spcBef>
                <a:spcPct val="0"/>
              </a:spcBef>
            </a:pPr>
            <a:r>
              <a:rPr lang="en-US" sz="6699">
                <a:solidFill>
                  <a:srgbClr val="000000"/>
                </a:solidFill>
                <a:latin typeface="Sigmar One"/>
                <a:ea typeface="Sigmar One"/>
                <a:cs typeface="Sigmar One"/>
                <a:sym typeface="Sigmar One"/>
              </a:rPr>
              <a:t>Đây là ai?</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45" y="1028700"/>
            <a:ext cx="8535555" cy="6780645"/>
            <a:chOff x="0" y="0"/>
            <a:chExt cx="2248047" cy="1785849"/>
          </a:xfrm>
        </p:grpSpPr>
        <p:sp>
          <p:nvSpPr>
            <p:cNvPr id="3" name="Freeform 3"/>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4" name="TextBox 4"/>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443027" y="1028700"/>
            <a:ext cx="8535555" cy="6780645"/>
            <a:chOff x="0" y="0"/>
            <a:chExt cx="2248047" cy="1785849"/>
          </a:xfrm>
        </p:grpSpPr>
        <p:sp>
          <p:nvSpPr>
            <p:cNvPr id="6" name="Freeform 6"/>
            <p:cNvSpPr/>
            <p:nvPr/>
          </p:nvSpPr>
          <p:spPr>
            <a:xfrm>
              <a:off x="0" y="0"/>
              <a:ext cx="2248047" cy="1785849"/>
            </a:xfrm>
            <a:custGeom>
              <a:avLst/>
              <a:gdLst/>
              <a:ahLst/>
              <a:cxnLst/>
              <a:rect l="l" t="t" r="r" b="b"/>
              <a:pathLst>
                <a:path w="2248047" h="1785849">
                  <a:moveTo>
                    <a:pt x="46258" y="0"/>
                  </a:moveTo>
                  <a:lnTo>
                    <a:pt x="2201789" y="0"/>
                  </a:lnTo>
                  <a:cubicBezTo>
                    <a:pt x="2227337" y="0"/>
                    <a:pt x="2248047" y="20710"/>
                    <a:pt x="2248047" y="46258"/>
                  </a:cubicBezTo>
                  <a:lnTo>
                    <a:pt x="2248047" y="1739591"/>
                  </a:lnTo>
                  <a:cubicBezTo>
                    <a:pt x="2248047" y="1765139"/>
                    <a:pt x="2227337" y="1785849"/>
                    <a:pt x="2201789" y="1785849"/>
                  </a:cubicBezTo>
                  <a:lnTo>
                    <a:pt x="46258" y="1785849"/>
                  </a:lnTo>
                  <a:cubicBezTo>
                    <a:pt x="33990" y="1785849"/>
                    <a:pt x="22224" y="1780975"/>
                    <a:pt x="13549" y="1772300"/>
                  </a:cubicBezTo>
                  <a:cubicBezTo>
                    <a:pt x="4874" y="1763625"/>
                    <a:pt x="0" y="1751859"/>
                    <a:pt x="0" y="1739591"/>
                  </a:cubicBezTo>
                  <a:lnTo>
                    <a:pt x="0" y="46258"/>
                  </a:lnTo>
                  <a:cubicBezTo>
                    <a:pt x="0" y="20710"/>
                    <a:pt x="20710" y="0"/>
                    <a:pt x="46258" y="0"/>
                  </a:cubicBezTo>
                  <a:close/>
                </a:path>
              </a:pathLst>
            </a:custGeom>
            <a:solidFill>
              <a:srgbClr val="FFFFFF"/>
            </a:solidFill>
            <a:ln w="219075" cap="rnd">
              <a:solidFill>
                <a:srgbClr val="000000"/>
              </a:solidFill>
              <a:prstDash val="solid"/>
              <a:round/>
            </a:ln>
          </p:spPr>
        </p:sp>
        <p:sp>
          <p:nvSpPr>
            <p:cNvPr id="7" name="TextBox 7"/>
            <p:cNvSpPr txBox="1"/>
            <p:nvPr/>
          </p:nvSpPr>
          <p:spPr>
            <a:xfrm>
              <a:off x="0" y="-38100"/>
              <a:ext cx="2248047" cy="182394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46683" y="1637145"/>
            <a:ext cx="7259078" cy="5530098"/>
          </a:xfrm>
          <a:custGeom>
            <a:avLst/>
            <a:gdLst/>
            <a:ahLst/>
            <a:cxnLst/>
            <a:rect l="l" t="t" r="r" b="b"/>
            <a:pathLst>
              <a:path w="7259078" h="5530098">
                <a:moveTo>
                  <a:pt x="0" y="0"/>
                </a:moveTo>
                <a:lnTo>
                  <a:pt x="7259079" y="0"/>
                </a:lnTo>
                <a:lnTo>
                  <a:pt x="7259079" y="5530098"/>
                </a:lnTo>
                <a:lnTo>
                  <a:pt x="0" y="5530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9885757" y="1637145"/>
            <a:ext cx="3409814" cy="2765049"/>
          </a:xfrm>
          <a:custGeom>
            <a:avLst/>
            <a:gdLst/>
            <a:ahLst/>
            <a:cxnLst/>
            <a:rect l="l" t="t" r="r" b="b"/>
            <a:pathLst>
              <a:path w="3409814" h="2765049">
                <a:moveTo>
                  <a:pt x="0" y="0"/>
                </a:moveTo>
                <a:lnTo>
                  <a:pt x="3409813" y="0"/>
                </a:lnTo>
                <a:lnTo>
                  <a:pt x="3409813" y="2765049"/>
                </a:lnTo>
                <a:lnTo>
                  <a:pt x="0" y="27650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3295570" y="1885230"/>
            <a:ext cx="2273305" cy="2268879"/>
          </a:xfrm>
          <a:custGeom>
            <a:avLst/>
            <a:gdLst/>
            <a:ahLst/>
            <a:cxnLst/>
            <a:rect l="l" t="t" r="r" b="b"/>
            <a:pathLst>
              <a:path w="2273305" h="2268879">
                <a:moveTo>
                  <a:pt x="0" y="0"/>
                </a:moveTo>
                <a:lnTo>
                  <a:pt x="2273305" y="0"/>
                </a:lnTo>
                <a:lnTo>
                  <a:pt x="2273305" y="2268880"/>
                </a:lnTo>
                <a:lnTo>
                  <a:pt x="0" y="22688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5707591" y="2243815"/>
            <a:ext cx="1551709" cy="1551709"/>
          </a:xfrm>
          <a:custGeom>
            <a:avLst/>
            <a:gdLst/>
            <a:ahLst/>
            <a:cxnLst/>
            <a:rect l="l" t="t" r="r" b="b"/>
            <a:pathLst>
              <a:path w="1551709" h="1551709">
                <a:moveTo>
                  <a:pt x="0" y="0"/>
                </a:moveTo>
                <a:lnTo>
                  <a:pt x="1551709" y="0"/>
                </a:lnTo>
                <a:lnTo>
                  <a:pt x="1551709" y="1551709"/>
                </a:lnTo>
                <a:lnTo>
                  <a:pt x="0" y="15517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9885757" y="4629725"/>
            <a:ext cx="3920324" cy="2537519"/>
          </a:xfrm>
          <a:custGeom>
            <a:avLst/>
            <a:gdLst/>
            <a:ahLst/>
            <a:cxnLst/>
            <a:rect l="l" t="t" r="r" b="b"/>
            <a:pathLst>
              <a:path w="3920324" h="2537519">
                <a:moveTo>
                  <a:pt x="0" y="0"/>
                </a:moveTo>
                <a:lnTo>
                  <a:pt x="3920324" y="0"/>
                </a:lnTo>
                <a:lnTo>
                  <a:pt x="3920324" y="2537518"/>
                </a:lnTo>
                <a:lnTo>
                  <a:pt x="0" y="2537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4365140" y="4045265"/>
            <a:ext cx="2684901" cy="3121978"/>
          </a:xfrm>
          <a:custGeom>
            <a:avLst/>
            <a:gdLst/>
            <a:ahLst/>
            <a:cxnLst/>
            <a:rect l="l" t="t" r="r" b="b"/>
            <a:pathLst>
              <a:path w="2684901" h="3121978">
                <a:moveTo>
                  <a:pt x="0" y="0"/>
                </a:moveTo>
                <a:lnTo>
                  <a:pt x="2684902" y="0"/>
                </a:lnTo>
                <a:lnTo>
                  <a:pt x="2684902" y="3121978"/>
                </a:lnTo>
                <a:lnTo>
                  <a:pt x="0" y="31219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TextBox 14"/>
          <p:cNvSpPr txBox="1"/>
          <p:nvPr/>
        </p:nvSpPr>
        <p:spPr>
          <a:xfrm>
            <a:off x="2574893" y="8420735"/>
            <a:ext cx="460265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làm việc ở đâu?</a:t>
            </a:r>
          </a:p>
        </p:txBody>
      </p:sp>
      <p:sp>
        <p:nvSpPr>
          <p:cNvPr id="15" name="TextBox 15"/>
          <p:cNvSpPr txBox="1"/>
          <p:nvPr/>
        </p:nvSpPr>
        <p:spPr>
          <a:xfrm>
            <a:off x="10319830" y="8420735"/>
            <a:ext cx="6781949" cy="837565"/>
          </a:xfrm>
          <a:prstGeom prst="rect">
            <a:avLst/>
          </a:prstGeom>
        </p:spPr>
        <p:txBody>
          <a:bodyPr lIns="0" tIns="0" rIns="0" bIns="0" rtlCol="0" anchor="t">
            <a:spAutoFit/>
          </a:bodyPr>
          <a:lstStyle/>
          <a:p>
            <a:pPr marL="0" lvl="0" indent="0" algn="ctr">
              <a:lnSpc>
                <a:spcPts val="6859"/>
              </a:lnSpc>
              <a:spcBef>
                <a:spcPct val="0"/>
              </a:spcBef>
            </a:pPr>
            <a:r>
              <a:rPr lang="en-US" sz="4899">
                <a:solidFill>
                  <a:srgbClr val="000000"/>
                </a:solidFill>
                <a:latin typeface="Lobster"/>
                <a:ea typeface="Lobster"/>
                <a:cs typeface="Lobster"/>
                <a:sym typeface="Lobster"/>
              </a:rPr>
              <a:t>Họ dùng những dụng cụ gì?</a:t>
            </a: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18" y="1444336"/>
            <a:ext cx="15865764" cy="8514107"/>
            <a:chOff x="0" y="0"/>
            <a:chExt cx="4178637" cy="2242399"/>
          </a:xfrm>
        </p:grpSpPr>
        <p:sp>
          <p:nvSpPr>
            <p:cNvPr id="3" name="Freeform 3"/>
            <p:cNvSpPr/>
            <p:nvPr/>
          </p:nvSpPr>
          <p:spPr>
            <a:xfrm>
              <a:off x="0" y="0"/>
              <a:ext cx="4178637" cy="2242399"/>
            </a:xfrm>
            <a:custGeom>
              <a:avLst/>
              <a:gdLst/>
              <a:ahLst/>
              <a:cxnLst/>
              <a:rect l="l" t="t" r="r" b="b"/>
              <a:pathLst>
                <a:path w="4178637" h="2242399">
                  <a:moveTo>
                    <a:pt x="24886" y="0"/>
                  </a:moveTo>
                  <a:lnTo>
                    <a:pt x="4153751" y="0"/>
                  </a:lnTo>
                  <a:cubicBezTo>
                    <a:pt x="4167495" y="0"/>
                    <a:pt x="4178637" y="11142"/>
                    <a:pt x="4178637" y="24886"/>
                  </a:cubicBezTo>
                  <a:lnTo>
                    <a:pt x="4178637" y="2217513"/>
                  </a:lnTo>
                  <a:cubicBezTo>
                    <a:pt x="4178637" y="2231257"/>
                    <a:pt x="4167495" y="2242399"/>
                    <a:pt x="4153751" y="2242399"/>
                  </a:cubicBezTo>
                  <a:lnTo>
                    <a:pt x="24886" y="2242399"/>
                  </a:lnTo>
                  <a:cubicBezTo>
                    <a:pt x="11142" y="2242399"/>
                    <a:pt x="0" y="2231257"/>
                    <a:pt x="0" y="2217513"/>
                  </a:cubicBezTo>
                  <a:lnTo>
                    <a:pt x="0" y="24886"/>
                  </a:lnTo>
                  <a:cubicBezTo>
                    <a:pt x="0" y="11142"/>
                    <a:pt x="11142" y="0"/>
                    <a:pt x="24886" y="0"/>
                  </a:cubicBezTo>
                  <a:close/>
                </a:path>
              </a:pathLst>
            </a:custGeom>
            <a:solidFill>
              <a:srgbClr val="94DDDE"/>
            </a:solidFill>
          </p:spPr>
        </p:sp>
        <p:sp>
          <p:nvSpPr>
            <p:cNvPr id="4" name="TextBox 4"/>
            <p:cNvSpPr txBox="1"/>
            <p:nvPr/>
          </p:nvSpPr>
          <p:spPr>
            <a:xfrm>
              <a:off x="0" y="-38100"/>
              <a:ext cx="4178637" cy="22804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14327" y="446587"/>
            <a:ext cx="14459346" cy="1995499"/>
            <a:chOff x="0" y="0"/>
            <a:chExt cx="1928102" cy="266093"/>
          </a:xfrm>
        </p:grpSpPr>
        <p:sp>
          <p:nvSpPr>
            <p:cNvPr id="6" name="Freeform 6"/>
            <p:cNvSpPr/>
            <p:nvPr/>
          </p:nvSpPr>
          <p:spPr>
            <a:xfrm>
              <a:off x="0" y="0"/>
              <a:ext cx="1928102" cy="266093"/>
            </a:xfrm>
            <a:custGeom>
              <a:avLst/>
              <a:gdLst/>
              <a:ahLst/>
              <a:cxnLst/>
              <a:rect l="l" t="t" r="r" b="b"/>
              <a:pathLst>
                <a:path w="1928102" h="266093">
                  <a:moveTo>
                    <a:pt x="1724902" y="0"/>
                  </a:moveTo>
                  <a:cubicBezTo>
                    <a:pt x="1837127" y="0"/>
                    <a:pt x="1928102" y="59567"/>
                    <a:pt x="1928102" y="133046"/>
                  </a:cubicBezTo>
                  <a:cubicBezTo>
                    <a:pt x="1928102" y="206526"/>
                    <a:pt x="1837127" y="266093"/>
                    <a:pt x="1724902" y="266093"/>
                  </a:cubicBezTo>
                  <a:lnTo>
                    <a:pt x="203200" y="266093"/>
                  </a:lnTo>
                  <a:cubicBezTo>
                    <a:pt x="90976" y="266093"/>
                    <a:pt x="0" y="206526"/>
                    <a:pt x="0" y="133046"/>
                  </a:cubicBezTo>
                  <a:cubicBezTo>
                    <a:pt x="0" y="59567"/>
                    <a:pt x="90976" y="0"/>
                    <a:pt x="203200" y="0"/>
                  </a:cubicBezTo>
                  <a:close/>
                </a:path>
              </a:pathLst>
            </a:custGeom>
            <a:solidFill>
              <a:srgbClr val="BADCAC"/>
            </a:solidFill>
          </p:spPr>
        </p:sp>
        <p:sp>
          <p:nvSpPr>
            <p:cNvPr id="7" name="TextBox 7"/>
            <p:cNvSpPr txBox="1"/>
            <p:nvPr/>
          </p:nvSpPr>
          <p:spPr>
            <a:xfrm>
              <a:off x="0" y="-38100"/>
              <a:ext cx="1928102" cy="30419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30822" y="1076036"/>
            <a:ext cx="13226355" cy="66992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Bevan"/>
                <a:ea typeface="Bevan"/>
                <a:cs typeface="Bevan"/>
                <a:sym typeface="Bevan"/>
              </a:rPr>
              <a:t>Nghề này giúp ích cho mọi người như thế nào?</a:t>
            </a:r>
          </a:p>
        </p:txBody>
      </p:sp>
      <p:sp>
        <p:nvSpPr>
          <p:cNvPr id="9" name="TextBox 9"/>
          <p:cNvSpPr txBox="1"/>
          <p:nvPr/>
        </p:nvSpPr>
        <p:spPr>
          <a:xfrm>
            <a:off x="3048000" y="2869564"/>
            <a:ext cx="12192000" cy="6388736"/>
          </a:xfrm>
          <a:prstGeom prst="rect">
            <a:avLst/>
          </a:prstGeom>
        </p:spPr>
        <p:txBody>
          <a:bodyPr lIns="0" tIns="0" rIns="0" bIns="0" rtlCol="0" anchor="t">
            <a:spAutoFit/>
          </a:bodyPr>
          <a:lstStyle/>
          <a:p>
            <a:pPr marL="0" lvl="0" indent="0" algn="just">
              <a:lnSpc>
                <a:spcPts val="12739"/>
              </a:lnSpc>
              <a:spcBef>
                <a:spcPct val="0"/>
              </a:spcBef>
            </a:pPr>
            <a:r>
              <a:rPr lang="en-US" sz="9099">
                <a:solidFill>
                  <a:srgbClr val="000000"/>
                </a:solidFill>
                <a:latin typeface="Lobster"/>
                <a:ea typeface="Lobster"/>
                <a:cs typeface="Lobster"/>
                <a:sym typeface="Lobster"/>
              </a:rPr>
              <a:t>Kh</a:t>
            </a:r>
            <a:r>
              <a:rPr lang="en-US" sz="9099" u="none" strike="noStrike">
                <a:solidFill>
                  <a:srgbClr val="000000"/>
                </a:solidFill>
                <a:latin typeface="Lobster"/>
                <a:ea typeface="Lobster"/>
                <a:cs typeface="Lobster"/>
                <a:sym typeface="Lobster"/>
              </a:rPr>
              <a:t>ám bệnh, chữa bệnh và chăm sóc sức khỏe để mọi người luôn khỏe mạnh, vui vẻ và hạnh phúc.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483</Words>
  <Application>Microsoft Office PowerPoint</Application>
  <PresentationFormat>Custom</PresentationFormat>
  <Paragraphs>51</Paragraphs>
  <Slides>28</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Bevan</vt:lpstr>
      <vt:lpstr>Cabin Bold</vt:lpstr>
      <vt:lpstr>Montserrat</vt:lpstr>
      <vt:lpstr>DejaVu Serif Bold</vt:lpstr>
      <vt:lpstr>Arial</vt:lpstr>
      <vt:lpstr>Lobster</vt:lpstr>
      <vt:lpstr>Sigmar One</vt:lpstr>
      <vt:lpstr>Sriracha</vt:lpstr>
      <vt:lpstr>ไอติม</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PHƯỜNG VIỆT HƯNG TRƯỜNG MẦM NON NẮNG MAI</dc:title>
  <cp:lastModifiedBy>Admin</cp:lastModifiedBy>
  <cp:revision>3</cp:revision>
  <dcterms:created xsi:type="dcterms:W3CDTF">2006-08-16T00:00:00Z</dcterms:created>
  <dcterms:modified xsi:type="dcterms:W3CDTF">2025-11-02T02:00:21Z</dcterms:modified>
  <dc:identifier>DAG3eyreXVY</dc:identifier>
</cp:coreProperties>
</file>