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ejaVu Serif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de Pro" panose="020B0604020202020204" charset="0"/>
      <p:regular r:id="rId17"/>
    </p:embeddedFont>
    <p:embeddedFont>
      <p:font typeface="Caveat Brush" panose="020B0604020202020204" charset="0"/>
      <p:regular r:id="rId18"/>
    </p:embeddedFont>
    <p:embeddedFont>
      <p:font typeface="DejaVu Serif" panose="020B0604020202020204" charset="0"/>
      <p:regular r:id="rId19"/>
    </p:embeddedFont>
    <p:embeddedFont>
      <p:font typeface="Sigmar One" panose="020B0604020202020204" charset="0"/>
      <p:regular r:id="rId20"/>
    </p:embeddedFont>
    <p:embeddedFont>
      <p:font typeface="Arimo" panose="020B0604020202020204" charset="0"/>
      <p:regular r:id="rId21"/>
    </p:embeddedFont>
    <p:embeddedFont>
      <p:font typeface="Charmonman" panose="020B0604020202020204" charset="-3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54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1.svg"/><Relationship Id="rId10" Type="http://schemas.openxmlformats.org/officeDocument/2006/relationships/image" Target="../media/image36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15600" y="3081169"/>
            <a:ext cx="7494288" cy="5302209"/>
          </a:xfrm>
          <a:custGeom>
            <a:avLst/>
            <a:gdLst/>
            <a:ahLst/>
            <a:cxnLst/>
            <a:rect l="l" t="t" r="r" b="b"/>
            <a:pathLst>
              <a:path w="7494288" h="5302209">
                <a:moveTo>
                  <a:pt x="0" y="0"/>
                </a:moveTo>
                <a:lnTo>
                  <a:pt x="7494289" y="0"/>
                </a:lnTo>
                <a:lnTo>
                  <a:pt x="7494289" y="5302209"/>
                </a:lnTo>
                <a:lnTo>
                  <a:pt x="0" y="5302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77785" y="1572283"/>
            <a:ext cx="8035370" cy="243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65"/>
              </a:lnSpc>
            </a:pPr>
            <a:r>
              <a:rPr lang="en-US" sz="18817">
                <a:solidFill>
                  <a:srgbClr val="FEC24B"/>
                </a:solidFill>
                <a:latin typeface="Caveat Brush"/>
                <a:ea typeface="Caveat Brush"/>
                <a:cs typeface="Caveat Brush"/>
                <a:sym typeface="Caveat Brush"/>
              </a:rPr>
              <a:t>LQVT</a:t>
            </a:r>
          </a:p>
        </p:txBody>
      </p:sp>
      <p:sp>
        <p:nvSpPr>
          <p:cNvPr id="4" name="Freeform 4"/>
          <p:cNvSpPr/>
          <p:nvPr/>
        </p:nvSpPr>
        <p:spPr>
          <a:xfrm>
            <a:off x="7414758" y="534300"/>
            <a:ext cx="1457159" cy="1218715"/>
          </a:xfrm>
          <a:custGeom>
            <a:avLst/>
            <a:gdLst/>
            <a:ahLst/>
            <a:cxnLst/>
            <a:rect l="l" t="t" r="r" b="b"/>
            <a:pathLst>
              <a:path w="1457159" h="1218715">
                <a:moveTo>
                  <a:pt x="0" y="0"/>
                </a:moveTo>
                <a:lnTo>
                  <a:pt x="1457159" y="0"/>
                </a:lnTo>
                <a:lnTo>
                  <a:pt x="1457159" y="1218715"/>
                </a:lnTo>
                <a:lnTo>
                  <a:pt x="0" y="1218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2507" y="8517636"/>
            <a:ext cx="7315200" cy="740664"/>
          </a:xfrm>
          <a:custGeom>
            <a:avLst/>
            <a:gdLst/>
            <a:ahLst/>
            <a:cxnLst/>
            <a:rect l="l" t="t" r="r" b="b"/>
            <a:pathLst>
              <a:path w="7315200" h="740664">
                <a:moveTo>
                  <a:pt x="0" y="0"/>
                </a:moveTo>
                <a:lnTo>
                  <a:pt x="7315200" y="0"/>
                </a:lnTo>
                <a:lnTo>
                  <a:pt x="7315200" y="740664"/>
                </a:lnTo>
                <a:lnTo>
                  <a:pt x="0" y="740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33359">
            <a:off x="11524329" y="482588"/>
            <a:ext cx="7315200" cy="1673352"/>
          </a:xfrm>
          <a:custGeom>
            <a:avLst/>
            <a:gdLst/>
            <a:ahLst/>
            <a:cxnLst/>
            <a:rect l="l" t="t" r="r" b="b"/>
            <a:pathLst>
              <a:path w="7315200" h="1673352">
                <a:moveTo>
                  <a:pt x="0" y="0"/>
                </a:moveTo>
                <a:lnTo>
                  <a:pt x="7315200" y="0"/>
                </a:lnTo>
                <a:lnTo>
                  <a:pt x="7315200" y="1673352"/>
                </a:lnTo>
                <a:lnTo>
                  <a:pt x="0" y="16733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680746" y="-1249299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72343" y="7353300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79755" y="8887968"/>
            <a:ext cx="2374229" cy="810206"/>
          </a:xfrm>
          <a:custGeom>
            <a:avLst/>
            <a:gdLst/>
            <a:ahLst/>
            <a:cxnLst/>
            <a:rect l="l" t="t" r="r" b="b"/>
            <a:pathLst>
              <a:path w="2374229" h="810206">
                <a:moveTo>
                  <a:pt x="0" y="0"/>
                </a:moveTo>
                <a:lnTo>
                  <a:pt x="2374228" y="0"/>
                </a:lnTo>
                <a:lnTo>
                  <a:pt x="2374228" y="810206"/>
                </a:lnTo>
                <a:lnTo>
                  <a:pt x="0" y="8102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3825" y="3986209"/>
            <a:ext cx="11043044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4D2411"/>
                </a:solidFill>
                <a:latin typeface="Sigmar One"/>
                <a:ea typeface="Sigmar One"/>
                <a:cs typeface="Sigmar One"/>
                <a:sym typeface="Sigmar One"/>
              </a:rPr>
              <a:t>Xếp tương ứng 1-1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06364" y="5877844"/>
            <a:ext cx="656555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Lứa tuổi: MGB 3-4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78654" y="-512898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42346" y="7989951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4352" y="399778"/>
            <a:ext cx="2885914" cy="3202124"/>
          </a:xfrm>
          <a:custGeom>
            <a:avLst/>
            <a:gdLst/>
            <a:ahLst/>
            <a:cxnLst/>
            <a:rect l="l" t="t" r="r" b="b"/>
            <a:pathLst>
              <a:path w="2885914" h="3202124">
                <a:moveTo>
                  <a:pt x="0" y="0"/>
                </a:moveTo>
                <a:lnTo>
                  <a:pt x="2885914" y="0"/>
                </a:lnTo>
                <a:lnTo>
                  <a:pt x="2885914" y="3202124"/>
                </a:lnTo>
                <a:lnTo>
                  <a:pt x="0" y="3202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13687" y="8998541"/>
            <a:ext cx="1423131" cy="1671813"/>
          </a:xfrm>
          <a:custGeom>
            <a:avLst/>
            <a:gdLst/>
            <a:ahLst/>
            <a:cxnLst/>
            <a:rect l="l" t="t" r="r" b="b"/>
            <a:pathLst>
              <a:path w="1423131" h="1671813">
                <a:moveTo>
                  <a:pt x="0" y="0"/>
                </a:moveTo>
                <a:lnTo>
                  <a:pt x="1423131" y="0"/>
                </a:lnTo>
                <a:lnTo>
                  <a:pt x="1423131" y="1671813"/>
                </a:lnTo>
                <a:lnTo>
                  <a:pt x="0" y="1671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727549" y="2858447"/>
            <a:ext cx="3560451" cy="2251985"/>
          </a:xfrm>
          <a:custGeom>
            <a:avLst/>
            <a:gdLst/>
            <a:ahLst/>
            <a:cxnLst/>
            <a:rect l="l" t="t" r="r" b="b"/>
            <a:pathLst>
              <a:path w="3560451" h="2251985">
                <a:moveTo>
                  <a:pt x="0" y="0"/>
                </a:moveTo>
                <a:lnTo>
                  <a:pt x="3560451" y="0"/>
                </a:lnTo>
                <a:lnTo>
                  <a:pt x="3560451" y="2251985"/>
                </a:lnTo>
                <a:lnTo>
                  <a:pt x="0" y="2251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07898" y="5248122"/>
            <a:ext cx="14072204" cy="5048403"/>
          </a:xfrm>
          <a:custGeom>
            <a:avLst/>
            <a:gdLst/>
            <a:ahLst/>
            <a:cxnLst/>
            <a:rect l="l" t="t" r="r" b="b"/>
            <a:pathLst>
              <a:path w="14072204" h="5048403">
                <a:moveTo>
                  <a:pt x="0" y="0"/>
                </a:moveTo>
                <a:lnTo>
                  <a:pt x="14072204" y="0"/>
                </a:lnTo>
                <a:lnTo>
                  <a:pt x="14072204" y="5048403"/>
                </a:lnTo>
                <a:lnTo>
                  <a:pt x="0" y="50484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16185" y="2475691"/>
            <a:ext cx="10255630" cy="206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27"/>
              </a:lnSpc>
            </a:pPr>
            <a:r>
              <a:rPr lang="en-US" sz="15861">
                <a:solidFill>
                  <a:srgbClr val="FEC24B"/>
                </a:solidFill>
                <a:latin typeface="DejaVu Serif"/>
                <a:ea typeface="DejaVu Serif"/>
                <a:cs typeface="DejaVu Serif"/>
                <a:sym typeface="DejaVu Serif"/>
              </a:rPr>
              <a:t>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21629" y="8229600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42571" y="-1793646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81458">
            <a:off x="15110221" y="227985"/>
            <a:ext cx="2840674" cy="1601430"/>
          </a:xfrm>
          <a:custGeom>
            <a:avLst/>
            <a:gdLst/>
            <a:ahLst/>
            <a:cxnLst/>
            <a:rect l="l" t="t" r="r" b="b"/>
            <a:pathLst>
              <a:path w="2840674" h="1601430">
                <a:moveTo>
                  <a:pt x="0" y="0"/>
                </a:moveTo>
                <a:lnTo>
                  <a:pt x="2840674" y="0"/>
                </a:lnTo>
                <a:lnTo>
                  <a:pt x="2840674" y="1601430"/>
                </a:lnTo>
                <a:lnTo>
                  <a:pt x="0" y="1601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7802000"/>
            <a:ext cx="1762641" cy="1803213"/>
          </a:xfrm>
          <a:custGeom>
            <a:avLst/>
            <a:gdLst/>
            <a:ahLst/>
            <a:cxnLst/>
            <a:rect l="l" t="t" r="r" b="b"/>
            <a:pathLst>
              <a:path w="1762641" h="1803213">
                <a:moveTo>
                  <a:pt x="0" y="0"/>
                </a:moveTo>
                <a:lnTo>
                  <a:pt x="1762641" y="0"/>
                </a:lnTo>
                <a:lnTo>
                  <a:pt x="1762641" y="1803213"/>
                </a:lnTo>
                <a:lnTo>
                  <a:pt x="0" y="1803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18100" y="0"/>
            <a:ext cx="2109584" cy="1840612"/>
          </a:xfrm>
          <a:custGeom>
            <a:avLst/>
            <a:gdLst/>
            <a:ahLst/>
            <a:cxnLst/>
            <a:rect l="l" t="t" r="r" b="b"/>
            <a:pathLst>
              <a:path w="2109584" h="1840612">
                <a:moveTo>
                  <a:pt x="0" y="0"/>
                </a:moveTo>
                <a:lnTo>
                  <a:pt x="2109584" y="0"/>
                </a:lnTo>
                <a:lnTo>
                  <a:pt x="2109584" y="1840612"/>
                </a:lnTo>
                <a:lnTo>
                  <a:pt x="0" y="1840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03431" y="7281588"/>
            <a:ext cx="1133647" cy="948012"/>
          </a:xfrm>
          <a:custGeom>
            <a:avLst/>
            <a:gdLst/>
            <a:ahLst/>
            <a:cxnLst/>
            <a:rect l="l" t="t" r="r" b="b"/>
            <a:pathLst>
              <a:path w="1133647" h="948012">
                <a:moveTo>
                  <a:pt x="0" y="0"/>
                </a:moveTo>
                <a:lnTo>
                  <a:pt x="1133647" y="0"/>
                </a:lnTo>
                <a:lnTo>
                  <a:pt x="1133647" y="948012"/>
                </a:lnTo>
                <a:lnTo>
                  <a:pt x="0" y="948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20432" y="1583394"/>
            <a:ext cx="8230462" cy="7674906"/>
          </a:xfrm>
          <a:custGeom>
            <a:avLst/>
            <a:gdLst/>
            <a:ahLst/>
            <a:cxnLst/>
            <a:rect l="l" t="t" r="r" b="b"/>
            <a:pathLst>
              <a:path w="8230462" h="7674906">
                <a:moveTo>
                  <a:pt x="0" y="0"/>
                </a:moveTo>
                <a:lnTo>
                  <a:pt x="8230463" y="0"/>
                </a:lnTo>
                <a:lnTo>
                  <a:pt x="8230463" y="7674906"/>
                </a:lnTo>
                <a:lnTo>
                  <a:pt x="0" y="76749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63863" y="1152897"/>
            <a:ext cx="9708474" cy="524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82"/>
              </a:lnSpc>
            </a:pPr>
            <a:r>
              <a:rPr lang="en-US" sz="12935" b="1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 Brush"/>
                <a:ea typeface="Caveat Brush"/>
                <a:cs typeface="Caveat Brush"/>
                <a:sym typeface="Caveat Brush"/>
              </a:rPr>
              <a:t>Bài hát</a:t>
            </a:r>
          </a:p>
          <a:p>
            <a:pPr algn="l">
              <a:lnSpc>
                <a:spcPts val="12418"/>
              </a:lnSpc>
            </a:pPr>
            <a:r>
              <a:rPr lang="en-US" sz="12935" b="1" spc="142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monman"/>
                <a:ea typeface="Charmonman"/>
                <a:cs typeface="Charmonman"/>
                <a:sym typeface="Charmonman"/>
              </a:rPr>
              <a:t>“Nhà của tôi”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76424" y="-1433246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0" y="0"/>
                </a:lnTo>
                <a:lnTo>
                  <a:pt x="52585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42346" y="7989951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19880" y="3927424"/>
            <a:ext cx="6448239" cy="6359576"/>
          </a:xfrm>
          <a:custGeom>
            <a:avLst/>
            <a:gdLst/>
            <a:ahLst/>
            <a:cxnLst/>
            <a:rect l="l" t="t" r="r" b="b"/>
            <a:pathLst>
              <a:path w="6448239" h="6359576">
                <a:moveTo>
                  <a:pt x="0" y="0"/>
                </a:moveTo>
                <a:lnTo>
                  <a:pt x="6448240" y="0"/>
                </a:lnTo>
                <a:lnTo>
                  <a:pt x="6448240" y="6359576"/>
                </a:lnTo>
                <a:lnTo>
                  <a:pt x="0" y="6359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68891" y="648953"/>
            <a:ext cx="1606371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6600" smtClean="0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/>
                <a:ea typeface="DejaVu Serif"/>
                <a:cs typeface="DejaVu Serif"/>
                <a:sym typeface="DejaVu Serif"/>
              </a:rPr>
              <a:t>HĐ 1: ÔN NHẬN BIẾT 1 VÀ NHIỀU</a:t>
            </a:r>
            <a:endParaRPr lang="en-US" sz="6600">
              <a:solidFill>
                <a:srgbClr val="FEC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24148" y="2072771"/>
            <a:ext cx="9639704" cy="127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6"/>
              </a:lnSpc>
            </a:pPr>
            <a:r>
              <a:rPr lang="en-US" sz="7497">
                <a:solidFill>
                  <a:srgbClr val="4D2411"/>
                </a:solidFill>
                <a:latin typeface="Code Pro"/>
                <a:ea typeface="Code Pro"/>
                <a:cs typeface="Code Pro"/>
                <a:sym typeface="Code Pro"/>
              </a:rPr>
              <a:t>Cô có gì đây?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" y="2020755"/>
            <a:ext cx="18288000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4D2411"/>
                </a:solidFill>
                <a:latin typeface="Code Pro"/>
                <a:ea typeface="Code Pro"/>
                <a:cs typeface="Code Pro"/>
                <a:sym typeface="Code Pro"/>
              </a:rPr>
              <a:t>Cô có bao nhiêu giỏ hoa?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" y="2072771"/>
            <a:ext cx="18288000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4D2411"/>
                </a:solidFill>
                <a:latin typeface="Code Pro"/>
                <a:ea typeface="Code Pro"/>
                <a:cs typeface="Code Pro"/>
                <a:sym typeface="Code Pro"/>
              </a:rPr>
              <a:t>Cô có bao nhiêu bông hoa?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76424" y="-1433246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0" y="0"/>
                </a:lnTo>
                <a:lnTo>
                  <a:pt x="52585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42346" y="7989951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40351" y="1856657"/>
            <a:ext cx="8304886" cy="8190694"/>
          </a:xfrm>
          <a:custGeom>
            <a:avLst/>
            <a:gdLst/>
            <a:ahLst/>
            <a:cxnLst/>
            <a:rect l="l" t="t" r="r" b="b"/>
            <a:pathLst>
              <a:path w="8304886" h="8190694">
                <a:moveTo>
                  <a:pt x="0" y="0"/>
                </a:moveTo>
                <a:lnTo>
                  <a:pt x="8304886" y="0"/>
                </a:lnTo>
                <a:lnTo>
                  <a:pt x="8304886" y="8190694"/>
                </a:lnTo>
                <a:lnTo>
                  <a:pt x="0" y="8190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2841680"/>
            <a:ext cx="9228427" cy="444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09"/>
              </a:lnSpc>
            </a:pPr>
            <a:r>
              <a:rPr lang="en-US" sz="8435">
                <a:solidFill>
                  <a:srgbClr val="4D2411"/>
                </a:solidFill>
                <a:latin typeface="Code Pro"/>
                <a:ea typeface="Code Pro"/>
                <a:cs typeface="Code Pro"/>
                <a:sym typeface="Code Pro"/>
              </a:rPr>
              <a:t>=&gt; Cô có 1 giỏ hoa và nhiều bông hoa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668891" y="648953"/>
            <a:ext cx="1606371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6600" smtClean="0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/>
                <a:ea typeface="DejaVu Serif"/>
                <a:cs typeface="DejaVu Serif"/>
                <a:sym typeface="DejaVu Serif"/>
              </a:rPr>
              <a:t>HĐ 1: ÔN NHẬN BIẾT 1 VÀ NHIỀU</a:t>
            </a:r>
            <a:endParaRPr lang="en-US" sz="6600">
              <a:solidFill>
                <a:srgbClr val="FEC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/>
              <a:ea typeface="DejaVu Serif"/>
              <a:cs typeface="DejaVu Serif"/>
              <a:sym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5557" y="1113487"/>
            <a:ext cx="1513688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8000" smtClean="0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/>
                <a:ea typeface="DejaVu Serif"/>
                <a:cs typeface="DejaVu Serif"/>
                <a:sym typeface="DejaVu Serif"/>
              </a:rPr>
              <a:t>HĐ 2: XẾP TƯƠNG ỨNG 1-1 </a:t>
            </a:r>
            <a:endParaRPr lang="en-US" sz="8000">
              <a:solidFill>
                <a:srgbClr val="FEC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255282" y="4010080"/>
            <a:ext cx="1457159" cy="1218715"/>
          </a:xfrm>
          <a:custGeom>
            <a:avLst/>
            <a:gdLst/>
            <a:ahLst/>
            <a:cxnLst/>
            <a:rect l="l" t="t" r="r" b="b"/>
            <a:pathLst>
              <a:path w="1457159" h="1218715">
                <a:moveTo>
                  <a:pt x="0" y="0"/>
                </a:moveTo>
                <a:lnTo>
                  <a:pt x="1457159" y="0"/>
                </a:lnTo>
                <a:lnTo>
                  <a:pt x="1457159" y="1218714"/>
                </a:lnTo>
                <a:lnTo>
                  <a:pt x="0" y="121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1790">
            <a:off x="14166771" y="266044"/>
            <a:ext cx="5091341" cy="1221536"/>
          </a:xfrm>
          <a:custGeom>
            <a:avLst/>
            <a:gdLst/>
            <a:ahLst/>
            <a:cxnLst/>
            <a:rect l="l" t="t" r="r" b="b"/>
            <a:pathLst>
              <a:path w="5743741" h="1313881">
                <a:moveTo>
                  <a:pt x="0" y="0"/>
                </a:moveTo>
                <a:lnTo>
                  <a:pt x="5743741" y="0"/>
                </a:lnTo>
                <a:lnTo>
                  <a:pt x="5743741" y="1313880"/>
                </a:lnTo>
                <a:lnTo>
                  <a:pt x="0" y="1313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680746" y="-1249299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59704" y="7875651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22477" y="9258300"/>
            <a:ext cx="2374229" cy="810206"/>
          </a:xfrm>
          <a:custGeom>
            <a:avLst/>
            <a:gdLst/>
            <a:ahLst/>
            <a:cxnLst/>
            <a:rect l="l" t="t" r="r" b="b"/>
            <a:pathLst>
              <a:path w="2374229" h="810206">
                <a:moveTo>
                  <a:pt x="0" y="0"/>
                </a:moveTo>
                <a:lnTo>
                  <a:pt x="2374229" y="0"/>
                </a:lnTo>
                <a:lnTo>
                  <a:pt x="2374229" y="810206"/>
                </a:lnTo>
                <a:lnTo>
                  <a:pt x="0" y="810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3476" y="2315376"/>
            <a:ext cx="16995494" cy="96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66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Cô có gì đây?</a:t>
            </a:r>
          </a:p>
        </p:txBody>
      </p:sp>
      <p:sp>
        <p:nvSpPr>
          <p:cNvPr id="9" name="Freeform 9"/>
          <p:cNvSpPr/>
          <p:nvPr/>
        </p:nvSpPr>
        <p:spPr>
          <a:xfrm rot="16200000" flipH="1">
            <a:off x="708301" y="8557184"/>
            <a:ext cx="1457159" cy="1218715"/>
          </a:xfrm>
          <a:custGeom>
            <a:avLst/>
            <a:gdLst/>
            <a:ahLst/>
            <a:cxnLst/>
            <a:rect l="l" t="t" r="r" b="b"/>
            <a:pathLst>
              <a:path w="1457159" h="1218715">
                <a:moveTo>
                  <a:pt x="1457159" y="0"/>
                </a:moveTo>
                <a:lnTo>
                  <a:pt x="0" y="0"/>
                </a:lnTo>
                <a:lnTo>
                  <a:pt x="0" y="1218715"/>
                </a:lnTo>
                <a:lnTo>
                  <a:pt x="1457159" y="1218715"/>
                </a:lnTo>
                <a:lnTo>
                  <a:pt x="145715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27523" y="2238022"/>
            <a:ext cx="16995494" cy="96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66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Ngôi nhà này được tạo nên từ những hình gì?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7263" y="2253005"/>
            <a:ext cx="16995494" cy="96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66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Để xếp được ngôi nhà, cô cần làm gì?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1595" y="2228667"/>
            <a:ext cx="16995494" cy="2003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66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=&gt; Ngôi nhà có mái là hình tam giác, thân ngôi nhà là hình vuông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24499" y="4238437"/>
            <a:ext cx="7239000" cy="5863305"/>
            <a:chOff x="5524499" y="4238437"/>
            <a:chExt cx="7239000" cy="5863305"/>
          </a:xfrm>
        </p:grpSpPr>
        <p:sp>
          <p:nvSpPr>
            <p:cNvPr id="13" name="Rectangle 12"/>
            <p:cNvSpPr/>
            <p:nvPr/>
          </p:nvSpPr>
          <p:spPr>
            <a:xfrm>
              <a:off x="7086599" y="6103618"/>
              <a:ext cx="4114800" cy="39981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24499" y="4238437"/>
              <a:ext cx="7239000" cy="18956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184587" y="2087119"/>
            <a:ext cx="1457159" cy="1218715"/>
          </a:xfrm>
          <a:custGeom>
            <a:avLst/>
            <a:gdLst/>
            <a:ahLst/>
            <a:cxnLst/>
            <a:rect l="l" t="t" r="r" b="b"/>
            <a:pathLst>
              <a:path w="1457159" h="1218715">
                <a:moveTo>
                  <a:pt x="0" y="0"/>
                </a:moveTo>
                <a:lnTo>
                  <a:pt x="1457159" y="0"/>
                </a:lnTo>
                <a:lnTo>
                  <a:pt x="1457159" y="1218715"/>
                </a:lnTo>
                <a:lnTo>
                  <a:pt x="0" y="1218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1790">
            <a:off x="13277106" y="96972"/>
            <a:ext cx="5743741" cy="1313881"/>
          </a:xfrm>
          <a:custGeom>
            <a:avLst/>
            <a:gdLst/>
            <a:ahLst/>
            <a:cxnLst/>
            <a:rect l="l" t="t" r="r" b="b"/>
            <a:pathLst>
              <a:path w="5743741" h="1313881">
                <a:moveTo>
                  <a:pt x="0" y="0"/>
                </a:moveTo>
                <a:lnTo>
                  <a:pt x="5743741" y="0"/>
                </a:lnTo>
                <a:lnTo>
                  <a:pt x="5743741" y="1313880"/>
                </a:lnTo>
                <a:lnTo>
                  <a:pt x="0" y="1313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680746" y="-1249299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59704" y="7875651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22477" y="9258300"/>
            <a:ext cx="2374229" cy="810206"/>
          </a:xfrm>
          <a:custGeom>
            <a:avLst/>
            <a:gdLst/>
            <a:ahLst/>
            <a:cxnLst/>
            <a:rect l="l" t="t" r="r" b="b"/>
            <a:pathLst>
              <a:path w="2374229" h="810206">
                <a:moveTo>
                  <a:pt x="0" y="0"/>
                </a:moveTo>
                <a:lnTo>
                  <a:pt x="2374229" y="0"/>
                </a:lnTo>
                <a:lnTo>
                  <a:pt x="2374229" y="810206"/>
                </a:lnTo>
                <a:lnTo>
                  <a:pt x="0" y="810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19257" flipH="1">
            <a:off x="-82329" y="5903152"/>
            <a:ext cx="1457159" cy="1218715"/>
          </a:xfrm>
          <a:custGeom>
            <a:avLst/>
            <a:gdLst/>
            <a:ahLst/>
            <a:cxnLst/>
            <a:rect l="l" t="t" r="r" b="b"/>
            <a:pathLst>
              <a:path w="1457159" h="1218715">
                <a:moveTo>
                  <a:pt x="1457159" y="0"/>
                </a:moveTo>
                <a:lnTo>
                  <a:pt x="0" y="0"/>
                </a:lnTo>
                <a:lnTo>
                  <a:pt x="0" y="1218715"/>
                </a:lnTo>
                <a:lnTo>
                  <a:pt x="1457159" y="1218715"/>
                </a:lnTo>
                <a:lnTo>
                  <a:pt x="145715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46252" y="7112141"/>
            <a:ext cx="16995494" cy="193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48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Cô xếp các hình vuông thành hàng ngang từ trái qua phải, sau đó xếp các hình tam giác lên trên các hình vuông từ trái qua phải.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9044443"/>
            <a:ext cx="9958175" cy="1024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045"/>
              </a:lnSpc>
            </a:pPr>
            <a:r>
              <a:rPr lang="en-US" sz="5400" b="1">
                <a:solidFill>
                  <a:srgbClr val="4D24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=&gt;Đây là cách xếp tương ứng 1-1</a:t>
            </a:r>
            <a:endParaRPr lang="en-US" sz="5400" b="1">
              <a:solidFill>
                <a:srgbClr val="4D2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ode Pro"/>
              <a:cs typeface="Times New Roman" panose="02020603050405020304" pitchFamily="18" charset="0"/>
              <a:sym typeface="Code Pro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575557" y="881397"/>
            <a:ext cx="1513688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8000" smtClean="0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/>
                <a:ea typeface="DejaVu Serif"/>
                <a:cs typeface="DejaVu Serif"/>
                <a:sym typeface="DejaVu Serif"/>
              </a:rPr>
              <a:t>HĐ 2: XẾP TƯƠNG ỨNG 1-1 </a:t>
            </a:r>
            <a:endParaRPr lang="en-US" sz="8000">
              <a:solidFill>
                <a:srgbClr val="FEC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3980351"/>
            <a:ext cx="1981200" cy="20316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3977959"/>
            <a:ext cx="1981200" cy="20316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77200" y="3977959"/>
            <a:ext cx="1981200" cy="20316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0" y="3971899"/>
            <a:ext cx="1981200" cy="20316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782800" y="3971899"/>
            <a:ext cx="1981200" cy="20316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066800" y="3010366"/>
            <a:ext cx="2590800" cy="106633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419600" y="3005271"/>
            <a:ext cx="2590800" cy="106633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7772400" y="2961228"/>
            <a:ext cx="2590800" cy="106633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1125200" y="2950424"/>
            <a:ext cx="2590800" cy="106633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4478000" y="2950424"/>
            <a:ext cx="2590800" cy="106633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07279" y="-1433246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00565" y="8418576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0" y="0"/>
                </a:lnTo>
                <a:lnTo>
                  <a:pt x="52585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213478"/>
            <a:ext cx="1059578" cy="866205"/>
          </a:xfrm>
          <a:custGeom>
            <a:avLst/>
            <a:gdLst/>
            <a:ahLst/>
            <a:cxnLst/>
            <a:rect l="l" t="t" r="r" b="b"/>
            <a:pathLst>
              <a:path w="1059578" h="866205">
                <a:moveTo>
                  <a:pt x="0" y="0"/>
                </a:moveTo>
                <a:lnTo>
                  <a:pt x="1059578" y="0"/>
                </a:lnTo>
                <a:lnTo>
                  <a:pt x="1059578" y="866205"/>
                </a:lnTo>
                <a:lnTo>
                  <a:pt x="0" y="866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360376" y="168625"/>
            <a:ext cx="2053088" cy="911058"/>
          </a:xfrm>
          <a:custGeom>
            <a:avLst/>
            <a:gdLst/>
            <a:ahLst/>
            <a:cxnLst/>
            <a:rect l="l" t="t" r="r" b="b"/>
            <a:pathLst>
              <a:path w="2053088" h="911058">
                <a:moveTo>
                  <a:pt x="2053088" y="911058"/>
                </a:moveTo>
                <a:lnTo>
                  <a:pt x="0" y="911058"/>
                </a:lnTo>
                <a:lnTo>
                  <a:pt x="0" y="0"/>
                </a:lnTo>
                <a:lnTo>
                  <a:pt x="2053088" y="0"/>
                </a:lnTo>
                <a:lnTo>
                  <a:pt x="2053088" y="911058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98785">
            <a:off x="14431558" y="8286908"/>
            <a:ext cx="2938047" cy="1942784"/>
          </a:xfrm>
          <a:custGeom>
            <a:avLst/>
            <a:gdLst/>
            <a:ahLst/>
            <a:cxnLst/>
            <a:rect l="l" t="t" r="r" b="b"/>
            <a:pathLst>
              <a:path w="2938047" h="1942784">
                <a:moveTo>
                  <a:pt x="0" y="0"/>
                </a:moveTo>
                <a:lnTo>
                  <a:pt x="2938047" y="0"/>
                </a:lnTo>
                <a:lnTo>
                  <a:pt x="2938047" y="1942784"/>
                </a:lnTo>
                <a:lnTo>
                  <a:pt x="0" y="1942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1989929"/>
            <a:ext cx="10270952" cy="8229600"/>
          </a:xfrm>
          <a:custGeom>
            <a:avLst/>
            <a:gdLst/>
            <a:ahLst/>
            <a:cxnLst/>
            <a:rect l="l" t="t" r="r" b="b"/>
            <a:pathLst>
              <a:path w="10270952" h="8229600">
                <a:moveTo>
                  <a:pt x="0" y="0"/>
                </a:moveTo>
                <a:lnTo>
                  <a:pt x="10270952" y="0"/>
                </a:lnTo>
                <a:lnTo>
                  <a:pt x="102709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44000" y="3274817"/>
            <a:ext cx="8614211" cy="1244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78"/>
              </a:lnSpc>
            </a:pPr>
            <a:r>
              <a:rPr lang="en-US" sz="9561">
                <a:solidFill>
                  <a:srgbClr val="FEC24B"/>
                </a:solidFill>
                <a:latin typeface="DejaVu Serif"/>
                <a:ea typeface="DejaVu Serif"/>
                <a:cs typeface="DejaVu Serif"/>
                <a:sym typeface="DejaVu Serif"/>
              </a:rPr>
              <a:t>Trẻ thực hiện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1999" y="1131509"/>
            <a:ext cx="10412076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71"/>
              </a:lnSpc>
            </a:pPr>
            <a:r>
              <a:rPr lang="en-US" sz="7200" b="1" smtClean="0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/>
                <a:ea typeface="DejaVu Serif"/>
                <a:cs typeface="DejaVu Serif"/>
                <a:sym typeface="DejaVu Serif"/>
              </a:rPr>
              <a:t>TRÒ CHƠI: GHÉP ĐÔI</a:t>
            </a:r>
            <a:endParaRPr lang="en-US" sz="7200" b="1">
              <a:solidFill>
                <a:srgbClr val="FEC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679053" y="198743"/>
            <a:ext cx="1457159" cy="1218715"/>
          </a:xfrm>
          <a:custGeom>
            <a:avLst/>
            <a:gdLst/>
            <a:ahLst/>
            <a:cxnLst/>
            <a:rect l="l" t="t" r="r" b="b"/>
            <a:pathLst>
              <a:path w="1457159" h="1218715">
                <a:moveTo>
                  <a:pt x="0" y="0"/>
                </a:moveTo>
                <a:lnTo>
                  <a:pt x="1457158" y="0"/>
                </a:lnTo>
                <a:lnTo>
                  <a:pt x="1457158" y="1218715"/>
                </a:lnTo>
                <a:lnTo>
                  <a:pt x="0" y="1218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2507" y="8517636"/>
            <a:ext cx="7315200" cy="740664"/>
          </a:xfrm>
          <a:custGeom>
            <a:avLst/>
            <a:gdLst/>
            <a:ahLst/>
            <a:cxnLst/>
            <a:rect l="l" t="t" r="r" b="b"/>
            <a:pathLst>
              <a:path w="7315200" h="740664">
                <a:moveTo>
                  <a:pt x="0" y="0"/>
                </a:moveTo>
                <a:lnTo>
                  <a:pt x="7315200" y="0"/>
                </a:lnTo>
                <a:lnTo>
                  <a:pt x="7315200" y="740664"/>
                </a:lnTo>
                <a:lnTo>
                  <a:pt x="0" y="740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1790">
            <a:off x="11687175" y="-28575"/>
            <a:ext cx="7315200" cy="1673352"/>
          </a:xfrm>
          <a:custGeom>
            <a:avLst/>
            <a:gdLst/>
            <a:ahLst/>
            <a:cxnLst/>
            <a:rect l="l" t="t" r="r" b="b"/>
            <a:pathLst>
              <a:path w="7315200" h="1673352">
                <a:moveTo>
                  <a:pt x="0" y="0"/>
                </a:moveTo>
                <a:lnTo>
                  <a:pt x="7315200" y="0"/>
                </a:lnTo>
                <a:lnTo>
                  <a:pt x="7315200" y="1673352"/>
                </a:lnTo>
                <a:lnTo>
                  <a:pt x="0" y="1673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680746" y="-1249299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59704" y="7875651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79755" y="8887968"/>
            <a:ext cx="2374229" cy="810206"/>
          </a:xfrm>
          <a:custGeom>
            <a:avLst/>
            <a:gdLst/>
            <a:ahLst/>
            <a:cxnLst/>
            <a:rect l="l" t="t" r="r" b="b"/>
            <a:pathLst>
              <a:path w="2374229" h="810206">
                <a:moveTo>
                  <a:pt x="0" y="0"/>
                </a:moveTo>
                <a:lnTo>
                  <a:pt x="2374228" y="0"/>
                </a:lnTo>
                <a:lnTo>
                  <a:pt x="2374228" y="810206"/>
                </a:lnTo>
                <a:lnTo>
                  <a:pt x="0" y="8102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2057400"/>
            <a:ext cx="8938456" cy="7809976"/>
          </a:xfrm>
          <a:custGeom>
            <a:avLst/>
            <a:gdLst/>
            <a:ahLst/>
            <a:cxnLst/>
            <a:rect l="l" t="t" r="r" b="b"/>
            <a:pathLst>
              <a:path w="8938456" h="7809976">
                <a:moveTo>
                  <a:pt x="0" y="0"/>
                </a:moveTo>
                <a:lnTo>
                  <a:pt x="8938456" y="0"/>
                </a:lnTo>
                <a:lnTo>
                  <a:pt x="8938456" y="7809976"/>
                </a:lnTo>
                <a:lnTo>
                  <a:pt x="0" y="7809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66800" y="2784549"/>
            <a:ext cx="8321080" cy="46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0"/>
              </a:lnSpc>
            </a:pPr>
            <a:r>
              <a:rPr lang="en-US" sz="7064">
                <a:solidFill>
                  <a:srgbClr val="4D2411"/>
                </a:solidFill>
                <a:latin typeface="Sigmar One"/>
                <a:ea typeface="Sigmar One"/>
                <a:cs typeface="Sigmar One"/>
                <a:sym typeface="Sigmar One"/>
              </a:rPr>
              <a:t>Cách chơi:</a:t>
            </a:r>
          </a:p>
          <a:p>
            <a:pPr algn="ctr">
              <a:lnSpc>
                <a:spcPts val="9043"/>
              </a:lnSpc>
            </a:pPr>
            <a:r>
              <a:rPr lang="en-US" sz="7064" spc="-219">
                <a:solidFill>
                  <a:srgbClr val="4D2411"/>
                </a:solidFill>
                <a:latin typeface="Arimo"/>
                <a:ea typeface="Arimo"/>
                <a:cs typeface="Arimo"/>
                <a:sym typeface="Arimo"/>
              </a:rPr>
              <a:t> Khi cô nói" Ghép đôi" thì bạn trai phải tìm và đứng cạnh 1 bạn gái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21629" y="8229600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985421" y="-1284645"/>
            <a:ext cx="5258530" cy="4114800"/>
          </a:xfrm>
          <a:custGeom>
            <a:avLst/>
            <a:gdLst/>
            <a:ahLst/>
            <a:cxnLst/>
            <a:rect l="l" t="t" r="r" b="b"/>
            <a:pathLst>
              <a:path w="5258530" h="4114800">
                <a:moveTo>
                  <a:pt x="0" y="0"/>
                </a:moveTo>
                <a:lnTo>
                  <a:pt x="5258531" y="0"/>
                </a:lnTo>
                <a:lnTo>
                  <a:pt x="52585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81458">
            <a:off x="15247295" y="1264493"/>
            <a:ext cx="2840674" cy="1601430"/>
          </a:xfrm>
          <a:custGeom>
            <a:avLst/>
            <a:gdLst/>
            <a:ahLst/>
            <a:cxnLst/>
            <a:rect l="l" t="t" r="r" b="b"/>
            <a:pathLst>
              <a:path w="2840674" h="1601430">
                <a:moveTo>
                  <a:pt x="0" y="0"/>
                </a:moveTo>
                <a:lnTo>
                  <a:pt x="2840674" y="0"/>
                </a:lnTo>
                <a:lnTo>
                  <a:pt x="2840674" y="1601430"/>
                </a:lnTo>
                <a:lnTo>
                  <a:pt x="0" y="1601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7802000"/>
            <a:ext cx="1762641" cy="1803213"/>
          </a:xfrm>
          <a:custGeom>
            <a:avLst/>
            <a:gdLst/>
            <a:ahLst/>
            <a:cxnLst/>
            <a:rect l="l" t="t" r="r" b="b"/>
            <a:pathLst>
              <a:path w="1762641" h="1803213">
                <a:moveTo>
                  <a:pt x="0" y="0"/>
                </a:moveTo>
                <a:lnTo>
                  <a:pt x="1762641" y="0"/>
                </a:lnTo>
                <a:lnTo>
                  <a:pt x="1762641" y="1803213"/>
                </a:lnTo>
                <a:lnTo>
                  <a:pt x="0" y="1803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91341" y="89403"/>
            <a:ext cx="1566423" cy="1366704"/>
          </a:xfrm>
          <a:custGeom>
            <a:avLst/>
            <a:gdLst/>
            <a:ahLst/>
            <a:cxnLst/>
            <a:rect l="l" t="t" r="r" b="b"/>
            <a:pathLst>
              <a:path w="1566423" h="1366704">
                <a:moveTo>
                  <a:pt x="0" y="0"/>
                </a:moveTo>
                <a:lnTo>
                  <a:pt x="1566422" y="0"/>
                </a:lnTo>
                <a:lnTo>
                  <a:pt x="1566422" y="1366704"/>
                </a:lnTo>
                <a:lnTo>
                  <a:pt x="0" y="13667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59746" y="9258300"/>
            <a:ext cx="1133647" cy="948012"/>
          </a:xfrm>
          <a:custGeom>
            <a:avLst/>
            <a:gdLst/>
            <a:ahLst/>
            <a:cxnLst/>
            <a:rect l="l" t="t" r="r" b="b"/>
            <a:pathLst>
              <a:path w="1133647" h="948012">
                <a:moveTo>
                  <a:pt x="0" y="0"/>
                </a:moveTo>
                <a:lnTo>
                  <a:pt x="1133647" y="0"/>
                </a:lnTo>
                <a:lnTo>
                  <a:pt x="1133647" y="948012"/>
                </a:lnTo>
                <a:lnTo>
                  <a:pt x="0" y="948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39124" y="972808"/>
            <a:ext cx="13209752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4"/>
              </a:lnSpc>
            </a:pPr>
            <a:r>
              <a:rPr lang="en-US" sz="7200" b="1" smtClean="0">
                <a:solidFill>
                  <a:srgbClr val="FEC2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erif"/>
                <a:ea typeface="DejaVu Serif"/>
                <a:cs typeface="DejaVu Serif"/>
                <a:sym typeface="DejaVu Serif"/>
              </a:rPr>
              <a:t>TRÒ CHƠI: BÉ KHÉO TAY</a:t>
            </a:r>
            <a:endParaRPr lang="en-US" sz="7200" b="1">
              <a:solidFill>
                <a:srgbClr val="FEC2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erif"/>
              <a:ea typeface="DejaVu Serif"/>
              <a:cs typeface="DejaVu Serif"/>
              <a:sym typeface="DejaVu Serif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9746" y="2734905"/>
            <a:ext cx="14128507" cy="3264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7457" lvl="1" indent="-498729" algn="just">
              <a:lnSpc>
                <a:spcPts val="6467"/>
              </a:lnSpc>
              <a:buFont typeface="Arial"/>
              <a:buChar char="•"/>
            </a:pPr>
            <a:r>
              <a:rPr lang="en-US" sz="50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Cách chơi: Cô chia lớp thành 2 đội. Nhiệm vụ của các con lần lượt chơi theo luật tiếp sức lên xếp 1 cốc và 1 thìa cạnh nhau, sau đó chạy về hàng đập vào tay bạn tiếp theo.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10020" y="6552842"/>
            <a:ext cx="1412850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7457" lvl="1" indent="-498729" algn="just">
              <a:lnSpc>
                <a:spcPts val="6467"/>
              </a:lnSpc>
              <a:buFont typeface="Arial"/>
              <a:buChar char="•"/>
            </a:pPr>
            <a:r>
              <a:rPr lang="en-US" sz="5000">
                <a:solidFill>
                  <a:srgbClr val="4D2411"/>
                </a:solidFill>
                <a:latin typeface="Times New Roman" panose="02020603050405020304" pitchFamily="18" charset="0"/>
                <a:ea typeface="Code Pro"/>
                <a:cs typeface="Times New Roman" panose="02020603050405020304" pitchFamily="18" charset="0"/>
                <a:sym typeface="Code Pro"/>
              </a:rPr>
              <a:t>Luật chơi: Mỗi 1 bạn chỉ được đặt 1 cốc và 1 thìa, thời gian chơi là 1 bản nhạc. Đội nào xếp nhanh và đúng sẽ giành chiến thắng</a:t>
            </a:r>
            <a:r>
              <a:rPr lang="en-US" sz="5000">
                <a:solidFill>
                  <a:srgbClr val="4D2411"/>
                </a:solidFill>
                <a:latin typeface="Code Pro"/>
                <a:ea typeface="Code Pro"/>
                <a:cs typeface="Code Pro"/>
                <a:sym typeface="Code Pr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276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DejaVu Serif Bold</vt:lpstr>
      <vt:lpstr>Calibri</vt:lpstr>
      <vt:lpstr>Code Pro</vt:lpstr>
      <vt:lpstr>Caveat Brush</vt:lpstr>
      <vt:lpstr>DejaVu Serif</vt:lpstr>
      <vt:lpstr>Times New Roman</vt:lpstr>
      <vt:lpstr>Arial</vt:lpstr>
      <vt:lpstr>Sigmar One</vt:lpstr>
      <vt:lpstr>Arimo</vt:lpstr>
      <vt:lpstr>Charmonman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Techsi.vn</cp:lastModifiedBy>
  <cp:revision>4</cp:revision>
  <dcterms:created xsi:type="dcterms:W3CDTF">2006-08-16T00:00:00Z</dcterms:created>
  <dcterms:modified xsi:type="dcterms:W3CDTF">2025-11-06T06:03:02Z</dcterms:modified>
  <dc:identifier>DAG35PWQg9M</dc:identifier>
</cp:coreProperties>
</file>