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58" r:id="rId4"/>
    <p:sldId id="259" r:id="rId5"/>
    <p:sldId id="260" r:id="rId6"/>
    <p:sldId id="263" r:id="rId7"/>
    <p:sldId id="256"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D0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4" autoAdjust="0"/>
    <p:restoredTop sz="94660"/>
  </p:normalViewPr>
  <p:slideViewPr>
    <p:cSldViewPr snapToGrid="0">
      <p:cViewPr varScale="1">
        <p:scale>
          <a:sx n="88" d="100"/>
          <a:sy n="88" d="100"/>
        </p:scale>
        <p:origin x="39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FFDA40-1F04-4AF3-955C-C65BF117CA3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2843102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FDA40-1F04-4AF3-955C-C65BF117CA3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388637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FDA40-1F04-4AF3-955C-C65BF117CA3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346388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FDA40-1F04-4AF3-955C-C65BF117CA3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668546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FFDA40-1F04-4AF3-955C-C65BF117CA38}"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2653074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FFDA40-1F04-4AF3-955C-C65BF117CA38}"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417239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FFDA40-1F04-4AF3-955C-C65BF117CA38}"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2078283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FFDA40-1F04-4AF3-955C-C65BF117CA38}"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3803610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FDA40-1F04-4AF3-955C-C65BF117CA38}"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4042604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FFDA40-1F04-4AF3-955C-C65BF117CA38}"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36583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FFDA40-1F04-4AF3-955C-C65BF117CA38}"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F7F06-C716-4527-9E05-4F8D72C469A8}" type="slidenum">
              <a:rPr lang="en-US" smtClean="0"/>
              <a:t>‹#›</a:t>
            </a:fld>
            <a:endParaRPr lang="en-US"/>
          </a:p>
        </p:txBody>
      </p:sp>
    </p:spTree>
    <p:extLst>
      <p:ext uri="{BB962C8B-B14F-4D97-AF65-F5344CB8AC3E}">
        <p14:creationId xmlns:p14="http://schemas.microsoft.com/office/powerpoint/2010/main" val="2505603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FFDA40-1F04-4AF3-955C-C65BF117CA38}" type="datetimeFigureOut">
              <a:rPr lang="en-US" smtClean="0"/>
              <a:t>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F7F06-C716-4527-9E05-4F8D72C469A8}" type="slidenum">
              <a:rPr lang="en-US" smtClean="0"/>
              <a:t>‹#›</a:t>
            </a:fld>
            <a:endParaRPr lang="en-US"/>
          </a:p>
        </p:txBody>
      </p:sp>
    </p:spTree>
    <p:extLst>
      <p:ext uri="{BB962C8B-B14F-4D97-AF65-F5344CB8AC3E}">
        <p14:creationId xmlns:p14="http://schemas.microsoft.com/office/powerpoint/2010/main" val="2337985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18" Type="http://schemas.openxmlformats.org/officeDocument/2006/relationships/image" Target="../media/image22.gif"/><Relationship Id="rId3" Type="http://schemas.openxmlformats.org/officeDocument/2006/relationships/slide" Target="slide7.xml"/><Relationship Id="rId7" Type="http://schemas.openxmlformats.org/officeDocument/2006/relationships/image" Target="../media/image14.png"/><Relationship Id="rId12" Type="http://schemas.openxmlformats.org/officeDocument/2006/relationships/slide" Target="slide5.xml"/><Relationship Id="rId17" Type="http://schemas.openxmlformats.org/officeDocument/2006/relationships/image" Target="../media/image21.png"/><Relationship Id="rId2" Type="http://schemas.openxmlformats.org/officeDocument/2006/relationships/image" Target="../media/image11.jpeg"/><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slide" Target="slide1.xml"/><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slide" Target="slide4.xml"/><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7.gif"/><Relationship Id="rId18" Type="http://schemas.openxmlformats.org/officeDocument/2006/relationships/image" Target="../media/image32.png"/><Relationship Id="rId3" Type="http://schemas.openxmlformats.org/officeDocument/2006/relationships/slideLayout" Target="../slideLayouts/slideLayout1.xml"/><Relationship Id="rId21" Type="http://schemas.openxmlformats.org/officeDocument/2006/relationships/image" Target="../media/image35.png"/><Relationship Id="rId7" Type="http://schemas.openxmlformats.org/officeDocument/2006/relationships/image" Target="../media/image12.png"/><Relationship Id="rId12" Type="http://schemas.openxmlformats.org/officeDocument/2006/relationships/image" Target="../media/image26.gif"/><Relationship Id="rId17" Type="http://schemas.openxmlformats.org/officeDocument/2006/relationships/image" Target="../media/image31.png"/><Relationship Id="rId25" Type="http://schemas.openxmlformats.org/officeDocument/2006/relationships/audio" Target="../media/audio1.wav"/><Relationship Id="rId2" Type="http://schemas.openxmlformats.org/officeDocument/2006/relationships/video" Target="../media/media2.mp4"/><Relationship Id="rId16" Type="http://schemas.openxmlformats.org/officeDocument/2006/relationships/image" Target="../media/image30.jpeg"/><Relationship Id="rId20" Type="http://schemas.openxmlformats.org/officeDocument/2006/relationships/image" Target="../media/image34.jpeg"/><Relationship Id="rId1" Type="http://schemas.microsoft.com/office/2007/relationships/media" Target="../media/media2.mp4"/><Relationship Id="rId6" Type="http://schemas.openxmlformats.org/officeDocument/2006/relationships/image" Target="../media/image23.gif"/><Relationship Id="rId11" Type="http://schemas.openxmlformats.org/officeDocument/2006/relationships/image" Target="../media/image25.gif"/><Relationship Id="rId5" Type="http://schemas.openxmlformats.org/officeDocument/2006/relationships/audio" Target="../media/audio2.wav"/><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audio" Target="../media/audio1.wav"/><Relationship Id="rId9" Type="http://schemas.openxmlformats.org/officeDocument/2006/relationships/slide" Target="slide2.xml"/><Relationship Id="rId14" Type="http://schemas.openxmlformats.org/officeDocument/2006/relationships/image" Target="../media/image28.jpeg"/><Relationship Id="rId22"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FC4A0247-8159-4797-A498-077D911A7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50" name="Rectangle 2">
            <a:extLst>
              <a:ext uri="{FF2B5EF4-FFF2-40B4-BE49-F238E27FC236}">
                <a16:creationId xmlns:a16="http://schemas.microsoft.com/office/drawing/2014/main" xmlns="" id="{B31BD992-71C2-4470-8C22-AA2956B3A361}"/>
              </a:ext>
            </a:extLst>
          </p:cNvPr>
          <p:cNvSpPr>
            <a:spLocks noGrp="1" noChangeArrowheads="1"/>
          </p:cNvSpPr>
          <p:nvPr>
            <p:ph type="ctrTitle"/>
          </p:nvPr>
        </p:nvSpPr>
        <p:spPr>
          <a:xfrm>
            <a:off x="1433646" y="3093119"/>
            <a:ext cx="9324703" cy="2697481"/>
          </a:xfrm>
        </p:spPr>
        <p:txBody>
          <a:bodyPr>
            <a:normAutofit fontScale="90000"/>
          </a:bodyPr>
          <a:lstStyle/>
          <a:p>
            <a:pPr eaLnBrk="1" hangingPunct="1">
              <a:defRPr/>
            </a:pPr>
            <a:r>
              <a:rPr lang="en-US" sz="3200" b="1" dirty="0">
                <a:solidFill>
                  <a:srgbClr val="FF0000"/>
                </a:solidFill>
                <a:effectLst>
                  <a:outerShdw blurRad="38100" dist="38100" dir="2700000" algn="tl">
                    <a:srgbClr val="C0C0C0"/>
                  </a:outerShdw>
                </a:effectLst>
              </a:rPr>
              <a:t/>
            </a:r>
            <a:br>
              <a:rPr lang="en-US" sz="3200" b="1" dirty="0">
                <a:solidFill>
                  <a:srgbClr val="FF0000"/>
                </a:solidFill>
                <a:effectLst>
                  <a:outerShdw blurRad="38100" dist="38100" dir="2700000" algn="tl">
                    <a:srgbClr val="C0C0C0"/>
                  </a:outerShdw>
                </a:effectLst>
              </a:rPr>
            </a:br>
            <a:r>
              <a:rPr lang="vi-VN" sz="3200" b="1" dirty="0">
                <a:solidFill>
                  <a:srgbClr val="FF0000"/>
                </a:solidFill>
                <a:effectLst>
                  <a:outerShdw blurRad="38100" dist="38100" dir="2700000" algn="tl">
                    <a:srgbClr val="C0C0C0"/>
                  </a:outerShdw>
                </a:effectLst>
              </a:rPr>
              <a:t/>
            </a:r>
            <a:br>
              <a:rPr lang="vi-VN" sz="3200" b="1" dirty="0">
                <a:solidFill>
                  <a:srgbClr val="FF0000"/>
                </a:solidFill>
                <a:effectLst>
                  <a:outerShdw blurRad="38100" dist="38100" dir="2700000" algn="tl">
                    <a:srgbClr val="C0C0C0"/>
                  </a:outerShdw>
                </a:effectLst>
              </a:rPr>
            </a:br>
            <a:r>
              <a:rPr lang="en-US" sz="49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Lĩnh</a:t>
            </a:r>
            <a:r>
              <a:rPr lang="en-US" sz="49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9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vực</a:t>
            </a:r>
            <a:r>
              <a:rPr lang="en-US" sz="49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p</a:t>
            </a:r>
            <a:r>
              <a:rPr lang="vi-VN" sz="49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hát triển ngôn ngữ</a:t>
            </a:r>
            <a:br>
              <a:rPr lang="vi-VN" sz="49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vi-VN" sz="49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Đề tài: Truyện “Gấu con bị </a:t>
            </a:r>
            <a:r>
              <a:rPr lang="en-US" sz="49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sâ</a:t>
            </a:r>
            <a:r>
              <a:rPr lang="vi-VN" sz="49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u </a:t>
            </a:r>
            <a:r>
              <a:rPr lang="vi-VN" sz="49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răng”</a:t>
            </a:r>
            <a:r>
              <a:rPr lang="vi-VN" sz="3200" b="1" dirty="0">
                <a:solidFill>
                  <a:srgbClr val="FF0000"/>
                </a:solidFill>
                <a:effectLst>
                  <a:outerShdw blurRad="38100" dist="38100" dir="2700000" algn="tl">
                    <a:srgbClr val="C0C0C0"/>
                  </a:outerShdw>
                </a:effectLst>
              </a:rPr>
              <a:t/>
            </a:r>
            <a:br>
              <a:rPr lang="vi-VN" sz="3200" b="1" dirty="0">
                <a:solidFill>
                  <a:srgbClr val="FF0000"/>
                </a:solidFill>
                <a:effectLst>
                  <a:outerShdw blurRad="38100" dist="38100" dir="2700000" algn="tl">
                    <a:srgbClr val="C0C0C0"/>
                  </a:outerShdw>
                </a:effectLst>
              </a:rPr>
            </a:br>
            <a:r>
              <a:rPr lang="en-US" sz="3200" b="1" dirty="0" smtClean="0">
                <a:solidFill>
                  <a:schemeClr val="accent2"/>
                </a:solidFill>
                <a:effectLst>
                  <a:outerShdw blurRad="38100" dist="38100" dir="2700000" algn="tl">
                    <a:srgbClr val="C0C0C0"/>
                  </a:outerShdw>
                </a:effectLst>
              </a:rPr>
              <a:t/>
            </a:r>
            <a:br>
              <a:rPr lang="en-US" sz="3200" b="1" dirty="0" smtClean="0">
                <a:solidFill>
                  <a:schemeClr val="accent2"/>
                </a:solidFill>
                <a:effectLst>
                  <a:outerShdw blurRad="38100" dist="38100" dir="2700000" algn="tl">
                    <a:srgbClr val="C0C0C0"/>
                  </a:outerShdw>
                </a:effectLst>
              </a:rPr>
            </a:br>
            <a:r>
              <a:rPr lang="en-US" sz="3200" b="1" dirty="0">
                <a:solidFill>
                  <a:schemeClr val="accent2"/>
                </a:solidFill>
                <a:effectLst>
                  <a:outerShdw blurRad="38100" dist="38100" dir="2700000" algn="tl">
                    <a:srgbClr val="C0C0C0"/>
                  </a:outerShdw>
                </a:effectLst>
              </a:rPr>
              <a:t/>
            </a:r>
            <a:br>
              <a:rPr lang="en-US" sz="3200" b="1" dirty="0">
                <a:solidFill>
                  <a:schemeClr val="accent2"/>
                </a:solidFill>
                <a:effectLst>
                  <a:outerShdw blurRad="38100" dist="38100" dir="2700000" algn="tl">
                    <a:srgbClr val="C0C0C0"/>
                  </a:outerShdw>
                </a:effectLst>
              </a:rPr>
            </a:br>
            <a:r>
              <a:rPr lang="en-US" sz="3200" b="1" i="1" dirty="0" err="1"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Lớp</a:t>
            </a:r>
            <a:r>
              <a:rPr lang="vi-VN" sz="3200" b="1" i="1" dirty="0"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200" b="1" i="1" dirty="0" err="1"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Mẫu</a:t>
            </a:r>
            <a:r>
              <a:rPr lang="en-US" sz="3200" b="1" i="1" dirty="0"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200" b="1" i="1" dirty="0" err="1"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Giáo</a:t>
            </a:r>
            <a:r>
              <a:rPr lang="en-US" sz="3200" b="1" i="1" dirty="0"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200" b="1" i="1" dirty="0" err="1"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Bé</a:t>
            </a:r>
            <a:r>
              <a:rPr lang="en-US" sz="3200" b="1" i="1" dirty="0"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 C1</a:t>
            </a:r>
            <a:br>
              <a:rPr lang="en-US" sz="3200" b="1" i="1" dirty="0"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br>
            <a:r>
              <a:rPr lang="en-US" sz="3200" b="1" i="1" dirty="0" err="1"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Cô</a:t>
            </a:r>
            <a:r>
              <a:rPr lang="en-US" sz="3200" b="1" i="1" dirty="0"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200" b="1" i="1" dirty="0" err="1"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giáo</a:t>
            </a:r>
            <a:r>
              <a:rPr lang="en-US" sz="3200" b="1" i="1" dirty="0"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200" b="1" i="1" dirty="0" err="1"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Phạm</a:t>
            </a:r>
            <a:r>
              <a:rPr lang="en-US" sz="3200" b="1" i="1" dirty="0"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200" b="1" i="1" dirty="0" err="1"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Thị</a:t>
            </a:r>
            <a:r>
              <a:rPr lang="en-US" sz="3200" b="1" i="1" dirty="0"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200" b="1" i="1" dirty="0" err="1" smtClean="0">
                <a:solidFill>
                  <a:srgbClr val="0070C0"/>
                </a:solidFill>
                <a:effectLst>
                  <a:outerShdw blurRad="38100" dist="38100" dir="2700000" algn="tl">
                    <a:srgbClr val="C0C0C0"/>
                  </a:outerShdw>
                </a:effectLst>
                <a:latin typeface="Arial" panose="020B0604020202020204" pitchFamily="34" charset="0"/>
                <a:cs typeface="Arial" panose="020B0604020202020204" pitchFamily="34" charset="0"/>
              </a:rPr>
              <a:t>Nhung</a:t>
            </a:r>
            <a:r>
              <a:rPr lang="en-US" sz="3200" b="1" i="1" dirty="0">
                <a:solidFill>
                  <a:srgbClr val="FF0000"/>
                </a:solidFill>
                <a:effectLst>
                  <a:outerShdw blurRad="38100" dist="38100" dir="2700000" algn="tl">
                    <a:srgbClr val="C0C0C0"/>
                  </a:outerShdw>
                </a:effectLst>
              </a:rPr>
              <a:t/>
            </a:r>
            <a:br>
              <a:rPr lang="en-US" sz="3200" b="1" i="1" dirty="0">
                <a:solidFill>
                  <a:srgbClr val="FF0000"/>
                </a:solidFill>
                <a:effectLst>
                  <a:outerShdw blurRad="38100" dist="38100" dir="2700000" algn="tl">
                    <a:srgbClr val="C0C0C0"/>
                  </a:outerShdw>
                </a:effectLst>
              </a:rPr>
            </a:br>
            <a:endParaRPr lang="en-US" sz="3200" b="1" i="1" dirty="0">
              <a:solidFill>
                <a:srgbClr val="FF0000"/>
              </a:solidFill>
              <a:effectLst>
                <a:outerShdw blurRad="38100" dist="38100" dir="2700000" algn="tl">
                  <a:srgbClr val="C0C0C0"/>
                </a:outerShdw>
              </a:effectLst>
            </a:endParaRPr>
          </a:p>
        </p:txBody>
      </p:sp>
      <p:sp>
        <p:nvSpPr>
          <p:cNvPr id="7" name="WordArt 7"/>
          <p:cNvSpPr>
            <a:spLocks noChangeArrowheads="1" noChangeShapeType="1" noTextEdit="1"/>
          </p:cNvSpPr>
          <p:nvPr/>
        </p:nvSpPr>
        <p:spPr bwMode="auto">
          <a:xfrm>
            <a:off x="2129242" y="101015"/>
            <a:ext cx="7933509" cy="1292226"/>
          </a:xfrm>
          <a:prstGeom prst="rect">
            <a:avLst/>
          </a:prstGeom>
        </p:spPr>
        <p:txBody>
          <a:bodyPr spcFirstLastPara="1" wrap="none" fromWordArt="1"/>
          <a:lstStyle/>
          <a:p>
            <a:pPr algn="ctr"/>
            <a:r>
              <a:rPr lang="en-US" sz="2400" b="1" kern="10" dirty="0" smtClean="0">
                <a:ln w="9525">
                  <a:solidFill>
                    <a:srgbClr val="000000"/>
                  </a:solidFill>
                  <a:round/>
                  <a:headEnd/>
                  <a:tailEnd/>
                </a:ln>
                <a:solidFill>
                  <a:schemeClr val="accent5">
                    <a:lumMod val="75000"/>
                  </a:schemeClr>
                </a:solidFill>
                <a:latin typeface="Times New Roman"/>
                <a:cs typeface="Times New Roman"/>
              </a:rPr>
              <a:t>UBND PHƯỜNG VIỆT HƯNG</a:t>
            </a:r>
            <a:endParaRPr lang="en-US" sz="2400" b="1" kern="10" dirty="0" smtClean="0">
              <a:ln w="9525">
                <a:solidFill>
                  <a:srgbClr val="000000"/>
                </a:solidFill>
                <a:round/>
                <a:headEnd/>
                <a:tailEnd/>
              </a:ln>
              <a:solidFill>
                <a:schemeClr val="accent5">
                  <a:lumMod val="75000"/>
                </a:schemeClr>
              </a:solidFill>
              <a:latin typeface="Times New Roman"/>
              <a:cs typeface="Times New Roman"/>
            </a:endParaRPr>
          </a:p>
          <a:p>
            <a:pPr algn="ctr"/>
            <a:r>
              <a:rPr lang="en-US" sz="2400" b="1" kern="10" dirty="0" smtClean="0">
                <a:ln w="9525">
                  <a:solidFill>
                    <a:srgbClr val="000000"/>
                  </a:solidFill>
                  <a:round/>
                  <a:headEnd/>
                  <a:tailEnd/>
                </a:ln>
                <a:solidFill>
                  <a:schemeClr val="accent5">
                    <a:lumMod val="75000"/>
                  </a:schemeClr>
                </a:solidFill>
                <a:latin typeface="Times New Roman"/>
                <a:cs typeface="Times New Roman"/>
              </a:rPr>
              <a:t>TRƯỜNG MẦM NON </a:t>
            </a:r>
            <a:r>
              <a:rPr lang="en-US" sz="2400" b="1" kern="10" dirty="0" smtClean="0">
                <a:ln w="9525">
                  <a:solidFill>
                    <a:srgbClr val="000000"/>
                  </a:solidFill>
                  <a:round/>
                  <a:headEnd/>
                  <a:tailEnd/>
                </a:ln>
                <a:solidFill>
                  <a:schemeClr val="accent5">
                    <a:lumMod val="75000"/>
                  </a:schemeClr>
                </a:solidFill>
                <a:latin typeface="Times New Roman"/>
                <a:cs typeface="Times New Roman"/>
              </a:rPr>
              <a:t>NẮNG MAI</a:t>
            </a:r>
            <a:endParaRPr lang="en-US" sz="2400" b="1" kern="10" dirty="0">
              <a:ln w="9525">
                <a:solidFill>
                  <a:srgbClr val="000000"/>
                </a:solidFill>
                <a:round/>
                <a:headEnd/>
                <a:tailEnd/>
              </a:ln>
              <a:solidFill>
                <a:schemeClr val="accent5">
                  <a:lumMod val="75000"/>
                </a:schemeClr>
              </a:solidFill>
              <a:latin typeface="Times New Roman"/>
              <a:cs typeface="Times New Roman"/>
            </a:endParaRPr>
          </a:p>
        </p:txBody>
      </p:sp>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123" y="931801"/>
            <a:ext cx="1537748" cy="1488808"/>
          </a:xfrm>
          <a:prstGeom prst="rect">
            <a:avLst/>
          </a:prstGeom>
        </p:spPr>
      </p:pic>
    </p:spTree>
    <p:extLst>
      <p:ext uri="{BB962C8B-B14F-4D97-AF65-F5344CB8AC3E}">
        <p14:creationId xmlns:p14="http://schemas.microsoft.com/office/powerpoint/2010/main" val="2200593234"/>
      </p:ext>
    </p:extLst>
  </p:cSld>
  <p:clrMapOvr>
    <a:masterClrMapping/>
  </p:clrMapOvr>
  <mc:AlternateContent xmlns:mc="http://schemas.openxmlformats.org/markup-compatibility/2006" xmlns:p14="http://schemas.microsoft.com/office/powerpoint/2010/main">
    <mc:Choice Requires="p14">
      <p:transition spd="slow" p14:dur="2000" advTm="1484"/>
    </mc:Choice>
    <mc:Fallback xmlns="">
      <p:transition spd="slow" advTm="148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xmlns=""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a16="http://schemas.microsoft.com/office/drawing/2014/main" xmlns=""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32726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xmlns=""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xmlns=""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xmlns=""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4347" y="1005036"/>
            <a:ext cx="1969179" cy="1743607"/>
          </a:xfrm>
          <a:prstGeom prst="rect">
            <a:avLst/>
          </a:prstGeom>
        </p:spPr>
      </p:pic>
      <p:pic>
        <p:nvPicPr>
          <p:cNvPr id="11" name="Picture 10">
            <a:extLst>
              <a:ext uri="{FF2B5EF4-FFF2-40B4-BE49-F238E27FC236}">
                <a16:creationId xmlns:a16="http://schemas.microsoft.com/office/drawing/2014/main" xmlns=""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4347" y="483805"/>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xmlns=""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35147" y="956625"/>
            <a:ext cx="1969179" cy="1743607"/>
          </a:xfrm>
          <a:prstGeom prst="rect">
            <a:avLst/>
          </a:prstGeom>
        </p:spPr>
      </p:pic>
      <p:pic>
        <p:nvPicPr>
          <p:cNvPr id="13" name="Picture 12">
            <a:extLst>
              <a:ext uri="{FF2B5EF4-FFF2-40B4-BE49-F238E27FC236}">
                <a16:creationId xmlns:a16="http://schemas.microsoft.com/office/drawing/2014/main" xmlns=""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89424" y="432251"/>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xmlns=""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9122" y="4443554"/>
            <a:ext cx="1969179" cy="1743607"/>
          </a:xfrm>
          <a:prstGeom prst="rect">
            <a:avLst/>
          </a:prstGeom>
        </p:spPr>
      </p:pic>
      <p:pic>
        <p:nvPicPr>
          <p:cNvPr id="15" name="Picture 14">
            <a:extLst>
              <a:ext uri="{FF2B5EF4-FFF2-40B4-BE49-F238E27FC236}">
                <a16:creationId xmlns:a16="http://schemas.microsoft.com/office/drawing/2014/main" xmlns=""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87588" y="3808362"/>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xmlns=""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52450" y="4443554"/>
            <a:ext cx="1969179" cy="1743607"/>
          </a:xfrm>
          <a:prstGeom prst="rect">
            <a:avLst/>
          </a:prstGeom>
        </p:spPr>
      </p:pic>
      <p:pic>
        <p:nvPicPr>
          <p:cNvPr id="17" name="Picture 16">
            <a:extLst>
              <a:ext uri="{FF2B5EF4-FFF2-40B4-BE49-F238E27FC236}">
                <a16:creationId xmlns:a16="http://schemas.microsoft.com/office/drawing/2014/main" xmlns=""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06725" y="3931445"/>
            <a:ext cx="2060627" cy="1383912"/>
          </a:xfrm>
          <a:prstGeom prst="rect">
            <a:avLst/>
          </a:prstGeom>
        </p:spPr>
      </p:pic>
      <p:pic>
        <p:nvPicPr>
          <p:cNvPr id="37" name="Picture 36">
            <a:extLst>
              <a:ext uri="{FF2B5EF4-FFF2-40B4-BE49-F238E27FC236}">
                <a16:creationId xmlns:a16="http://schemas.microsoft.com/office/drawing/2014/main" xmlns="" id="{16677DD5-4B38-44EE-AE03-4CE69860F1F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xmlns="" id="{8E58EB64-C11F-4AA8-BD51-6B7EDB3365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xmlns=""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695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1164057" y="-56171"/>
            <a:ext cx="9521467" cy="15333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CÔ VỪA KỂ CÁC CON NGHE CÂU CHUYỆN GÌ? TRONG CHUYỆN CÓ NHÂN VẬT NÀO?</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697245" y="1902869"/>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6226" y="5515140"/>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1026" name="Picture 2">
            <a:extLst>
              <a:ext uri="{FF2B5EF4-FFF2-40B4-BE49-F238E27FC236}">
                <a16:creationId xmlns:a16="http://schemas.microsoft.com/office/drawing/2014/main" xmlns="" id="{39D745B0-22DD-16B9-6DE8-D8F345CDDDD8}"/>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5653" t="10535" r="35832" b="-3132"/>
          <a:stretch/>
        </p:blipFill>
        <p:spPr bwMode="auto">
          <a:xfrm>
            <a:off x="516024" y="1156439"/>
            <a:ext cx="1588810" cy="29481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Folded Corner 27">
            <a:extLst>
              <a:ext uri="{FF2B5EF4-FFF2-40B4-BE49-F238E27FC236}">
                <a16:creationId xmlns:a16="http://schemas.microsoft.com/office/drawing/2014/main" xmlns="" id="{EFEB33F0-6645-A513-25D4-721285478399}"/>
              </a:ext>
            </a:extLst>
          </p:cNvPr>
          <p:cNvSpPr/>
          <p:nvPr/>
        </p:nvSpPr>
        <p:spPr>
          <a:xfrm>
            <a:off x="3033065" y="1947211"/>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3" name="Rectangle: Folded Corner 27">
            <a:extLst>
              <a:ext uri="{FF2B5EF4-FFF2-40B4-BE49-F238E27FC236}">
                <a16:creationId xmlns:a16="http://schemas.microsoft.com/office/drawing/2014/main" xmlns="" id="{20F30ED4-4A8B-04D2-4C7B-FDECA31A343E}"/>
              </a:ext>
            </a:extLst>
          </p:cNvPr>
          <p:cNvSpPr/>
          <p:nvPr/>
        </p:nvSpPr>
        <p:spPr>
          <a:xfrm>
            <a:off x="4908312" y="1947213"/>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4" name="Rectangle: Folded Corner 27">
            <a:extLst>
              <a:ext uri="{FF2B5EF4-FFF2-40B4-BE49-F238E27FC236}">
                <a16:creationId xmlns:a16="http://schemas.microsoft.com/office/drawing/2014/main" xmlns="" id="{9EFB748C-9785-5F56-D6F5-7EF238130C79}"/>
              </a:ext>
            </a:extLst>
          </p:cNvPr>
          <p:cNvSpPr/>
          <p:nvPr/>
        </p:nvSpPr>
        <p:spPr>
          <a:xfrm>
            <a:off x="6594718" y="1985736"/>
            <a:ext cx="1434509" cy="136071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6" name="Rectangle: Folded Corner 27">
            <a:extLst>
              <a:ext uri="{FF2B5EF4-FFF2-40B4-BE49-F238E27FC236}">
                <a16:creationId xmlns:a16="http://schemas.microsoft.com/office/drawing/2014/main" xmlns="" id="{E740AE8E-CFDD-89E4-A250-F5075C6A47A9}"/>
              </a:ext>
            </a:extLst>
          </p:cNvPr>
          <p:cNvSpPr/>
          <p:nvPr/>
        </p:nvSpPr>
        <p:spPr>
          <a:xfrm>
            <a:off x="8913834" y="2255044"/>
            <a:ext cx="829478" cy="103505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8" name="Rectangle: Folded Corner 27">
            <a:extLst>
              <a:ext uri="{FF2B5EF4-FFF2-40B4-BE49-F238E27FC236}">
                <a16:creationId xmlns:a16="http://schemas.microsoft.com/office/drawing/2014/main" xmlns="" id="{C50DFCBC-FEC2-E0D4-B580-43CE188521D5}"/>
              </a:ext>
            </a:extLst>
          </p:cNvPr>
          <p:cNvSpPr/>
          <p:nvPr/>
        </p:nvSpPr>
        <p:spPr>
          <a:xfrm>
            <a:off x="10130971" y="1970906"/>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10" name="Rectangle: Folded Corner 27">
            <a:extLst>
              <a:ext uri="{FF2B5EF4-FFF2-40B4-BE49-F238E27FC236}">
                <a16:creationId xmlns:a16="http://schemas.microsoft.com/office/drawing/2014/main" xmlns="" id="{45A09CF2-993D-0DA5-DEF9-85B50E4E66B3}"/>
              </a:ext>
            </a:extLst>
          </p:cNvPr>
          <p:cNvSpPr/>
          <p:nvPr/>
        </p:nvSpPr>
        <p:spPr>
          <a:xfrm>
            <a:off x="3006363" y="4645706"/>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11" name="Rectangle: Folded Corner 27">
            <a:extLst>
              <a:ext uri="{FF2B5EF4-FFF2-40B4-BE49-F238E27FC236}">
                <a16:creationId xmlns:a16="http://schemas.microsoft.com/office/drawing/2014/main" xmlns="" id="{F8A978A5-3495-0ADD-25FB-BD9B3401C81A}"/>
              </a:ext>
            </a:extLst>
          </p:cNvPr>
          <p:cNvSpPr/>
          <p:nvPr/>
        </p:nvSpPr>
        <p:spPr>
          <a:xfrm>
            <a:off x="5210384" y="4348732"/>
            <a:ext cx="1434509" cy="136071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sp>
        <p:nvSpPr>
          <p:cNvPr id="12" name="Rectangle: Folded Corner 27">
            <a:extLst>
              <a:ext uri="{FF2B5EF4-FFF2-40B4-BE49-F238E27FC236}">
                <a16:creationId xmlns:a16="http://schemas.microsoft.com/office/drawing/2014/main" xmlns="" id="{AE354CEA-ABC2-898A-FC70-CA95DBA9149A}"/>
              </a:ext>
            </a:extLst>
          </p:cNvPr>
          <p:cNvSpPr/>
          <p:nvPr/>
        </p:nvSpPr>
        <p:spPr>
          <a:xfrm>
            <a:off x="7451191" y="3811435"/>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p>
        </p:txBody>
      </p:sp>
      <p:pic>
        <p:nvPicPr>
          <p:cNvPr id="13" name="Picture 12">
            <a:extLst>
              <a:ext uri="{FF2B5EF4-FFF2-40B4-BE49-F238E27FC236}">
                <a16:creationId xmlns:a16="http://schemas.microsoft.com/office/drawing/2014/main" xmlns="" id="{8730BBE4-762A-D59D-5B38-B087B4937053}"/>
              </a:ext>
            </a:extLst>
          </p:cNvPr>
          <p:cNvPicPr>
            <a:picLocks noChangeAspect="1"/>
          </p:cNvPicPr>
          <p:nvPr/>
        </p:nvPicPr>
        <p:blipFill>
          <a:blip r:embed="rId15"/>
          <a:srcRect l="44660" t="24747" r="31808" b="27572"/>
          <a:stretch/>
        </p:blipFill>
        <p:spPr>
          <a:xfrm>
            <a:off x="2552327" y="1820111"/>
            <a:ext cx="2067229" cy="1842007"/>
          </a:xfrm>
          <a:prstGeom prst="rect">
            <a:avLst/>
          </a:prstGeom>
        </p:spPr>
      </p:pic>
      <p:pic>
        <p:nvPicPr>
          <p:cNvPr id="1028" name="Picture 4" descr="Hình ảnh Phim Hoạt Hình Con Mèo Dễ Thương PNG , động Vật ...">
            <a:extLst>
              <a:ext uri="{FF2B5EF4-FFF2-40B4-BE49-F238E27FC236}">
                <a16:creationId xmlns:a16="http://schemas.microsoft.com/office/drawing/2014/main" xmlns="" id="{44BCF37C-B60A-E582-036F-56CD7A14B68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36343" y="1902869"/>
            <a:ext cx="1645786" cy="1532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Phim Hoạt Hình 3d Chú Chó Con Dễ Thương PNG , Con Chó Con Hoạt Hình,  Con Chó Con Dễ Thương, động Vật Con Chó Con PNG trong suốt và">
            <a:extLst>
              <a:ext uri="{FF2B5EF4-FFF2-40B4-BE49-F238E27FC236}">
                <a16:creationId xmlns:a16="http://schemas.microsoft.com/office/drawing/2014/main" xmlns="" id="{3A163E78-2CAC-F9E7-9235-2669617946B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94718" y="1984691"/>
            <a:ext cx="1445648" cy="13191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Rùa Với Nhân Vật Hoạt Hình Vỏ Xanh PNG , Con Rùa, Hoạt Hình, Rùa  PNG trong suốt và Vector để tải xuống miễn phí">
            <a:extLst>
              <a:ext uri="{FF2B5EF4-FFF2-40B4-BE49-F238E27FC236}">
                <a16:creationId xmlns:a16="http://schemas.microsoft.com/office/drawing/2014/main" xmlns="" id="{85AF39A0-8BAA-078F-8877-82EB09E89D7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8441681" y="1930234"/>
            <a:ext cx="1400534" cy="14005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n Thỏ Hoạt Hình Đưa Ngón Tay Cái Lên Hình minh họa Sẵn có - Tải xuống Hình  ảnh Ngay bây giờ - Thỏ - Bộ thỏ, Lông thú, Ngón tay cái">
            <a:extLst>
              <a:ext uri="{FF2B5EF4-FFF2-40B4-BE49-F238E27FC236}">
                <a16:creationId xmlns:a16="http://schemas.microsoft.com/office/drawing/2014/main" xmlns="" id="{D3F3767F-EE34-2B15-4BF0-AD77DF24F68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170899" y="1962388"/>
            <a:ext cx="1354651" cy="12773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xmlns="" id="{1F9DB9BB-82A6-B8F9-3966-723063A7D080}"/>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76306" t="3593"/>
          <a:stretch/>
        </p:blipFill>
        <p:spPr bwMode="auto">
          <a:xfrm>
            <a:off x="3095088" y="3713784"/>
            <a:ext cx="1491103" cy="28906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Nhân Vật Hoạt Hình Chú Chim Bé PNG , Phim Hoạt Hình Chú Chim Con,  Tính Cách, Nhân Vật Hoạt Hình Chú Chim Bé PNG PNG trong suốt và Vector">
            <a:extLst>
              <a:ext uri="{FF2B5EF4-FFF2-40B4-BE49-F238E27FC236}">
                <a16:creationId xmlns:a16="http://schemas.microsoft.com/office/drawing/2014/main" xmlns="" id="{2D776994-F33F-4B29-E456-844964D0279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64661" y="4108297"/>
            <a:ext cx="1708061" cy="18566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xmlns="" id="{757281FF-0BBB-C2F0-7307-0F4237F748D2}"/>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1955" r="59074"/>
          <a:stretch/>
        </p:blipFill>
        <p:spPr bwMode="auto">
          <a:xfrm>
            <a:off x="7117476" y="3614906"/>
            <a:ext cx="1797634" cy="2421240"/>
          </a:xfrm>
          <a:prstGeom prst="rect">
            <a:avLst/>
          </a:prstGeom>
          <a:noFill/>
          <a:extLst>
            <a:ext uri="{909E8E84-426E-40DD-AFC4-6F175D3DCCD1}">
              <a14:hiddenFill xmlns:a14="http://schemas.microsoft.com/office/drawing/2010/main">
                <a:solidFill>
                  <a:srgbClr val="FFFFFF"/>
                </a:solidFill>
              </a14:hiddenFill>
            </a:ext>
          </a:extLst>
        </p:spPr>
      </p:pic>
      <p:pic>
        <p:nvPicPr>
          <p:cNvPr id="14" name="y2mate.com - ĐỒNG HỒ ĐẾM NGƯỢC 5 GIÂY  CHUÔNG BÁO HẾT GIỜ_480.mp4">
            <a:hlinkClick r:id="" action="ppaction://media"/>
            <a:extLst>
              <a:ext uri="{FF2B5EF4-FFF2-40B4-BE49-F238E27FC236}">
                <a16:creationId xmlns:a16="http://schemas.microsoft.com/office/drawing/2014/main" xmlns="" id="{00FAF00B-EE09-737A-8450-ED9093463816}"/>
              </a:ext>
            </a:extLst>
          </p:cNvPr>
          <p:cNvPicPr>
            <a:picLocks noChangeAspect="1"/>
          </p:cNvPicPr>
          <p:nvPr>
            <a:videoFile r:link="rId2"/>
            <p:extLst>
              <p:ext uri="{DAA4B4D4-6D71-4841-9C94-3DE7FCFB9230}">
                <p14:media xmlns:p14="http://schemas.microsoft.com/office/powerpoint/2010/main" r:embed="rId1"/>
              </p:ext>
            </p:extLst>
          </p:nvPr>
        </p:nvPicPr>
        <p:blipFill>
          <a:blip r:embed="rId23"/>
          <a:stretch>
            <a:fillRect/>
          </a:stretch>
        </p:blipFill>
        <p:spPr>
          <a:xfrm>
            <a:off x="7240138" y="5424740"/>
            <a:ext cx="1785407" cy="1404910"/>
          </a:xfrm>
          <a:prstGeom prst="rect">
            <a:avLst/>
          </a:prstGeom>
        </p:spPr>
      </p:pic>
    </p:spTree>
    <p:extLst>
      <p:ext uri="{BB962C8B-B14F-4D97-AF65-F5344CB8AC3E}">
        <p14:creationId xmlns:p14="http://schemas.microsoft.com/office/powerpoint/2010/main" val="640649175"/>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710" fill="hold"/>
                                        <p:tgtEl>
                                          <p:spTgt spid="14"/>
                                        </p:tgtEl>
                                      </p:cBhvr>
                                    </p:cmd>
                                  </p:childTnLst>
                                </p:cTn>
                              </p:par>
                            </p:childTnLst>
                          </p:cTn>
                        </p:par>
                      </p:childTnLst>
                    </p:cTn>
                  </p:par>
                  <p:par>
                    <p:cTn id="14" fill="hold">
                      <p:stCondLst>
                        <p:cond delay="indefinite"/>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md type="call" cmd="stop">
                                      <p:cBhvr>
                                        <p:cTn id="23" dur="1">
                                          <p:stCondLst>
                                            <p:cond delay="499"/>
                                          </p:stCondLst>
                                        </p:cTn>
                                        <p:tgtEl>
                                          <p:spTgt spid="14"/>
                                        </p:tgtEl>
                                      </p:cBhvr>
                                    </p:cmd>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500" fill="hold"/>
                                        <p:tgtEl>
                                          <p:spTgt spid="1026"/>
                                        </p:tgtEl>
                                        <p:attrNameLst>
                                          <p:attrName>ppt_x</p:attrName>
                                        </p:attrNameLst>
                                      </p:cBhvr>
                                      <p:tavLst>
                                        <p:tav tm="0">
                                          <p:val>
                                            <p:strVal val="#ppt_x"/>
                                          </p:val>
                                        </p:tav>
                                        <p:tav tm="100000">
                                          <p:val>
                                            <p:strVal val="#ppt_x"/>
                                          </p:val>
                                        </p:tav>
                                      </p:tavLst>
                                    </p:anim>
                                    <p:anim calcmode="lin" valueType="num">
                                      <p:cBhvr additive="base">
                                        <p:cTn id="29" dur="500" fill="hold"/>
                                        <p:tgtEl>
                                          <p:spTgt spid="102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heckerboard(across)">
                                      <p:cBhvr>
                                        <p:cTn id="38" dur="500"/>
                                        <p:tgtEl>
                                          <p:spTgt spid="2"/>
                                        </p:tgtEl>
                                      </p:cBhvr>
                                    </p:animEffect>
                                  </p:childTnLst>
                                </p:cTn>
                              </p:par>
                              <p:par>
                                <p:cTn id="39" presetID="5" presetClass="entr" presetSubtype="1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28"/>
                                        </p:tgtEl>
                                        <p:attrNameLst>
                                          <p:attrName>style.visibility</p:attrName>
                                        </p:attrNameLst>
                                      </p:cBhvr>
                                      <p:to>
                                        <p:strVal val="visible"/>
                                      </p:to>
                                    </p:set>
                                    <p:anim calcmode="lin" valueType="num">
                                      <p:cBhvr additive="base">
                                        <p:cTn id="46" dur="500" fill="hold"/>
                                        <p:tgtEl>
                                          <p:spTgt spid="1028"/>
                                        </p:tgtEl>
                                        <p:attrNameLst>
                                          <p:attrName>ppt_x</p:attrName>
                                        </p:attrNameLst>
                                      </p:cBhvr>
                                      <p:tavLst>
                                        <p:tav tm="0">
                                          <p:val>
                                            <p:strVal val="#ppt_x"/>
                                          </p:val>
                                        </p:tav>
                                        <p:tav tm="100000">
                                          <p:val>
                                            <p:strVal val="#ppt_x"/>
                                          </p:val>
                                        </p:tav>
                                      </p:tavLst>
                                    </p:anim>
                                    <p:anim calcmode="lin" valueType="num">
                                      <p:cBhvr additive="base">
                                        <p:cTn id="47" dur="500" fill="hold"/>
                                        <p:tgtEl>
                                          <p:spTgt spid="10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ppt_x"/>
                                          </p:val>
                                        </p:tav>
                                        <p:tav tm="100000">
                                          <p:val>
                                            <p:strVal val="#ppt_x"/>
                                          </p:val>
                                        </p:tav>
                                      </p:tavLst>
                                    </p:anim>
                                    <p:anim calcmode="lin" valueType="num">
                                      <p:cBhvr additive="base">
                                        <p:cTn id="5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030"/>
                                        </p:tgtEl>
                                        <p:attrNameLst>
                                          <p:attrName>style.visibility</p:attrName>
                                        </p:attrNameLst>
                                      </p:cBhvr>
                                      <p:to>
                                        <p:strVal val="visible"/>
                                      </p:to>
                                    </p:set>
                                    <p:animEffect transition="in" filter="blinds(horizontal)">
                                      <p:cBhvr>
                                        <p:cTn id="56" dur="500"/>
                                        <p:tgtEl>
                                          <p:spTgt spid="1030"/>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blinds(horizontal)">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barn(inVertical)">
                                      <p:cBhvr>
                                        <p:cTn id="64" dur="500"/>
                                        <p:tgtEl>
                                          <p:spTgt spid="1032"/>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barn(inVertical)">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034"/>
                                        </p:tgtEl>
                                        <p:attrNameLst>
                                          <p:attrName>style.visibility</p:attrName>
                                        </p:attrNameLst>
                                      </p:cBhvr>
                                      <p:to>
                                        <p:strVal val="visible"/>
                                      </p:to>
                                    </p:set>
                                    <p:animEffect transition="in" filter="blinds(horizontal)">
                                      <p:cBhvr>
                                        <p:cTn id="72" dur="500"/>
                                        <p:tgtEl>
                                          <p:spTgt spid="103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blinds(horizontal)">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036"/>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blinds(horizontal)">
                                      <p:cBhvr>
                                        <p:cTn id="86" dur="500"/>
                                        <p:tgtEl>
                                          <p:spTgt spid="11"/>
                                        </p:tgtEl>
                                      </p:cBhvr>
                                    </p:animEffect>
                                  </p:childTnLst>
                                </p:cTn>
                              </p:par>
                              <p:par>
                                <p:cTn id="87" presetID="3" presetClass="entr" presetSubtype="10" fill="hold" nodeType="withEffect">
                                  <p:stCondLst>
                                    <p:cond delay="0"/>
                                  </p:stCondLst>
                                  <p:childTnLst>
                                    <p:set>
                                      <p:cBhvr>
                                        <p:cTn id="88" dur="1" fill="hold">
                                          <p:stCondLst>
                                            <p:cond delay="0"/>
                                          </p:stCondLst>
                                        </p:cTn>
                                        <p:tgtEl>
                                          <p:spTgt spid="1038"/>
                                        </p:tgtEl>
                                        <p:attrNameLst>
                                          <p:attrName>style.visibility</p:attrName>
                                        </p:attrNameLst>
                                      </p:cBhvr>
                                      <p:to>
                                        <p:strVal val="visible"/>
                                      </p:to>
                                    </p:set>
                                    <p:animEffect transition="in" filter="blinds(horizontal)">
                                      <p:cBhvr>
                                        <p:cTn id="89" dur="500"/>
                                        <p:tgtEl>
                                          <p:spTgt spid="1038"/>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1040"/>
                                        </p:tgtEl>
                                        <p:attrNameLst>
                                          <p:attrName>style.visibility</p:attrName>
                                        </p:attrNameLst>
                                      </p:cBhvr>
                                      <p:to>
                                        <p:strVal val="visible"/>
                                      </p:to>
                                    </p:set>
                                    <p:anim calcmode="lin" valueType="num">
                                      <p:cBhvr additive="base">
                                        <p:cTn id="94" dur="500" fill="hold"/>
                                        <p:tgtEl>
                                          <p:spTgt spid="1040"/>
                                        </p:tgtEl>
                                        <p:attrNameLst>
                                          <p:attrName>ppt_x</p:attrName>
                                        </p:attrNameLst>
                                      </p:cBhvr>
                                      <p:tavLst>
                                        <p:tav tm="0">
                                          <p:val>
                                            <p:strVal val="#ppt_x"/>
                                          </p:val>
                                        </p:tav>
                                        <p:tav tm="100000">
                                          <p:val>
                                            <p:strVal val="#ppt_x"/>
                                          </p:val>
                                        </p:tav>
                                      </p:tavLst>
                                    </p:anim>
                                    <p:anim calcmode="lin" valueType="num">
                                      <p:cBhvr additive="base">
                                        <p:cTn id="95" dur="500" fill="hold"/>
                                        <p:tgtEl>
                                          <p:spTgt spid="1040"/>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anim calcmode="lin" valueType="num">
                                      <p:cBhvr additive="base">
                                        <p:cTn id="98" dur="500" fill="hold"/>
                                        <p:tgtEl>
                                          <p:spTgt spid="12"/>
                                        </p:tgtEl>
                                        <p:attrNameLst>
                                          <p:attrName>ppt_x</p:attrName>
                                        </p:attrNameLst>
                                      </p:cBhvr>
                                      <p:tavLst>
                                        <p:tav tm="0">
                                          <p:val>
                                            <p:strVal val="#ppt_x"/>
                                          </p:val>
                                        </p:tav>
                                        <p:tav tm="100000">
                                          <p:val>
                                            <p:strVal val="#ppt_x"/>
                                          </p:val>
                                        </p:tav>
                                      </p:tavLst>
                                    </p:anim>
                                    <p:anim calcmode="lin" valueType="num">
                                      <p:cBhvr additive="base">
                                        <p:cTn id="9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7"/>
                    </p:tgtEl>
                  </p:cond>
                </p:stCondLst>
                <p:endSync evt="end" delay="0">
                  <p:rtn val="all"/>
                </p:endSync>
                <p:childTnLst>
                  <p:par>
                    <p:cTn id="101" fill="hold">
                      <p:stCondLst>
                        <p:cond delay="0"/>
                      </p:stCondLst>
                      <p:childTnLst>
                        <p:par>
                          <p:cTn id="102" fill="hold">
                            <p:stCondLst>
                              <p:cond delay="0"/>
                            </p:stCondLst>
                            <p:childTnLst>
                              <p:par>
                                <p:cTn id="103" presetID="64" presetClass="path" presetSubtype="0" accel="50000" decel="50000" fill="hold" nodeType="clickEffect">
                                  <p:stCondLst>
                                    <p:cond delay="0"/>
                                  </p:stCondLst>
                                  <p:childTnLst>
                                    <p:animMotion origin="layout" path="M -1.66667E-6 -3.7037E-6 L -1.66667E-6 -0.22476 " pathEditMode="relative" rAng="0" ptsTypes="AA">
                                      <p:cBhvr>
                                        <p:cTn id="104" dur="2000" fill="hold"/>
                                        <p:tgtEl>
                                          <p:spTgt spid="7"/>
                                        </p:tgtEl>
                                        <p:attrNameLst>
                                          <p:attrName>ppt_x</p:attrName>
                                          <p:attrName>ppt_y</p:attrName>
                                        </p:attrNameLst>
                                      </p:cBhvr>
                                      <p:rCtr x="0" y="-11250"/>
                                    </p:animMotion>
                                  </p:childTnLst>
                                  <p:subTnLst>
                                    <p:audio>
                                      <p:cMediaNode>
                                        <p:cTn display="0" masterRel="sameClick">
                                          <p:stCondLst>
                                            <p:cond evt="begin" delay="0">
                                              <p:tn val="103"/>
                                            </p:cond>
                                          </p:stCondLst>
                                          <p:endCondLst>
                                            <p:cond evt="onStopAudio" delay="0">
                                              <p:tgtEl>
                                                <p:sldTgt/>
                                              </p:tgtEl>
                                            </p:cond>
                                          </p:endCondLst>
                                        </p:cTn>
                                        <p:tgtEl>
                                          <p:sndTgt r:embed="rId4" name="chimes.wav"/>
                                        </p:tgtEl>
                                      </p:cMediaNode>
                                    </p:audio>
                                  </p:subTnLst>
                                </p:cTn>
                              </p:par>
                            </p:childTnLst>
                          </p:cTn>
                        </p:par>
                        <p:par>
                          <p:cTn id="105" fill="hold">
                            <p:stCondLst>
                              <p:cond delay="2000"/>
                            </p:stCondLst>
                            <p:childTnLst>
                              <p:par>
                                <p:cTn id="106" presetID="22" presetClass="entr" presetSubtype="4" fill="hold" grpId="0" nodeType="after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wipe(down)">
                                      <p:cBhvr>
                                        <p:cTn id="108" dur="500"/>
                                        <p:tgtEl>
                                          <p:spTgt spid="9"/>
                                        </p:tgtEl>
                                      </p:cBhvr>
                                    </p:animEffect>
                                  </p:childTnLst>
                                  <p:subTnLst>
                                    <p:audio>
                                      <p:cMediaNode>
                                        <p:cTn display="0" masterRel="sameClick">
                                          <p:stCondLst>
                                            <p:cond evt="begin" delay="0">
                                              <p:tn val="106"/>
                                            </p:cond>
                                          </p:stCondLst>
                                          <p:endCondLst>
                                            <p:cond evt="onStopAudio" delay="0">
                                              <p:tgtEl>
                                                <p:sldTgt/>
                                              </p:tgtEl>
                                            </p:cond>
                                          </p:endCondLst>
                                        </p:cTn>
                                        <p:tgtEl>
                                          <p:sndTgt r:embed="rId5" name="applause.wav"/>
                                        </p:tgtEl>
                                      </p:cMediaNode>
                                    </p:audio>
                                  </p:subTnLst>
                                </p:cTn>
                              </p:par>
                              <p:par>
                                <p:cTn id="109" presetID="10" presetClass="entr" presetSubtype="0" fill="hold" nodeType="with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fade">
                                      <p:cBhvr>
                                        <p:cTn id="111" dur="500"/>
                                        <p:tgtEl>
                                          <p:spTgt spid="53"/>
                                        </p:tgtEl>
                                      </p:cBhvr>
                                    </p:animEffect>
                                  </p:childTnLst>
                                </p:cTn>
                              </p:par>
                              <p:par>
                                <p:cTn id="112" presetID="10" presetClass="entr" presetSubtype="0" fill="hold" nodeType="with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fade">
                                      <p:cBhvr>
                                        <p:cTn id="114" dur="500"/>
                                        <p:tgtEl>
                                          <p:spTgt spid="55"/>
                                        </p:tgtEl>
                                      </p:cBhvr>
                                    </p:animEffect>
                                  </p:childTnLst>
                                </p:cTn>
                              </p:par>
                            </p:childTnLst>
                          </p:cTn>
                        </p:par>
                        <p:par>
                          <p:cTn id="115" fill="hold">
                            <p:stCondLst>
                              <p:cond delay="2500"/>
                            </p:stCondLst>
                            <p:childTnLst>
                              <p:par>
                                <p:cTn id="116" presetID="32" presetClass="emph" presetSubtype="0" repeatCount="indefinite" fill="hold" grpId="1" nodeType="afterEffect">
                                  <p:stCondLst>
                                    <p:cond delay="0"/>
                                  </p:stCondLst>
                                  <p:childTnLst>
                                    <p:animRot by="120000">
                                      <p:cBhvr>
                                        <p:cTn id="117" dur="100" fill="hold">
                                          <p:stCondLst>
                                            <p:cond delay="0"/>
                                          </p:stCondLst>
                                        </p:cTn>
                                        <p:tgtEl>
                                          <p:spTgt spid="9"/>
                                        </p:tgtEl>
                                        <p:attrNameLst>
                                          <p:attrName>r</p:attrName>
                                        </p:attrNameLst>
                                      </p:cBhvr>
                                    </p:animRot>
                                    <p:animRot by="-240000">
                                      <p:cBhvr>
                                        <p:cTn id="118" dur="200" fill="hold">
                                          <p:stCondLst>
                                            <p:cond delay="200"/>
                                          </p:stCondLst>
                                        </p:cTn>
                                        <p:tgtEl>
                                          <p:spTgt spid="9"/>
                                        </p:tgtEl>
                                        <p:attrNameLst>
                                          <p:attrName>r</p:attrName>
                                        </p:attrNameLst>
                                      </p:cBhvr>
                                    </p:animRot>
                                    <p:animRot by="240000">
                                      <p:cBhvr>
                                        <p:cTn id="119" dur="200" fill="hold">
                                          <p:stCondLst>
                                            <p:cond delay="400"/>
                                          </p:stCondLst>
                                        </p:cTn>
                                        <p:tgtEl>
                                          <p:spTgt spid="9"/>
                                        </p:tgtEl>
                                        <p:attrNameLst>
                                          <p:attrName>r</p:attrName>
                                        </p:attrNameLst>
                                      </p:cBhvr>
                                    </p:animRot>
                                    <p:animRot by="-240000">
                                      <p:cBhvr>
                                        <p:cTn id="120" dur="200" fill="hold">
                                          <p:stCondLst>
                                            <p:cond delay="600"/>
                                          </p:stCondLst>
                                        </p:cTn>
                                        <p:tgtEl>
                                          <p:spTgt spid="9"/>
                                        </p:tgtEl>
                                        <p:attrNameLst>
                                          <p:attrName>r</p:attrName>
                                        </p:attrNameLst>
                                      </p:cBhvr>
                                    </p:animRot>
                                    <p:animRot by="120000">
                                      <p:cBhvr>
                                        <p:cTn id="12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122" fill="hold" display="0">
                  <p:stCondLst>
                    <p:cond delay="indefinite"/>
                  </p:stCondLst>
                </p:cTn>
                <p:tgtEl>
                  <p:spTgt spid="14"/>
                </p:tgtEl>
              </p:cMediaNode>
            </p:video>
          </p:childTnLst>
        </p:cTn>
      </p:par>
    </p:tnLst>
    <p:bldLst>
      <p:bldP spid="9" grpId="0" animBg="1"/>
      <p:bldP spid="9" grpId="1" animBg="1"/>
      <p:bldP spid="27" grpId="0" animBg="1"/>
      <p:bldP spid="28" grpId="0" animBg="1"/>
      <p:bldP spid="2" grpId="0" animBg="1"/>
      <p:bldP spid="3" grpId="0" animBg="1"/>
      <p:bldP spid="4" grpId="0" animBg="1"/>
      <p:bldP spid="6" grpId="0" animBg="1"/>
      <p:bldP spid="8"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a:extLst>
              <a:ext uri="{FF2B5EF4-FFF2-40B4-BE49-F238E27FC236}">
                <a16:creationId xmlns:a16="http://schemas.microsoft.com/office/drawing/2014/main" xmlns="" id="{FC4A0247-8159-4797-A498-077D911A7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266"/>
            <a:ext cx="14142720" cy="7955280"/>
          </a:xfrm>
          <a:prstGeom prst="rect">
            <a:avLst/>
          </a:prstGeom>
        </p:spPr>
      </p:pic>
      <p:sp>
        <p:nvSpPr>
          <p:cNvPr id="2" name="Title 1"/>
          <p:cNvSpPr>
            <a:spLocks noGrp="1"/>
          </p:cNvSpPr>
          <p:nvPr>
            <p:ph type="ctrTitle"/>
          </p:nvPr>
        </p:nvSpPr>
        <p:spPr>
          <a:xfrm>
            <a:off x="355402" y="0"/>
            <a:ext cx="12881499" cy="5702952"/>
          </a:xfrm>
        </p:spPr>
        <p:txBody>
          <a:bodyPr>
            <a:noAutofit/>
          </a:bodyPr>
          <a:lstStyle/>
          <a:p>
            <a:pPr algn="l"/>
            <a:r>
              <a:rPr lang="en-US" sz="3200" b="1" dirty="0" smtClean="0">
                <a:latin typeface="Arial" panose="020B0604020202020204" pitchFamily="34" charset="0"/>
                <a:cs typeface="Arial" panose="020B0604020202020204" pitchFamily="34" charset="0"/>
              </a:rPr>
              <a:t>1.</a:t>
            </a:r>
            <a:r>
              <a:rPr lang="vi-VN" sz="3200" b="1" dirty="0" smtClean="0">
                <a:latin typeface="Arial" panose="020B0604020202020204" pitchFamily="34" charset="0"/>
                <a:cs typeface="Arial" panose="020B0604020202020204" pitchFamily="34" charset="0"/>
              </a:rPr>
              <a:t> </a:t>
            </a:r>
            <a:r>
              <a:rPr lang="vi-VN" sz="3200" b="1" dirty="0">
                <a:latin typeface="Arial" panose="020B0604020202020204" pitchFamily="34" charset="0"/>
                <a:cs typeface="Arial" panose="020B0604020202020204" pitchFamily="34" charset="0"/>
              </a:rPr>
              <a:t>Kiến thức:</a:t>
            </a:r>
            <a:r>
              <a:rPr lang="vi-VN" sz="3200" dirty="0">
                <a:latin typeface="Arial" panose="020B0604020202020204" pitchFamily="34" charset="0"/>
                <a:cs typeface="Arial" panose="020B0604020202020204" pitchFamily="34" charset="0"/>
              </a:rPr>
              <a:t/>
            </a:r>
            <a:br>
              <a:rPr lang="vi-VN" sz="3200" dirty="0">
                <a:latin typeface="Arial" panose="020B0604020202020204" pitchFamily="34" charset="0"/>
                <a:cs typeface="Arial" panose="020B0604020202020204" pitchFamily="34" charset="0"/>
              </a:rPr>
            </a:br>
            <a:r>
              <a:rPr lang="vi-VN" sz="3200" dirty="0">
                <a:latin typeface="Arial" panose="020B0604020202020204" pitchFamily="34" charset="0"/>
                <a:cs typeface="Arial" panose="020B0604020202020204" pitchFamily="34" charset="0"/>
              </a:rPr>
              <a:t>- Trẻ biết tên truyện: Gấu con bị sâu răng, </a:t>
            </a:r>
            <a:r>
              <a:rPr lang="en-US" sz="3200" dirty="0" smtClean="0">
                <a:latin typeface="Arial" panose="020B0604020202020204" pitchFamily="34" charset="0"/>
                <a:cs typeface="Arial" panose="020B0604020202020204" pitchFamily="34" charset="0"/>
              </a:rPr>
              <a:t>t</a:t>
            </a:r>
            <a:r>
              <a:rPr lang="vi-VN" sz="3200" dirty="0" smtClean="0">
                <a:latin typeface="Arial" panose="020B0604020202020204" pitchFamily="34" charset="0"/>
                <a:cs typeface="Arial" panose="020B0604020202020204" pitchFamily="34" charset="0"/>
              </a:rPr>
              <a:t>ên </a:t>
            </a:r>
            <a:r>
              <a:rPr lang="vi-VN" sz="3200" dirty="0">
                <a:latin typeface="Arial" panose="020B0604020202020204" pitchFamily="34" charset="0"/>
                <a:cs typeface="Arial" panose="020B0604020202020204" pitchFamily="34" charset="0"/>
              </a:rPr>
              <a:t>nhân vật trong truyện: Gấu mẹ, Gấu con, Chó đốm, bác sĩ, bạn rùa.</a:t>
            </a:r>
            <a:br>
              <a:rPr lang="vi-VN" sz="3200" dirty="0">
                <a:latin typeface="Arial" panose="020B0604020202020204" pitchFamily="34" charset="0"/>
                <a:cs typeface="Arial" panose="020B0604020202020204" pitchFamily="34" charset="0"/>
              </a:rPr>
            </a:br>
            <a:r>
              <a:rPr lang="vi-VN" sz="3200" dirty="0">
                <a:latin typeface="Arial" panose="020B0604020202020204" pitchFamily="34" charset="0"/>
                <a:cs typeface="Arial" panose="020B0604020202020204" pitchFamily="34" charset="0"/>
              </a:rPr>
              <a:t>- Trẻ hiểu nội dung chuyện: Gấu con lười đánh răng nên răng bị sâu và </a:t>
            </a:r>
            <a:r>
              <a:rPr lang="vi-VN" sz="3200" dirty="0" smtClean="0">
                <a:latin typeface="Arial" panose="020B0604020202020204" pitchFamily="34" charset="0"/>
                <a:cs typeface="Arial" panose="020B0604020202020204" pitchFamily="34" charset="0"/>
              </a:rPr>
              <a:t>đau</a:t>
            </a:r>
            <a:r>
              <a:rPr lang="vi-VN" sz="3200" dirty="0">
                <a:latin typeface="Arial" panose="020B0604020202020204" pitchFamily="34" charset="0"/>
                <a:cs typeface="Arial" panose="020B0604020202020204" pitchFamily="34" charset="0"/>
              </a:rPr>
              <a:t>.</a:t>
            </a:r>
            <a:br>
              <a:rPr lang="vi-VN" sz="3200" dirty="0">
                <a:latin typeface="Arial" panose="020B0604020202020204" pitchFamily="34" charset="0"/>
                <a:cs typeface="Arial" panose="020B0604020202020204" pitchFamily="34" charset="0"/>
              </a:rPr>
            </a:br>
            <a:r>
              <a:rPr lang="vi-VN" sz="3200" b="1" dirty="0">
                <a:latin typeface="Arial" panose="020B0604020202020204" pitchFamily="34" charset="0"/>
                <a:cs typeface="Arial" panose="020B0604020202020204" pitchFamily="34" charset="0"/>
              </a:rPr>
              <a:t>* Kĩ năng:</a:t>
            </a:r>
            <a:r>
              <a:rPr lang="vi-VN" sz="3200" dirty="0">
                <a:latin typeface="Arial" panose="020B0604020202020204" pitchFamily="34" charset="0"/>
                <a:cs typeface="Arial" panose="020B0604020202020204" pitchFamily="34" charset="0"/>
              </a:rPr>
              <a:t/>
            </a:r>
            <a:br>
              <a:rPr lang="vi-VN" sz="3200" dirty="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Trẻ</a:t>
            </a:r>
            <a:r>
              <a:rPr lang="en-US" sz="3200" dirty="0" smtClean="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trả </a:t>
            </a:r>
            <a:r>
              <a:rPr lang="vi-VN" sz="3200" dirty="0">
                <a:latin typeface="Arial" panose="020B0604020202020204" pitchFamily="34" charset="0"/>
                <a:cs typeface="Arial" panose="020B0604020202020204" pitchFamily="34" charset="0"/>
              </a:rPr>
              <a:t>lời </a:t>
            </a:r>
            <a:r>
              <a:rPr lang="vi-VN" sz="3200" dirty="0" smtClean="0">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câu </a:t>
            </a:r>
            <a:r>
              <a:rPr lang="vi-VN" sz="3200" dirty="0">
                <a:latin typeface="Arial" panose="020B0604020202020204" pitchFamily="34" charset="0"/>
                <a:cs typeface="Arial" panose="020B0604020202020204" pitchFamily="34" charset="0"/>
              </a:rPr>
              <a:t>hỏi của cô</a:t>
            </a:r>
            <a:r>
              <a:rPr lang="vi-VN" sz="3200" dirty="0" smtClean="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Phát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triển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ngôn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ngữ</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mạch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lạc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trẻ</a:t>
            </a:r>
            <a:r>
              <a:rPr lang="vi-VN" sz="3200" dirty="0">
                <a:latin typeface="Arial" panose="020B0604020202020204" pitchFamily="34" charset="0"/>
                <a:cs typeface="Arial" panose="020B0604020202020204" pitchFamily="34" charset="0"/>
              </a:rPr>
              <a:t/>
            </a:r>
            <a:br>
              <a:rPr lang="vi-VN" sz="3200" dirty="0">
                <a:latin typeface="Arial" panose="020B0604020202020204" pitchFamily="34" charset="0"/>
                <a:cs typeface="Arial" panose="020B0604020202020204" pitchFamily="34" charset="0"/>
              </a:rPr>
            </a:br>
            <a:r>
              <a:rPr lang="vi-VN" sz="3200" dirty="0">
                <a:latin typeface="Arial" panose="020B0604020202020204" pitchFamily="34" charset="0"/>
                <a:cs typeface="Arial" panose="020B0604020202020204" pitchFamily="34" charset="0"/>
              </a:rPr>
              <a:t>- Bắt chước động </a:t>
            </a:r>
            <a:r>
              <a:rPr lang="vi-VN" sz="3200" dirty="0" smtClean="0">
                <a:latin typeface="Arial" panose="020B0604020202020204" pitchFamily="34" charset="0"/>
                <a:cs typeface="Arial" panose="020B0604020202020204" pitchFamily="34" charset="0"/>
              </a:rPr>
              <a:t>tác</a:t>
            </a:r>
            <a:r>
              <a:rPr lang="en-US" sz="3200" dirty="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đánh </a:t>
            </a:r>
            <a:r>
              <a:rPr lang="vi-VN" sz="3200" dirty="0">
                <a:latin typeface="Arial" panose="020B0604020202020204" pitchFamily="34" charset="0"/>
                <a:cs typeface="Arial" panose="020B0604020202020204" pitchFamily="34" charset="0"/>
              </a:rPr>
              <a:t>răng của Gấu con.</a:t>
            </a:r>
            <a:br>
              <a:rPr lang="vi-VN" sz="3200" dirty="0">
                <a:latin typeface="Arial" panose="020B0604020202020204" pitchFamily="34" charset="0"/>
                <a:cs typeface="Arial" panose="020B0604020202020204" pitchFamily="34" charset="0"/>
              </a:rPr>
            </a:br>
            <a:r>
              <a:rPr lang="vi-VN" sz="3200" b="1" dirty="0">
                <a:latin typeface="Arial" panose="020B0604020202020204" pitchFamily="34" charset="0"/>
                <a:cs typeface="Arial" panose="020B0604020202020204" pitchFamily="34" charset="0"/>
              </a:rPr>
              <a:t>-</a:t>
            </a:r>
            <a:r>
              <a:rPr lang="vi-VN" sz="3200" dirty="0">
                <a:latin typeface="Arial" panose="020B0604020202020204" pitchFamily="34" charset="0"/>
                <a:cs typeface="Arial" panose="020B0604020202020204" pitchFamily="34" charset="0"/>
              </a:rPr>
              <a:t> Trẻ hát và vận động nhịp nhàng theo nhạc bài hát: </a:t>
            </a:r>
            <a:r>
              <a:rPr lang="en-US" sz="3200" dirty="0" smtClean="0">
                <a:latin typeface="Arial" panose="020B0604020202020204" pitchFamily="34" charset="0"/>
                <a:cs typeface="Arial" panose="020B0604020202020204" pitchFamily="34" charset="0"/>
              </a:rPr>
              <a:t>“</a:t>
            </a:r>
            <a:r>
              <a:rPr lang="vi-VN" sz="3200" dirty="0" smtClean="0">
                <a:latin typeface="Arial" panose="020B0604020202020204" pitchFamily="34" charset="0"/>
                <a:cs typeface="Arial" panose="020B0604020202020204" pitchFamily="34" charset="0"/>
              </a:rPr>
              <a:t>Thật </a:t>
            </a:r>
            <a:r>
              <a:rPr lang="vi-VN" sz="3200" dirty="0">
                <a:latin typeface="Arial" panose="020B0604020202020204" pitchFamily="34" charset="0"/>
                <a:cs typeface="Arial" panose="020B0604020202020204" pitchFamily="34" charset="0"/>
              </a:rPr>
              <a:t>đáng </a:t>
            </a:r>
            <a:r>
              <a:rPr lang="vi-VN" sz="3200" dirty="0" smtClean="0">
                <a:latin typeface="Arial" panose="020B0604020202020204" pitchFamily="34" charset="0"/>
                <a:cs typeface="Arial" panose="020B0604020202020204" pitchFamily="34" charset="0"/>
              </a:rPr>
              <a:t>yêu</a:t>
            </a:r>
            <a:r>
              <a:rPr lang="en-US" sz="3200" dirty="0" smtClean="0">
                <a:latin typeface="Arial" panose="020B0604020202020204" pitchFamily="34" charset="0"/>
                <a:cs typeface="Arial" panose="020B0604020202020204" pitchFamily="34" charset="0"/>
              </a:rPr>
              <a:t>”</a:t>
            </a:r>
            <a:r>
              <a:rPr lang="vi-VN" sz="3200" dirty="0">
                <a:latin typeface="Arial" panose="020B0604020202020204" pitchFamily="34" charset="0"/>
                <a:cs typeface="Arial" panose="020B0604020202020204" pitchFamily="34" charset="0"/>
              </a:rPr>
              <a:t/>
            </a:r>
            <a:br>
              <a:rPr lang="vi-VN" sz="3200" dirty="0">
                <a:latin typeface="Arial" panose="020B0604020202020204" pitchFamily="34" charset="0"/>
                <a:cs typeface="Arial" panose="020B0604020202020204" pitchFamily="34" charset="0"/>
              </a:rPr>
            </a:br>
            <a:r>
              <a:rPr lang="vi-VN" sz="3200" b="1" dirty="0">
                <a:latin typeface="Arial" panose="020B0604020202020204" pitchFamily="34" charset="0"/>
                <a:cs typeface="Arial" panose="020B0604020202020204" pitchFamily="34" charset="0"/>
              </a:rPr>
              <a:t>* Thái độ :</a:t>
            </a:r>
            <a:r>
              <a:rPr lang="vi-VN" sz="3200" dirty="0">
                <a:latin typeface="Arial" panose="020B0604020202020204" pitchFamily="34" charset="0"/>
                <a:cs typeface="Arial" panose="020B0604020202020204" pitchFamily="34" charset="0"/>
              </a:rPr>
              <a:t/>
            </a:r>
            <a:br>
              <a:rPr lang="vi-VN" sz="3200" dirty="0">
                <a:latin typeface="Arial" panose="020B0604020202020204" pitchFamily="34" charset="0"/>
                <a:cs typeface="Arial" panose="020B0604020202020204" pitchFamily="34" charset="0"/>
              </a:rPr>
            </a:br>
            <a:r>
              <a:rPr lang="vi-VN" sz="3200" dirty="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Trẻ </a:t>
            </a:r>
            <a:r>
              <a:rPr lang="vi-VN" sz="3200" dirty="0">
                <a:latin typeface="Arial" panose="020B0604020202020204" pitchFamily="34" charset="0"/>
                <a:cs typeface="Arial" panose="020B0604020202020204" pitchFamily="34" charset="0"/>
              </a:rPr>
              <a:t>chú ý nghe cô kể</a:t>
            </a:r>
            <a:r>
              <a:rPr lang="en-US" sz="3200" dirty="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chuyện</a:t>
            </a:r>
            <a:r>
              <a:rPr lang="en-US" sz="3200" dirty="0" smtClean="0">
                <a:latin typeface="Arial" panose="020B0604020202020204" pitchFamily="34" charset="0"/>
                <a:cs typeface="Arial" panose="020B0604020202020204" pitchFamily="34" charset="0"/>
              </a:rPr>
              <a:t>,</a:t>
            </a:r>
            <a:r>
              <a:rPr lang="vi-VN" sz="3200" dirty="0" smtClean="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biết </a:t>
            </a:r>
            <a:r>
              <a:rPr lang="vi-VN" sz="3200" dirty="0">
                <a:latin typeface="Arial" panose="020B0604020202020204" pitchFamily="34" charset="0"/>
                <a:cs typeface="Arial" panose="020B0604020202020204" pitchFamily="34" charset="0"/>
              </a:rPr>
              <a:t>giữ gìn vệ sinh răng miệng.</a:t>
            </a:r>
          </a:p>
        </p:txBody>
      </p:sp>
    </p:spTree>
    <p:extLst>
      <p:ext uri="{BB962C8B-B14F-4D97-AF65-F5344CB8AC3E}">
        <p14:creationId xmlns:p14="http://schemas.microsoft.com/office/powerpoint/2010/main" val="176677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xmlns="" id="{FC4A0247-8159-4797-A498-077D911A7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WordArt 7"/>
          <p:cNvSpPr>
            <a:spLocks noChangeArrowheads="1" noChangeShapeType="1" noTextEdit="1"/>
          </p:cNvSpPr>
          <p:nvPr/>
        </p:nvSpPr>
        <p:spPr bwMode="auto">
          <a:xfrm>
            <a:off x="1550125" y="1375753"/>
            <a:ext cx="7933509" cy="1292226"/>
          </a:xfrm>
          <a:prstGeom prst="rect">
            <a:avLst/>
          </a:prstGeom>
        </p:spPr>
        <p:txBody>
          <a:bodyPr spcFirstLastPara="1" wrap="none" fromWordArt="1"/>
          <a:lstStyle/>
          <a:p>
            <a:pPr algn="ctr"/>
            <a:r>
              <a:rPr lang="en-US" sz="2800" kern="10" dirty="0" smtClean="0">
                <a:ln w="9525">
                  <a:solidFill>
                    <a:srgbClr val="000000"/>
                  </a:solidFill>
                  <a:round/>
                  <a:headEnd/>
                  <a:tailEnd/>
                </a:ln>
                <a:solidFill>
                  <a:srgbClr val="000000"/>
                </a:solidFill>
                <a:latin typeface="Times New Roman"/>
                <a:cs typeface="Times New Roman"/>
              </a:rPr>
              <a:t>1. </a:t>
            </a:r>
            <a:r>
              <a:rPr lang="en-US" sz="2800" kern="10" dirty="0" err="1" smtClean="0">
                <a:ln w="9525">
                  <a:solidFill>
                    <a:srgbClr val="000000"/>
                  </a:solidFill>
                  <a:round/>
                  <a:headEnd/>
                  <a:tailEnd/>
                </a:ln>
                <a:solidFill>
                  <a:srgbClr val="000000"/>
                </a:solidFill>
                <a:latin typeface="Times New Roman"/>
                <a:cs typeface="Times New Roman"/>
              </a:rPr>
              <a:t>Ổn</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định</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tổ</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chức</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Hát</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và</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vận</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động</a:t>
            </a:r>
            <a:r>
              <a:rPr lang="en-US" sz="2800" kern="10" dirty="0" smtClean="0">
                <a:ln w="9525">
                  <a:solidFill>
                    <a:srgbClr val="000000"/>
                  </a:solidFill>
                  <a:round/>
                  <a:headEnd/>
                  <a:tailEnd/>
                </a:ln>
                <a:solidFill>
                  <a:srgbClr val="000000"/>
                </a:solidFill>
                <a:latin typeface="Times New Roman"/>
                <a:cs typeface="Times New Roman"/>
              </a:rPr>
              <a:t>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Thật đáng yêu</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a:r>
            <a:br>
              <a:rPr lang="vi-VN" sz="2800" dirty="0">
                <a:latin typeface="Times New Roman" panose="02020603050405020304" pitchFamily="18" charset="0"/>
                <a:cs typeface="Times New Roman" panose="02020603050405020304" pitchFamily="18" charset="0"/>
              </a:rPr>
            </a:br>
            <a:endParaRPr lang="en-US" sz="28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endParaRPr>
          </a:p>
        </p:txBody>
      </p:sp>
      <p:sp>
        <p:nvSpPr>
          <p:cNvPr id="6" name="WordArt 7"/>
          <p:cNvSpPr>
            <a:spLocks noChangeArrowheads="1" noChangeShapeType="1" noTextEdit="1"/>
          </p:cNvSpPr>
          <p:nvPr/>
        </p:nvSpPr>
        <p:spPr bwMode="auto">
          <a:xfrm>
            <a:off x="1785256" y="2021866"/>
            <a:ext cx="7933509" cy="760523"/>
          </a:xfrm>
          <a:prstGeom prst="rect">
            <a:avLst/>
          </a:prstGeom>
        </p:spPr>
        <p:txBody>
          <a:bodyPr spcFirstLastPara="1" wrap="none" fromWordArt="1"/>
          <a:lstStyle/>
          <a:p>
            <a:r>
              <a:rPr lang="en-US" sz="2800" kern="10" dirty="0" smtClean="0">
                <a:ln w="9525">
                  <a:solidFill>
                    <a:srgbClr val="000000"/>
                  </a:solidFill>
                  <a:round/>
                  <a:headEnd/>
                  <a:tailEnd/>
                </a:ln>
                <a:solidFill>
                  <a:srgbClr val="000000"/>
                </a:solidFill>
                <a:latin typeface="Times New Roman"/>
                <a:cs typeface="Times New Roman"/>
              </a:rPr>
              <a:t>2. </a:t>
            </a:r>
            <a:r>
              <a:rPr lang="en-US" sz="2800" kern="10" dirty="0" err="1" smtClean="0">
                <a:ln w="9525">
                  <a:solidFill>
                    <a:srgbClr val="000000"/>
                  </a:solidFill>
                  <a:round/>
                  <a:headEnd/>
                  <a:tailEnd/>
                </a:ln>
                <a:solidFill>
                  <a:srgbClr val="000000"/>
                </a:solidFill>
                <a:latin typeface="Times New Roman"/>
                <a:cs typeface="Times New Roman"/>
              </a:rPr>
              <a:t>Phương</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pháp</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hình</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thức</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tổ</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chức</a:t>
            </a:r>
            <a:r>
              <a:rPr lang="en-US" sz="2800" kern="10" dirty="0" smtClean="0">
                <a:ln w="9525">
                  <a:solidFill>
                    <a:srgbClr val="000000"/>
                  </a:solidFill>
                  <a:round/>
                  <a:headEnd/>
                  <a:tailEnd/>
                </a:ln>
                <a:solidFill>
                  <a:srgbClr val="000000"/>
                </a:solidFill>
                <a:latin typeface="Times New Roman"/>
                <a:cs typeface="Times New Roman"/>
              </a:rPr>
              <a:t>:</a:t>
            </a:r>
            <a:endParaRPr lang="en-US" sz="2800" kern="10" dirty="0">
              <a:ln w="9525">
                <a:solidFill>
                  <a:srgbClr val="000000"/>
                </a:solidFill>
                <a:round/>
                <a:headEnd/>
                <a:tailEnd/>
              </a:ln>
              <a:solidFill>
                <a:srgbClr val="000000"/>
              </a:solidFill>
              <a:latin typeface="Times New Roman"/>
              <a:cs typeface="Times New Roman"/>
            </a:endParaRPr>
          </a:p>
        </p:txBody>
      </p:sp>
      <p:sp>
        <p:nvSpPr>
          <p:cNvPr id="10" name="WordArt 7"/>
          <p:cNvSpPr>
            <a:spLocks noChangeArrowheads="1" noChangeShapeType="1" noTextEdit="1"/>
          </p:cNvSpPr>
          <p:nvPr/>
        </p:nvSpPr>
        <p:spPr bwMode="auto">
          <a:xfrm>
            <a:off x="1930611" y="2793433"/>
            <a:ext cx="7933509" cy="760523"/>
          </a:xfrm>
          <a:prstGeom prst="rect">
            <a:avLst/>
          </a:prstGeom>
        </p:spPr>
        <p:txBody>
          <a:bodyPr spcFirstLastPara="1" wrap="none" fromWordArt="1"/>
          <a:lstStyle/>
          <a:p>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Cô</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kể</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lần</a:t>
            </a:r>
            <a:r>
              <a:rPr lang="en-US" sz="2800" kern="10" dirty="0" smtClean="0">
                <a:ln w="9525">
                  <a:solidFill>
                    <a:srgbClr val="000000"/>
                  </a:solidFill>
                  <a:round/>
                  <a:headEnd/>
                  <a:tailEnd/>
                </a:ln>
                <a:solidFill>
                  <a:srgbClr val="000000"/>
                </a:solidFill>
                <a:latin typeface="Times New Roman"/>
                <a:cs typeface="Times New Roman"/>
              </a:rPr>
              <a:t> 1: </a:t>
            </a:r>
            <a:r>
              <a:rPr lang="en-US" sz="2800" kern="10" dirty="0" err="1" smtClean="0">
                <a:ln w="9525">
                  <a:solidFill>
                    <a:srgbClr val="000000"/>
                  </a:solidFill>
                  <a:round/>
                  <a:headEnd/>
                  <a:tailEnd/>
                </a:ln>
                <a:solidFill>
                  <a:srgbClr val="000000"/>
                </a:solidFill>
                <a:latin typeface="Times New Roman"/>
                <a:cs typeface="Times New Roman"/>
              </a:rPr>
              <a:t>Diễn</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cảm</a:t>
            </a:r>
            <a:endParaRPr lang="en-US" sz="2800" kern="10" dirty="0">
              <a:ln w="9525">
                <a:solidFill>
                  <a:srgbClr val="000000"/>
                </a:solidFill>
                <a:round/>
                <a:headEnd/>
                <a:tailEnd/>
              </a:ln>
              <a:solidFill>
                <a:srgbClr val="000000"/>
              </a:solidFill>
              <a:latin typeface="Times New Roman"/>
              <a:cs typeface="Times New Roman"/>
            </a:endParaRPr>
          </a:p>
        </p:txBody>
      </p:sp>
      <p:sp>
        <p:nvSpPr>
          <p:cNvPr id="7" name="WordArt 7"/>
          <p:cNvSpPr>
            <a:spLocks noChangeArrowheads="1" noChangeShapeType="1" noTextEdit="1"/>
          </p:cNvSpPr>
          <p:nvPr/>
        </p:nvSpPr>
        <p:spPr bwMode="auto">
          <a:xfrm>
            <a:off x="1930612" y="3565000"/>
            <a:ext cx="7933509" cy="760523"/>
          </a:xfrm>
          <a:prstGeom prst="rect">
            <a:avLst/>
          </a:prstGeom>
        </p:spPr>
        <p:txBody>
          <a:bodyPr spcFirstLastPara="1" wrap="none" fromWordArt="1"/>
          <a:lstStyle/>
          <a:p>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Cô</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kể</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lần</a:t>
            </a:r>
            <a:r>
              <a:rPr lang="en-US" sz="2800" kern="10" dirty="0" smtClean="0">
                <a:ln w="9525">
                  <a:solidFill>
                    <a:srgbClr val="000000"/>
                  </a:solidFill>
                  <a:round/>
                  <a:headEnd/>
                  <a:tailEnd/>
                </a:ln>
                <a:solidFill>
                  <a:srgbClr val="000000"/>
                </a:solidFill>
                <a:latin typeface="Times New Roman"/>
                <a:cs typeface="Times New Roman"/>
              </a:rPr>
              <a:t> 2: </a:t>
            </a:r>
            <a:r>
              <a:rPr lang="en-US" sz="2800" kern="10" dirty="0" err="1" smtClean="0">
                <a:ln w="9525">
                  <a:solidFill>
                    <a:srgbClr val="000000"/>
                  </a:solidFill>
                  <a:round/>
                  <a:headEnd/>
                  <a:tailEnd/>
                </a:ln>
                <a:solidFill>
                  <a:srgbClr val="000000"/>
                </a:solidFill>
                <a:latin typeface="Times New Roman"/>
                <a:cs typeface="Times New Roman"/>
              </a:rPr>
              <a:t>Cô</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kể</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dùng</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bài</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giảng</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điện</a:t>
            </a:r>
            <a:r>
              <a:rPr lang="en-US" sz="2800" kern="10" dirty="0" smtClean="0">
                <a:ln w="9525">
                  <a:solidFill>
                    <a:srgbClr val="000000"/>
                  </a:solidFill>
                  <a:round/>
                  <a:headEnd/>
                  <a:tailEnd/>
                </a:ln>
                <a:solidFill>
                  <a:srgbClr val="000000"/>
                </a:solidFill>
                <a:latin typeface="Times New Roman"/>
                <a:cs typeface="Times New Roman"/>
              </a:rPr>
              <a:t> </a:t>
            </a:r>
            <a:r>
              <a:rPr lang="en-US" sz="2800" kern="10" dirty="0" err="1" smtClean="0">
                <a:ln w="9525">
                  <a:solidFill>
                    <a:srgbClr val="000000"/>
                  </a:solidFill>
                  <a:round/>
                  <a:headEnd/>
                  <a:tailEnd/>
                </a:ln>
                <a:solidFill>
                  <a:srgbClr val="000000"/>
                </a:solidFill>
                <a:latin typeface="Times New Roman"/>
                <a:cs typeface="Times New Roman"/>
              </a:rPr>
              <a:t>tử</a:t>
            </a:r>
            <a:endParaRPr lang="en-US" sz="2800" kern="10" dirty="0">
              <a:ln w="9525">
                <a:solidFill>
                  <a:srgbClr val="000000"/>
                </a:solidFill>
                <a:round/>
                <a:headEnd/>
                <a:tailEnd/>
              </a:ln>
              <a:solidFill>
                <a:srgbClr val="000000"/>
              </a:solidFill>
              <a:latin typeface="Times New Roman"/>
              <a:cs typeface="Times New Roman"/>
            </a:endParaRPr>
          </a:p>
        </p:txBody>
      </p:sp>
    </p:spTree>
    <p:extLst>
      <p:ext uri="{BB962C8B-B14F-4D97-AF65-F5344CB8AC3E}">
        <p14:creationId xmlns:p14="http://schemas.microsoft.com/office/powerpoint/2010/main" val="309726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10"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57"/>
            <a:ext cx="12192000" cy="5849051"/>
          </a:xfrm>
          <a:prstGeom prst="rect">
            <a:avLst/>
          </a:prstGeom>
        </p:spPr>
      </p:pic>
      <p:sp>
        <p:nvSpPr>
          <p:cNvPr id="6" name="Rectangle 5"/>
          <p:cNvSpPr/>
          <p:nvPr/>
        </p:nvSpPr>
        <p:spPr>
          <a:xfrm>
            <a:off x="2666407" y="5934670"/>
            <a:ext cx="6859185" cy="923330"/>
          </a:xfrm>
          <a:prstGeom prst="rect">
            <a:avLst/>
          </a:prstGeom>
          <a:noFill/>
        </p:spPr>
        <p:txBody>
          <a:bodyPr wrap="none" lIns="91440" tIns="45720" rIns="91440" bIns="45720">
            <a:spAutoFit/>
          </a:bodyPr>
          <a:lstStyle/>
          <a:p>
            <a:pPr algn="ctr"/>
            <a:r>
              <a:rPr lang="en-US" sz="5400" b="1" cap="none" spc="0" dirty="0" smtClean="0">
                <a:ln w="0"/>
                <a:solidFill>
                  <a:schemeClr val="tx1"/>
                </a:solidFill>
                <a:effectLst>
                  <a:outerShdw blurRad="38100" dist="19050" dir="2700000" algn="tl" rotWithShape="0">
                    <a:schemeClr val="dk1">
                      <a:alpha val="40000"/>
                    </a:schemeClr>
                  </a:outerShdw>
                </a:effectLst>
              </a:rPr>
              <a:t>GẤU CON BỊ SÂU RĂNG</a:t>
            </a:r>
            <a:endParaRPr lang="en-US" sz="5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04417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000108"/>
            <a:ext cx="12192000" cy="830997"/>
          </a:xfrm>
          <a:prstGeom prst="rect">
            <a:avLst/>
          </a:prstGeom>
          <a:noFill/>
        </p:spPr>
        <p:txBody>
          <a:bodyPr wrap="square" rtlCol="0">
            <a:spAutoFit/>
          </a:bodyPr>
          <a:lstStyle/>
          <a:p>
            <a:pPr algn="ctr"/>
            <a:r>
              <a:rPr lang="vi-VN" sz="1600" dirty="0"/>
              <a:t> Một hôm, vào ngày sinh nhật của Gấu con, các bạn của chú đến rất đông, Mèo và Thỏ mang bánh ga tô, các bạn chim mang các viên kẹo đủ màu sắc, Chó thì mang đến một hộp kẹo sôcôla, còn Rùa mang bánh bích qui… đến tặng Gấu. Gấu ta thích lắm, chú ăn rất ngon lành và không ngớt lời khen: ” </a:t>
            </a:r>
            <a:r>
              <a:rPr lang="en-US" sz="1600" dirty="0" err="1" smtClean="0"/>
              <a:t>Ôi</a:t>
            </a:r>
            <a:r>
              <a:rPr lang="vi-VN" sz="1600" dirty="0" smtClean="0"/>
              <a:t>! </a:t>
            </a:r>
            <a:r>
              <a:rPr lang="vi-VN" sz="1600" dirty="0"/>
              <a:t>Sao toàn thứ ngon thế này! Tôi cảm ơn các bạn”.</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022761"/>
          </a:xfrm>
          <a:prstGeom prst="rect">
            <a:avLst/>
          </a:prstGeom>
        </p:spPr>
      </p:pic>
    </p:spTree>
    <p:extLst>
      <p:ext uri="{BB962C8B-B14F-4D97-AF65-F5344CB8AC3E}">
        <p14:creationId xmlns:p14="http://schemas.microsoft.com/office/powerpoint/2010/main" val="2434731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160807"/>
            <a:ext cx="12192000" cy="646331"/>
          </a:xfrm>
          <a:prstGeom prst="rect">
            <a:avLst/>
          </a:prstGeom>
          <a:noFill/>
        </p:spPr>
        <p:txBody>
          <a:bodyPr wrap="square" rtlCol="0">
            <a:spAutoFit/>
          </a:bodyPr>
          <a:lstStyle/>
          <a:p>
            <a:pPr algn="ctr"/>
            <a:r>
              <a:rPr lang="vi-VN" sz="1600" dirty="0"/>
              <a:t> </a:t>
            </a:r>
            <a:r>
              <a:rPr lang="vi-VN" dirty="0"/>
              <a:t>    Khi buổi tiệc sinh nhật đã tan, các bạn đã về hết, như thường lệ, Gấu con không đánh răng mà nhảy tót lên giường đi ngủ.</a:t>
            </a:r>
            <a:endParaRPr lang="en-US" sz="16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160807"/>
          </a:xfrm>
          <a:prstGeom prst="rect">
            <a:avLst/>
          </a:prstGeom>
        </p:spPr>
      </p:pic>
    </p:spTree>
    <p:extLst>
      <p:ext uri="{BB962C8B-B14F-4D97-AF65-F5344CB8AC3E}">
        <p14:creationId xmlns:p14="http://schemas.microsoft.com/office/powerpoint/2010/main" val="2118118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160807"/>
            <a:ext cx="12192000" cy="369332"/>
          </a:xfrm>
          <a:prstGeom prst="rect">
            <a:avLst/>
          </a:prstGeom>
          <a:noFill/>
        </p:spPr>
        <p:txBody>
          <a:bodyPr wrap="square" rtlCol="0">
            <a:spAutoFit/>
          </a:bodyPr>
          <a:lstStyle/>
          <a:p>
            <a:r>
              <a:rPr lang="vi-VN" sz="1600" dirty="0"/>
              <a:t> </a:t>
            </a:r>
            <a:r>
              <a:rPr lang="vi-VN" dirty="0"/>
              <a:t>  </a:t>
            </a:r>
            <a:endParaRPr lang="en-US" sz="1600" dirty="0"/>
          </a:p>
        </p:txBody>
      </p:sp>
      <p:sp>
        <p:nvSpPr>
          <p:cNvPr id="9" name="TextBox 8"/>
          <p:cNvSpPr txBox="1"/>
          <p:nvPr/>
        </p:nvSpPr>
        <p:spPr>
          <a:xfrm>
            <a:off x="0" y="6160807"/>
            <a:ext cx="12192000" cy="646331"/>
          </a:xfrm>
          <a:prstGeom prst="rect">
            <a:avLst/>
          </a:prstGeom>
          <a:noFill/>
        </p:spPr>
        <p:txBody>
          <a:bodyPr wrap="square" rtlCol="0">
            <a:spAutoFit/>
          </a:bodyPr>
          <a:lstStyle/>
          <a:p>
            <a:pPr algn="ctr"/>
            <a:r>
              <a:rPr lang="en-US" dirty="0"/>
              <a:t> </a:t>
            </a:r>
            <a:r>
              <a:rPr lang="en-US" dirty="0" err="1"/>
              <a:t>Chỉ</a:t>
            </a:r>
            <a:r>
              <a:rPr lang="en-US" dirty="0"/>
              <a:t> </a:t>
            </a:r>
            <a:r>
              <a:rPr lang="en-US" dirty="0" err="1"/>
              <a:t>chờ</a:t>
            </a:r>
            <a:r>
              <a:rPr lang="en-US" dirty="0"/>
              <a:t> </a:t>
            </a:r>
            <a:r>
              <a:rPr lang="en-US" dirty="0" err="1"/>
              <a:t>có</a:t>
            </a:r>
            <a:r>
              <a:rPr lang="en-US" dirty="0"/>
              <a:t> </a:t>
            </a:r>
            <a:r>
              <a:rPr lang="en-US" dirty="0" err="1"/>
              <a:t>thế</a:t>
            </a:r>
            <a:r>
              <a:rPr lang="en-US" dirty="0"/>
              <a:t>, </a:t>
            </a:r>
            <a:r>
              <a:rPr lang="en-US" dirty="0" err="1"/>
              <a:t>chúng</a:t>
            </a:r>
            <a:r>
              <a:rPr lang="en-US" dirty="0"/>
              <a:t> </a:t>
            </a:r>
            <a:r>
              <a:rPr lang="en-US" dirty="0" err="1"/>
              <a:t>tôi</a:t>
            </a:r>
            <a:r>
              <a:rPr lang="en-US" dirty="0"/>
              <a:t> – </a:t>
            </a:r>
            <a:r>
              <a:rPr lang="en-US" dirty="0" err="1"/>
              <a:t>những</a:t>
            </a:r>
            <a:r>
              <a:rPr lang="en-US" dirty="0"/>
              <a:t> con </a:t>
            </a:r>
            <a:r>
              <a:rPr lang="en-US" dirty="0" err="1"/>
              <a:t>Sâu</a:t>
            </a:r>
            <a:r>
              <a:rPr lang="en-US" dirty="0"/>
              <a:t> </a:t>
            </a:r>
            <a:r>
              <a:rPr lang="en-US" dirty="0" err="1"/>
              <a:t>Răng</a:t>
            </a:r>
            <a:r>
              <a:rPr lang="en-US" dirty="0"/>
              <a:t> </a:t>
            </a:r>
            <a:r>
              <a:rPr lang="en-US" dirty="0" err="1"/>
              <a:t>nhảy</a:t>
            </a:r>
            <a:r>
              <a:rPr lang="en-US" dirty="0"/>
              <a:t> </a:t>
            </a:r>
            <a:r>
              <a:rPr lang="en-US" dirty="0" err="1"/>
              <a:t>ra</a:t>
            </a:r>
            <a:r>
              <a:rPr lang="en-US" dirty="0"/>
              <a:t> </a:t>
            </a:r>
            <a:r>
              <a:rPr lang="en-US" dirty="0" err="1"/>
              <a:t>mở</a:t>
            </a:r>
            <a:r>
              <a:rPr lang="en-US" dirty="0"/>
              <a:t> </a:t>
            </a:r>
            <a:r>
              <a:rPr lang="en-US" dirty="0" err="1"/>
              <a:t>tiệc</a:t>
            </a:r>
            <a:r>
              <a:rPr lang="en-US" dirty="0"/>
              <a:t> </a:t>
            </a:r>
            <a:r>
              <a:rPr lang="en-US" dirty="0" err="1"/>
              <a:t>linh</a:t>
            </a:r>
            <a:r>
              <a:rPr lang="en-US" dirty="0"/>
              <a:t> </a:t>
            </a:r>
            <a:r>
              <a:rPr lang="en-US" dirty="0" err="1"/>
              <a:t>đình</a:t>
            </a:r>
            <a:r>
              <a:rPr lang="en-US" dirty="0"/>
              <a:t>, </a:t>
            </a:r>
            <a:r>
              <a:rPr lang="en-US" dirty="0" err="1"/>
              <a:t>chúng</a:t>
            </a:r>
            <a:r>
              <a:rPr lang="en-US" dirty="0"/>
              <a:t> </a:t>
            </a:r>
            <a:r>
              <a:rPr lang="en-US" dirty="0" err="1"/>
              <a:t>tôi</a:t>
            </a:r>
            <a:r>
              <a:rPr lang="en-US" dirty="0"/>
              <a:t> </a:t>
            </a:r>
            <a:r>
              <a:rPr lang="en-US" dirty="0" err="1"/>
              <a:t>gặm</a:t>
            </a:r>
            <a:r>
              <a:rPr lang="en-US" dirty="0"/>
              <a:t>, </a:t>
            </a:r>
            <a:r>
              <a:rPr lang="en-US" dirty="0" err="1"/>
              <a:t>cậy</a:t>
            </a:r>
            <a:r>
              <a:rPr lang="en-US" dirty="0"/>
              <a:t>, </a:t>
            </a:r>
            <a:r>
              <a:rPr lang="en-US" dirty="0" err="1"/>
              <a:t>đục</a:t>
            </a:r>
            <a:r>
              <a:rPr lang="en-US" dirty="0"/>
              <a:t> </a:t>
            </a:r>
            <a:r>
              <a:rPr lang="en-US" dirty="0" err="1"/>
              <a:t>khoét</a:t>
            </a:r>
            <a:r>
              <a:rPr lang="en-US" dirty="0"/>
              <a:t> </a:t>
            </a:r>
            <a:r>
              <a:rPr lang="en-US" dirty="0" err="1"/>
              <a:t>những</a:t>
            </a:r>
            <a:r>
              <a:rPr lang="en-US" dirty="0"/>
              <a:t> </a:t>
            </a:r>
            <a:r>
              <a:rPr lang="en-US" dirty="0" err="1"/>
              <a:t>chiếc</a:t>
            </a:r>
            <a:r>
              <a:rPr lang="en-US" dirty="0"/>
              <a:t> </a:t>
            </a:r>
            <a:r>
              <a:rPr lang="en-US" dirty="0" err="1"/>
              <a:t>răng</a:t>
            </a:r>
            <a:r>
              <a:rPr lang="en-US" dirty="0"/>
              <a:t> </a:t>
            </a:r>
            <a:r>
              <a:rPr lang="en-US" dirty="0" err="1"/>
              <a:t>bám</a:t>
            </a:r>
            <a:r>
              <a:rPr lang="en-US" dirty="0"/>
              <a:t> </a:t>
            </a:r>
            <a:r>
              <a:rPr lang="en-US" dirty="0" err="1"/>
              <a:t>đầy</a:t>
            </a:r>
            <a:r>
              <a:rPr lang="en-US" dirty="0"/>
              <a:t> </a:t>
            </a:r>
            <a:r>
              <a:rPr lang="en-US" dirty="0" err="1"/>
              <a:t>bánh</a:t>
            </a:r>
            <a:r>
              <a:rPr lang="en-US" dirty="0"/>
              <a:t> </a:t>
            </a:r>
            <a:r>
              <a:rPr lang="en-US" dirty="0" err="1"/>
              <a:t>kẹo</a:t>
            </a:r>
            <a:r>
              <a:rPr lang="en-US" dirty="0"/>
              <a:t> </a:t>
            </a:r>
            <a:r>
              <a:rPr lang="en-US" dirty="0" err="1"/>
              <a:t>của</a:t>
            </a:r>
            <a:r>
              <a:rPr lang="en-US" dirty="0"/>
              <a:t> </a:t>
            </a:r>
            <a:r>
              <a:rPr lang="en-US" dirty="0" err="1"/>
              <a:t>Gấu</a:t>
            </a:r>
            <a:r>
              <a:rPr lang="en-US" dirty="0"/>
              <a:t> con, </a:t>
            </a:r>
            <a:r>
              <a:rPr lang="en-US" dirty="0" err="1"/>
              <a:t>Đêm</a:t>
            </a:r>
            <a:r>
              <a:rPr lang="en-US" dirty="0"/>
              <a:t> </a:t>
            </a:r>
            <a:r>
              <a:rPr lang="en-US" dirty="0" err="1"/>
              <a:t>đó</a:t>
            </a:r>
            <a:r>
              <a:rPr lang="en-US" dirty="0"/>
              <a:t> </a:t>
            </a:r>
            <a:r>
              <a:rPr lang="en-US" dirty="0" err="1"/>
              <a:t>Gấu</a:t>
            </a:r>
            <a:r>
              <a:rPr lang="en-US" dirty="0"/>
              <a:t> con </a:t>
            </a:r>
            <a:r>
              <a:rPr lang="en-US" dirty="0" err="1"/>
              <a:t>kêu</a:t>
            </a:r>
            <a:r>
              <a:rPr lang="en-US" dirty="0"/>
              <a:t> </a:t>
            </a:r>
            <a:r>
              <a:rPr lang="en-US" dirty="0" err="1"/>
              <a:t>gào</a:t>
            </a:r>
            <a:r>
              <a:rPr lang="en-US" dirty="0"/>
              <a:t> </a:t>
            </a:r>
            <a:r>
              <a:rPr lang="en-US" dirty="0" err="1"/>
              <a:t>thảm</a:t>
            </a:r>
            <a:r>
              <a:rPr lang="en-US" dirty="0"/>
              <a:t> </a:t>
            </a:r>
            <a:r>
              <a:rPr lang="en-US" dirty="0" err="1"/>
              <a:t>thiết</a:t>
            </a:r>
            <a:r>
              <a:rPr lang="en-US" dirty="0"/>
              <a:t> </a:t>
            </a:r>
            <a:r>
              <a:rPr lang="en-US" dirty="0" err="1"/>
              <a:t>vì</a:t>
            </a:r>
            <a:r>
              <a:rPr lang="en-US" dirty="0"/>
              <a:t> </a:t>
            </a:r>
            <a:r>
              <a:rPr lang="en-US" dirty="0" err="1"/>
              <a:t>đau</a:t>
            </a:r>
            <a:r>
              <a:rPr lang="en-US" dirty="0"/>
              <a:t> </a:t>
            </a:r>
            <a:r>
              <a:rPr lang="en-US" dirty="0" err="1"/>
              <a:t>nhức</a:t>
            </a:r>
            <a:r>
              <a:rPr lang="en-US" dirty="0"/>
              <a:t> </a:t>
            </a:r>
            <a:r>
              <a:rPr lang="en-US" dirty="0" err="1"/>
              <a:t>răng</a:t>
            </a:r>
            <a:r>
              <a:rPr lang="en-US" dirty="0" smtClean="0"/>
              <a:t>.</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199900"/>
          </a:xfrm>
          <a:prstGeom prst="rect">
            <a:avLst/>
          </a:prstGeom>
        </p:spPr>
      </p:pic>
    </p:spTree>
    <p:extLst>
      <p:ext uri="{BB962C8B-B14F-4D97-AF65-F5344CB8AC3E}">
        <p14:creationId xmlns:p14="http://schemas.microsoft.com/office/powerpoint/2010/main" val="19511132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985996"/>
            <a:ext cx="12192000" cy="923330"/>
          </a:xfrm>
          <a:prstGeom prst="rect">
            <a:avLst/>
          </a:prstGeom>
          <a:noFill/>
        </p:spPr>
        <p:txBody>
          <a:bodyPr wrap="square" rtlCol="0">
            <a:spAutoFit/>
          </a:bodyPr>
          <a:lstStyle/>
          <a:p>
            <a:pPr algn="ctr"/>
            <a:r>
              <a:rPr lang="en-US" dirty="0"/>
              <a:t> </a:t>
            </a:r>
            <a:r>
              <a:rPr lang="vi-VN" dirty="0"/>
              <a:t> Hôm sau, Gấu mẹ phải đưa Gấu con đến bác sĩ khám bệnh. Bác sĩ bảo: “Này Gấu con, răng cháu sâu nhiều quá, phải chữa ngay thôi. Nếu để lâu sẽ bị sún hết đấy. Cháu nhớ là không nên ăn nhiều bánh kẹo, nhất là vào buổi tối. Hằng ngày phải đánh răng trước khi đi ngủ và sau khi ngủ dậy”.</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909170"/>
          </a:xfrm>
          <a:prstGeom prst="rect">
            <a:avLst/>
          </a:prstGeom>
        </p:spPr>
      </p:pic>
    </p:spTree>
    <p:extLst>
      <p:ext uri="{BB962C8B-B14F-4D97-AF65-F5344CB8AC3E}">
        <p14:creationId xmlns:p14="http://schemas.microsoft.com/office/powerpoint/2010/main" val="3003117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741894"/>
            <a:ext cx="12192000" cy="1200329"/>
          </a:xfrm>
          <a:prstGeom prst="rect">
            <a:avLst/>
          </a:prstGeom>
          <a:noFill/>
        </p:spPr>
        <p:txBody>
          <a:bodyPr wrap="square" rtlCol="0">
            <a:spAutoFit/>
          </a:bodyPr>
          <a:lstStyle/>
          <a:p>
            <a:pPr algn="ctr"/>
            <a:r>
              <a:rPr lang="en-US" dirty="0"/>
              <a:t> </a:t>
            </a:r>
            <a:r>
              <a:rPr lang="vi-VN" dirty="0"/>
              <a:t> Nhớ lời bác sĩ dặn, ngày nào Gấu con cũng chăm chỉ đánh răng. Chú đánh răng rất cẩn thận, đánh mặt trước, mặt sau của răng theo đúng lời dặn của bác sĩ làm cho răng trắng bóng. Gấu con không ăn nhiều bánh kẹo mà ăn nhiều các chất bổ khác như thịt, cá, trứng, sữa, rau quả tươi, nên răng của chú trở nên chắc và khỏe hơn. Còn những chú Sâu Răng chúng tôi thì từ đấy không còn gì để ăn nữa nên phải chạy ra khỏi miệng Gấu con</a:t>
            </a:r>
            <a:endParaRPr lang="en-US"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4" y="0"/>
            <a:ext cx="12131615" cy="5713647"/>
          </a:xfrm>
          <a:prstGeom prst="rect">
            <a:avLst/>
          </a:prstGeom>
        </p:spPr>
      </p:pic>
    </p:spTree>
    <p:extLst>
      <p:ext uri="{BB962C8B-B14F-4D97-AF65-F5344CB8AC3E}">
        <p14:creationId xmlns:p14="http://schemas.microsoft.com/office/powerpoint/2010/main" val="11540805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197</Words>
  <Application>Microsoft Office PowerPoint</Application>
  <PresentationFormat>Widescreen</PresentationFormat>
  <Paragraphs>27</Paragraphs>
  <Slides>12</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Tahoma</vt:lpstr>
      <vt:lpstr>Times New Roman</vt:lpstr>
      <vt:lpstr>Office Theme</vt:lpstr>
      <vt:lpstr>  Lĩnh vực phát triển ngôn ngữ Đề tài: Truyện “Gấu con bị sâu răng”   Lớp: Mẫu Giáo Bé C1 Cô giáo: Phạm Thị Nhung </vt:lpstr>
      <vt:lpstr>1. Kiến thức: - Trẻ biết tên truyện: Gấu con bị sâu răng, tên nhân vật trong truyện: Gấu mẹ, Gấu con, Chó đốm, bác sĩ, bạn rùa. - Trẻ hiểu nội dung chuyện: Gấu con lười đánh răng nên răng bị sâu và đau. * Kĩ năng: - Trẻ trả lời được câu hỏi của cô. Phát triển ngôn ngữ mạch lạc cho trẻ - Bắt chước động tác đánh răng của Gấu con. - Trẻ hát và vận động nhịp nhàng theo nhạc bài hát: “Thật đáng yêu” * Thái độ : - Trẻ chú ý nghe cô kể chuyện, biết giữ gìn vệ sinh răng miệng.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cp:revision>
  <dcterms:created xsi:type="dcterms:W3CDTF">2024-10-18T03:03:38Z</dcterms:created>
  <dcterms:modified xsi:type="dcterms:W3CDTF">2025-11-01T17:36:30Z</dcterms:modified>
</cp:coreProperties>
</file>