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83" r:id="rId4"/>
    <p:sldId id="284" r:id="rId5"/>
    <p:sldId id="285" r:id="rId6"/>
    <p:sldId id="264" r:id="rId7"/>
    <p:sldId id="265" r:id="rId8"/>
    <p:sldId id="258" r:id="rId9"/>
    <p:sldId id="290" r:id="rId10"/>
    <p:sldId id="289" r:id="rId11"/>
    <p:sldId id="288" r:id="rId12"/>
    <p:sldId id="287" r:id="rId13"/>
    <p:sldId id="286" r:id="rId14"/>
    <p:sldId id="291" r:id="rId15"/>
    <p:sldId id="277" r:id="rId16"/>
    <p:sldId id="281" r:id="rId17"/>
    <p:sldId id="28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070E8"/>
    <a:srgbClr val="E9E45B"/>
    <a:srgbClr val="E9E5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CB5-7248-4633-934D-10314C20BAEE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2DBA-5484-404D-8358-E904B3A5A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31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CB5-7248-4633-934D-10314C20BAEE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2DBA-5484-404D-8358-E904B3A5A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CB5-7248-4633-934D-10314C20BAEE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2DBA-5484-404D-8358-E904B3A5AD6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8299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CB5-7248-4633-934D-10314C20BAEE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2DBA-5484-404D-8358-E904B3A5A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14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CB5-7248-4633-934D-10314C20BAEE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2DBA-5484-404D-8358-E904B3A5AD6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4153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CB5-7248-4633-934D-10314C20BAEE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2DBA-5484-404D-8358-E904B3A5A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92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CB5-7248-4633-934D-10314C20BAEE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2DBA-5484-404D-8358-E904B3A5A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50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CB5-7248-4633-934D-10314C20BAEE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2DBA-5484-404D-8358-E904B3A5A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CB5-7248-4633-934D-10314C20BAEE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2DBA-5484-404D-8358-E904B3A5A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65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CB5-7248-4633-934D-10314C20BAEE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2DBA-5484-404D-8358-E904B3A5A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22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CB5-7248-4633-934D-10314C20BAEE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2DBA-5484-404D-8358-E904B3A5A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32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CB5-7248-4633-934D-10314C20BAEE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2DBA-5484-404D-8358-E904B3A5A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16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CB5-7248-4633-934D-10314C20BAEE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2DBA-5484-404D-8358-E904B3A5A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71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CB5-7248-4633-934D-10314C20BAEE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2DBA-5484-404D-8358-E904B3A5A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41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CB5-7248-4633-934D-10314C20BAEE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2DBA-5484-404D-8358-E904B3A5A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20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CB5-7248-4633-934D-10314C20BAEE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2DBA-5484-404D-8358-E904B3A5A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14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E2CB5-7248-4633-934D-10314C20BAEE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7782DBA-5484-404D-8358-E904B3A5A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2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7" Type="http://schemas.openxmlformats.org/officeDocument/2006/relationships/image" Target="../media/image5.png"/><Relationship Id="rId2" Type="http://schemas.openxmlformats.org/officeDocument/2006/relationships/audio" Target="NULL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25000">
                <a:schemeClr val="accent1">
                  <a:lumMod val="45000"/>
                  <a:lumOff val="55000"/>
                </a:schemeClr>
              </a:gs>
              <a:gs pos="2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3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3"/>
    </mc:Choice>
    <mc:Fallback xmlns="">
      <p:transition spd="slow" advTm="161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4243205" cy="6858000"/>
          </a:xfrm>
          <a:prstGeom prst="rect">
            <a:avLst/>
          </a:prstGeom>
          <a:gradFill>
            <a:gsLst>
              <a:gs pos="0">
                <a:srgbClr val="00B0F0"/>
              </a:gs>
              <a:gs pos="22000">
                <a:srgbClr val="4F96C9"/>
              </a:gs>
              <a:gs pos="71000">
                <a:srgbClr val="E6E6E6"/>
              </a:gs>
              <a:gs pos="46000">
                <a:schemeClr val="bg1">
                  <a:lumMod val="85000"/>
                </a:schemeClr>
              </a:gs>
              <a:gs pos="95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136" y="2827405"/>
            <a:ext cx="4044931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16" y="91387"/>
            <a:ext cx="1113748" cy="10783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136" y="3429000"/>
            <a:ext cx="4044931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Bài thơ : Bé làm bao nhiêu nghề &quot; | MN Tuổi H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205" y="0"/>
            <a:ext cx="7935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8809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8551">
        <p14:ripple/>
      </p:transition>
    </mc:Choice>
    <mc:Fallback>
      <p:transition spd="slow" advTm="285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4243205" cy="6858000"/>
          </a:xfrm>
          <a:prstGeom prst="rect">
            <a:avLst/>
          </a:prstGeom>
          <a:gradFill>
            <a:gsLst>
              <a:gs pos="0">
                <a:srgbClr val="00B0F0"/>
              </a:gs>
              <a:gs pos="22000">
                <a:srgbClr val="4F96C9"/>
              </a:gs>
              <a:gs pos="71000">
                <a:srgbClr val="E6E6E6"/>
              </a:gs>
              <a:gs pos="46000">
                <a:schemeClr val="bg1">
                  <a:lumMod val="85000"/>
                </a:schemeClr>
              </a:gs>
              <a:gs pos="95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136" y="2827405"/>
            <a:ext cx="4044931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16" y="91387"/>
            <a:ext cx="1113748" cy="10783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19144" y="3366014"/>
            <a:ext cx="448149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Tranh mầm non : CĐ Nghề nghiệp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203" y="0"/>
            <a:ext cx="7948797" cy="743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0812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8551">
        <p14:ripple/>
      </p:transition>
    </mc:Choice>
    <mc:Fallback>
      <p:transition spd="slow" advTm="285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4243205" cy="6858000"/>
          </a:xfrm>
          <a:prstGeom prst="rect">
            <a:avLst/>
          </a:prstGeom>
          <a:gradFill>
            <a:gsLst>
              <a:gs pos="0">
                <a:srgbClr val="00B0F0"/>
              </a:gs>
              <a:gs pos="22000">
                <a:srgbClr val="4F96C9"/>
              </a:gs>
              <a:gs pos="71000">
                <a:srgbClr val="E6E6E6"/>
              </a:gs>
              <a:gs pos="46000">
                <a:schemeClr val="bg1">
                  <a:lumMod val="85000"/>
                </a:schemeClr>
              </a:gs>
              <a:gs pos="95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136" y="2827405"/>
            <a:ext cx="4044931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16" y="91387"/>
            <a:ext cx="1113748" cy="10783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136" y="3396791"/>
            <a:ext cx="4044931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Ngôi Nhà Nhỏ - Bé chơi làm cô nuôi Xúc cơm cho cháu bé | Face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205" y="0"/>
            <a:ext cx="7981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7190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8551">
        <p14:ripple/>
      </p:transition>
    </mc:Choice>
    <mc:Fallback>
      <p:transition spd="slow" advTm="285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4243205" cy="6858000"/>
          </a:xfrm>
          <a:prstGeom prst="rect">
            <a:avLst/>
          </a:prstGeom>
          <a:gradFill>
            <a:gsLst>
              <a:gs pos="0">
                <a:srgbClr val="00B0F0"/>
              </a:gs>
              <a:gs pos="22000">
                <a:srgbClr val="4F96C9"/>
              </a:gs>
              <a:gs pos="71000">
                <a:srgbClr val="E6E6E6"/>
              </a:gs>
              <a:gs pos="46000">
                <a:schemeClr val="bg1">
                  <a:lumMod val="85000"/>
                </a:schemeClr>
              </a:gs>
              <a:gs pos="95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136" y="2827405"/>
            <a:ext cx="4044931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16" y="91387"/>
            <a:ext cx="1113748" cy="10783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88952" y="3498011"/>
            <a:ext cx="4421106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Thơ Bé Làm Bao Nhiêu Nghề - Thơ mầm non - Đọc thơ cho bé nghe - Nấm Mỡ -  YouTub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0" r="12266"/>
          <a:stretch/>
        </p:blipFill>
        <p:spPr bwMode="auto">
          <a:xfrm>
            <a:off x="4243203" y="0"/>
            <a:ext cx="79363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0982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8551">
        <p14:ripple/>
      </p:transition>
    </mc:Choice>
    <mc:Fallback>
      <p:transition spd="slow" advTm="285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4243205" cy="6858000"/>
          </a:xfrm>
          <a:prstGeom prst="rect">
            <a:avLst/>
          </a:prstGeom>
          <a:gradFill>
            <a:gsLst>
              <a:gs pos="0">
                <a:srgbClr val="00B0F0"/>
              </a:gs>
              <a:gs pos="22000">
                <a:srgbClr val="4F96C9"/>
              </a:gs>
              <a:gs pos="71000">
                <a:srgbClr val="E6E6E6"/>
              </a:gs>
              <a:gs pos="46000">
                <a:schemeClr val="bg1">
                  <a:lumMod val="85000"/>
                </a:schemeClr>
              </a:gs>
              <a:gs pos="95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136" y="2827405"/>
            <a:ext cx="4044931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16" y="91387"/>
            <a:ext cx="1113748" cy="10783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88952" y="3498011"/>
            <a:ext cx="4421106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Những bài thơ chủ đề &quot;Trường mầm non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" r="8464"/>
          <a:stretch/>
        </p:blipFill>
        <p:spPr bwMode="auto">
          <a:xfrm>
            <a:off x="4221838" y="0"/>
            <a:ext cx="79701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5326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8551">
        <p14:ripple/>
      </p:transition>
    </mc:Choice>
    <mc:Fallback>
      <p:transition spd="slow" advTm="285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07321" y="3023765"/>
            <a:ext cx="9777357" cy="12003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7200" b="1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Dạy</a:t>
            </a:r>
            <a:r>
              <a:rPr lang="en-US" sz="72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7200" b="1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trẻ</a:t>
            </a:r>
            <a:r>
              <a:rPr lang="en-US" sz="72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7200" b="1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đọc</a:t>
            </a:r>
            <a:r>
              <a:rPr lang="en-US" sz="72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7200" b="1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thơ</a:t>
            </a:r>
            <a:endParaRPr lang="en-US" sz="72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9483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7616">
        <p15:prstTrans prst="pageCurlDouble"/>
      </p:transition>
    </mc:Choice>
    <mc:Fallback xmlns="">
      <p:transition spd="slow" advTm="576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E5D90B7-4E9E-4B16-8597-254D191F704B}"/>
              </a:ext>
            </a:extLst>
          </p:cNvPr>
          <p:cNvSpPr/>
          <p:nvPr/>
        </p:nvSpPr>
        <p:spPr>
          <a:xfrm rot="21228344">
            <a:off x="4385879" y="1753551"/>
            <a:ext cx="602761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Xin </a:t>
            </a:r>
            <a:r>
              <a:rPr lang="en-US" sz="6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chào</a:t>
            </a:r>
            <a:r>
              <a:rPr lang="en-US" sz="6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6600" b="1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US" sz="6600" b="1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và</a:t>
            </a:r>
            <a:r>
              <a:rPr lang="en-US" sz="66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6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hẹn</a:t>
            </a:r>
            <a:r>
              <a:rPr lang="en-US" sz="6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6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gặp</a:t>
            </a:r>
            <a:r>
              <a:rPr lang="en-US" sz="6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6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lại</a:t>
            </a:r>
            <a:r>
              <a:rPr lang="en-US" sz="6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467" y="0"/>
            <a:ext cx="1113748" cy="107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1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26"/>
    </mc:Choice>
    <mc:Fallback xmlns="">
      <p:transition spd="slow" advTm="11526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A24003C-88F7-4994-8E46-A5AA8E4B8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5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" y="0"/>
            <a:ext cx="12192000" cy="6858000"/>
          </a:xfrm>
          <a:prstGeom prst="rect">
            <a:avLst/>
          </a:prstGeom>
          <a:gradFill>
            <a:gsLst>
              <a:gs pos="75000">
                <a:schemeClr val="bg1">
                  <a:lumMod val="85000"/>
                </a:schemeClr>
              </a:gs>
              <a:gs pos="0">
                <a:schemeClr val="bg1"/>
              </a:gs>
              <a:gs pos="97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7220" y="2556514"/>
            <a:ext cx="7082388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PHÁT TRIỂN NGÔN NGỮ</a:t>
            </a:r>
          </a:p>
          <a:p>
            <a:pPr algn="ctr"/>
            <a:endParaRPr lang="en-US" sz="2400" b="1" dirty="0" smtClean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thơ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Bé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bao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nhiêu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nghề</a:t>
            </a:r>
            <a:endParaRPr lang="en-US" sz="40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ctr"/>
            <a:endParaRPr lang="en-US" b="1" i="1" dirty="0" smtClean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i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Tác</a:t>
            </a:r>
            <a:r>
              <a:rPr lang="en-US" sz="2800" b="1" i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giả</a:t>
            </a:r>
            <a:r>
              <a:rPr lang="en-US" sz="2800" b="1" i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Yên</a:t>
            </a:r>
            <a:r>
              <a:rPr lang="en-US" sz="2800" b="1" i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Thảo</a:t>
            </a:r>
            <a:endParaRPr lang="en-US" sz="2800" b="1" i="1" dirty="0" smtClean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ctr"/>
            <a:endParaRPr lang="en-US" b="1" i="1" dirty="0" smtClean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Lứa</a:t>
            </a:r>
            <a:r>
              <a:rPr lang="en-US" sz="28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tuổi</a:t>
            </a:r>
            <a:r>
              <a:rPr lang="en-US" sz="28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mẫu</a:t>
            </a:r>
            <a:r>
              <a:rPr lang="en-US" sz="28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bé</a:t>
            </a:r>
            <a:endParaRPr lang="en-US" sz="2800" b="1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21800" y="5739006"/>
            <a:ext cx="3896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i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i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i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i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i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endParaRPr lang="en-US" sz="2000" i="1" dirty="0" smtClean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000" i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i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i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000" i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endParaRPr lang="en-US" sz="2000" i="1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89704" y="106419"/>
            <a:ext cx="4812588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UBND PHƯỜNG VIỆT HƯNG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5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MẦM NON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 MAI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745" y="1024334"/>
            <a:ext cx="1532506" cy="14837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1911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1681">
        <p15:prstTrans prst="curtains"/>
      </p:transition>
    </mc:Choice>
    <mc:Fallback xmlns="">
      <p:transition spd="slow" advTm="316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-2.96296E-6 L -2.916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75E-6 4.07407E-6 L -3.75E-6 -0.07223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4.81481E-6 L -1.25E-6 -0.07223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1.48148E-6 L -1.25E-6 -0.07222 " pathEditMode="relative" rAng="0" ptsTypes="AA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 descr="Giáo án dạy trẻ bài hát cháu yêu cô chú công nhân - Phú Long Blo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189" y="1493119"/>
            <a:ext cx="7721266" cy="4053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845273" y="0"/>
            <a:ext cx="6508513" cy="12311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2400" b="1" dirty="0" smtClean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hát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Cháu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yêu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cô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chú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công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nhân</a:t>
            </a:r>
            <a:endParaRPr lang="en-US" sz="32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ctr"/>
            <a:endParaRPr lang="en-US" b="1" i="1" dirty="0" smtClean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2" name="Bài hát- Cháu yêu cô chú công nhân -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44457.31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22596" y="6370637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5037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882">
        <p:circle/>
      </p:transition>
    </mc:Choice>
    <mc:Fallback>
      <p:transition spd="slow" advTm="4088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 descr="Giáo án dạy trẻ bài hát cháu yêu cô chú công nhân - Phú Long Bl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189" y="1493119"/>
            <a:ext cx="7721266" cy="4053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845273" y="0"/>
            <a:ext cx="6508513" cy="12311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2400" b="1" dirty="0" smtClean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hát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Cháu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yêu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cô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chú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công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nhân</a:t>
            </a:r>
            <a:endParaRPr lang="en-US" sz="32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ctr"/>
            <a:endParaRPr lang="en-US" b="1" i="1" dirty="0" smtClean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5896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882">
        <p:circle/>
      </p:transition>
    </mc:Choice>
    <mc:Fallback>
      <p:transition spd="slow" advTm="4088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" y="0"/>
            <a:ext cx="12192003" cy="71542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39562" y="1209317"/>
            <a:ext cx="9977411" cy="313932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6600" b="1" cap="none" spc="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Bài</a:t>
            </a:r>
            <a:r>
              <a:rPr lang="en-US" sz="6600" b="1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6600" b="1" cap="none" spc="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thơ</a:t>
            </a:r>
            <a:endParaRPr lang="en-US" sz="6600" b="1" cap="none" spc="0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US" sz="6600" b="1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6600" b="1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Bé</a:t>
            </a:r>
            <a:r>
              <a:rPr lang="en-US" sz="66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làm</a:t>
            </a:r>
            <a:r>
              <a:rPr lang="en-US" sz="66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bao</a:t>
            </a:r>
            <a:r>
              <a:rPr lang="en-US" sz="66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nghiêu</a:t>
            </a:r>
            <a:r>
              <a:rPr lang="en-US" sz="66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nghề</a:t>
            </a:r>
            <a:endParaRPr lang="en-US" sz="66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252" y="65507"/>
            <a:ext cx="1113748" cy="10783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1805880"/>
      </p:ext>
    </p:extLst>
  </p:cSld>
  <p:clrMapOvr>
    <a:masterClrMapping/>
  </p:clrMapOvr>
  <p:transition spd="med" advTm="25437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0528" y="-579487"/>
            <a:ext cx="14887469" cy="77566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70260" y="294474"/>
            <a:ext cx="6598281" cy="14850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thơ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: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Bé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làm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bao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nghiêu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nghề</a:t>
            </a:r>
            <a:endParaRPr lang="en-US" sz="3200" b="1" dirty="0" smtClean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endParaRPr lang="en-US" sz="1050" b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vi-VN" sz="2400" dirty="0">
                <a:solidFill>
                  <a:srgbClr val="002060"/>
                </a:solidFill>
              </a:rPr>
              <a:t/>
            </a:r>
            <a:br>
              <a:rPr lang="vi-VN" sz="2400" dirty="0">
                <a:solidFill>
                  <a:srgbClr val="002060"/>
                </a:solidFill>
              </a:rPr>
            </a:br>
            <a:endParaRPr lang="en-US" sz="2400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89577" y="6405942"/>
            <a:ext cx="230910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i="1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Yên</a:t>
            </a:r>
            <a:r>
              <a:rPr lang="en-US" sz="2400" b="1" i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 </a:t>
            </a:r>
            <a:r>
              <a:rPr lang="en-US" sz="2400" b="1" i="1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Thảo</a:t>
            </a:r>
            <a:endParaRPr lang="en-US" sz="2400" b="1" i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83412" y="43712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dirty="0">
                <a:solidFill>
                  <a:srgbClr val="002060"/>
                </a:solidFill>
              </a:rPr>
              <a:t/>
            </a:r>
            <a:br>
              <a:rPr lang="vi-VN" dirty="0">
                <a:solidFill>
                  <a:srgbClr val="002060"/>
                </a:solidFill>
              </a:rPr>
            </a:br>
            <a:r>
              <a:rPr lang="vi-VN" dirty="0">
                <a:solidFill>
                  <a:srgbClr val="002060"/>
                </a:solidFill>
              </a:rPr>
              <a:t>  </a:t>
            </a:r>
            <a:br>
              <a:rPr lang="vi-VN" dirty="0">
                <a:solidFill>
                  <a:srgbClr val="002060"/>
                </a:solidFill>
              </a:rPr>
            </a:br>
            <a:r>
              <a:rPr lang="vi-VN" dirty="0">
                <a:solidFill>
                  <a:srgbClr val="002060"/>
                </a:solidFill>
              </a:rPr>
              <a:t/>
            </a:r>
            <a:br>
              <a:rPr lang="vi-VN" dirty="0">
                <a:solidFill>
                  <a:srgbClr val="002060"/>
                </a:solidFill>
              </a:rPr>
            </a:br>
            <a:endParaRPr lang="en-US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28185" y="1168502"/>
            <a:ext cx="3215945" cy="13619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1050" b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vi-VN" sz="2400" dirty="0">
                <a:solidFill>
                  <a:srgbClr val="002060"/>
                </a:solidFill>
              </a:rPr>
              <a:t>Xây nên bao nhà cửa.</a:t>
            </a:r>
            <a:br>
              <a:rPr lang="vi-VN" sz="2400" dirty="0">
                <a:solidFill>
                  <a:srgbClr val="002060"/>
                </a:solidFill>
              </a:rPr>
            </a:br>
            <a:r>
              <a:rPr lang="vi-VN" sz="2400" dirty="0">
                <a:solidFill>
                  <a:srgbClr val="002060"/>
                </a:solidFill>
              </a:rPr>
              <a:t/>
            </a:r>
            <a:br>
              <a:rPr lang="vi-VN" sz="2400" dirty="0">
                <a:solidFill>
                  <a:srgbClr val="002060"/>
                </a:solidFill>
              </a:rPr>
            </a:br>
            <a:endParaRPr lang="en-US" sz="2400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48828" y="1561118"/>
            <a:ext cx="2880917" cy="13619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1050" b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vi-VN" sz="2400" dirty="0">
                <a:solidFill>
                  <a:srgbClr val="002060"/>
                </a:solidFill>
              </a:rPr>
              <a:t>Bé chơi làm thợ mỏ</a:t>
            </a:r>
            <a:br>
              <a:rPr lang="vi-VN" sz="2400" dirty="0">
                <a:solidFill>
                  <a:srgbClr val="002060"/>
                </a:solidFill>
              </a:rPr>
            </a:br>
            <a:r>
              <a:rPr lang="vi-VN" sz="2400" dirty="0">
                <a:solidFill>
                  <a:srgbClr val="002060"/>
                </a:solidFill>
              </a:rPr>
              <a:t/>
            </a:r>
            <a:br>
              <a:rPr lang="vi-VN" sz="2400" dirty="0">
                <a:solidFill>
                  <a:srgbClr val="002060"/>
                </a:solidFill>
              </a:rPr>
            </a:br>
            <a:endParaRPr lang="en-US" sz="2400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03611" y="1937532"/>
            <a:ext cx="3454792" cy="13619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1050" b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vi-VN" sz="2400" dirty="0">
                <a:solidFill>
                  <a:srgbClr val="002060"/>
                </a:solidFill>
              </a:rPr>
              <a:t>Đào lên thật nhiều than.</a:t>
            </a:r>
            <a:br>
              <a:rPr lang="vi-VN" sz="2400" dirty="0">
                <a:solidFill>
                  <a:srgbClr val="002060"/>
                </a:solidFill>
              </a:rPr>
            </a:br>
            <a:r>
              <a:rPr lang="vi-VN" sz="2400" dirty="0">
                <a:solidFill>
                  <a:srgbClr val="002060"/>
                </a:solidFill>
              </a:rPr>
              <a:t/>
            </a:r>
            <a:br>
              <a:rPr lang="vi-VN" sz="2400" dirty="0">
                <a:solidFill>
                  <a:srgbClr val="002060"/>
                </a:solidFill>
              </a:rPr>
            </a:br>
            <a:endParaRPr lang="en-US" sz="2400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05546" y="2318273"/>
            <a:ext cx="2967480" cy="9925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1050" b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vi-VN" sz="2400" dirty="0">
                <a:solidFill>
                  <a:srgbClr val="002060"/>
                </a:solidFill>
              </a:rPr>
              <a:t>Bé chơi làm thợ hàn</a:t>
            </a:r>
            <a:br>
              <a:rPr lang="vi-VN" sz="2400" dirty="0">
                <a:solidFill>
                  <a:srgbClr val="002060"/>
                </a:solidFill>
              </a:rPr>
            </a:br>
            <a:endParaRPr lang="en-US" sz="2400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14750" y="2720048"/>
            <a:ext cx="3315331" cy="13619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1050" b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vi-VN" sz="2400" dirty="0">
                <a:solidFill>
                  <a:srgbClr val="002060"/>
                </a:solidFill>
              </a:rPr>
              <a:t>Nối nhịp cầu đất nước.</a:t>
            </a:r>
            <a:br>
              <a:rPr lang="vi-VN" sz="2400" dirty="0">
                <a:solidFill>
                  <a:srgbClr val="002060"/>
                </a:solidFill>
              </a:rPr>
            </a:br>
            <a:r>
              <a:rPr lang="vi-VN" sz="2400" dirty="0">
                <a:solidFill>
                  <a:srgbClr val="002060"/>
                </a:solidFill>
              </a:rPr>
              <a:t/>
            </a:r>
            <a:br>
              <a:rPr lang="vi-VN" sz="2400" dirty="0">
                <a:solidFill>
                  <a:srgbClr val="002060"/>
                </a:solidFill>
              </a:rPr>
            </a:br>
            <a:endParaRPr lang="en-US" sz="2400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85853" y="3159874"/>
            <a:ext cx="3329758" cy="13619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1050" b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vi-VN" sz="2400" dirty="0">
                <a:solidFill>
                  <a:srgbClr val="002060"/>
                </a:solidFill>
              </a:rPr>
              <a:t>Bé chơi làm thầy thuốc</a:t>
            </a:r>
            <a:br>
              <a:rPr lang="vi-VN" sz="2400" dirty="0">
                <a:solidFill>
                  <a:srgbClr val="002060"/>
                </a:solidFill>
              </a:rPr>
            </a:br>
            <a:r>
              <a:rPr lang="vi-VN" sz="2400" dirty="0">
                <a:solidFill>
                  <a:srgbClr val="002060"/>
                </a:solidFill>
              </a:rPr>
              <a:t/>
            </a:r>
            <a:br>
              <a:rPr lang="vi-VN" sz="2400" dirty="0">
                <a:solidFill>
                  <a:srgbClr val="002060"/>
                </a:solidFill>
              </a:rPr>
            </a:br>
            <a:endParaRPr lang="en-US" sz="2400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09335" y="3527961"/>
            <a:ext cx="3882794" cy="9925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1050" b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vi-VN" sz="2400" dirty="0">
                <a:solidFill>
                  <a:srgbClr val="002060"/>
                </a:solidFill>
              </a:rPr>
              <a:t>Chữa bệnh cho mọi người.</a:t>
            </a:r>
            <a:br>
              <a:rPr lang="vi-VN" sz="2400" dirty="0">
                <a:solidFill>
                  <a:srgbClr val="002060"/>
                </a:solidFill>
              </a:rPr>
            </a:br>
            <a:endParaRPr lang="en-US" sz="2400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05546" y="3925935"/>
            <a:ext cx="2901756" cy="6232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1050" b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</a:rPr>
              <a:t>Bé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chơi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làm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cô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nuôi</a:t>
            </a:r>
            <a:endParaRPr lang="en-US" sz="2400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22905" y="4340125"/>
            <a:ext cx="3260829" cy="9925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1050" b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vi-VN" sz="2400" dirty="0">
                <a:solidFill>
                  <a:srgbClr val="002060"/>
                </a:solidFill>
              </a:rPr>
              <a:t>Xúc cơm cho cháu bé.</a:t>
            </a:r>
            <a:br>
              <a:rPr lang="vi-VN" sz="2400" dirty="0">
                <a:solidFill>
                  <a:srgbClr val="002060"/>
                </a:solidFill>
              </a:rPr>
            </a:br>
            <a:endParaRPr lang="en-US" sz="2400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99747" y="5558430"/>
            <a:ext cx="3113353" cy="6232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1050" b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vi-VN" sz="2400" dirty="0">
                <a:solidFill>
                  <a:srgbClr val="002060"/>
                </a:solidFill>
              </a:rPr>
              <a:t>Chiều mẹ đến đón về</a:t>
            </a:r>
            <a:endParaRPr lang="en-US" sz="2400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51332" y="5966889"/>
            <a:ext cx="2803973" cy="6232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1050" b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vi-VN" sz="2400" dirty="0">
                <a:solidFill>
                  <a:srgbClr val="002060"/>
                </a:solidFill>
              </a:rPr>
              <a:t>Bé lại là… cái Cún.</a:t>
            </a:r>
            <a:endParaRPr lang="en-US" sz="24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56663" y="5097237"/>
            <a:ext cx="3558988" cy="13619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1050" b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vi-VN" sz="2400" dirty="0">
                <a:solidFill>
                  <a:srgbClr val="002060"/>
                </a:solidFill>
              </a:rPr>
              <a:t>Bé “làm” bao nhiêu nghề</a:t>
            </a:r>
            <a:br>
              <a:rPr lang="vi-VN" sz="2400" dirty="0">
                <a:solidFill>
                  <a:srgbClr val="002060"/>
                </a:solidFill>
              </a:rPr>
            </a:br>
            <a:r>
              <a:rPr lang="vi-VN" sz="2400" dirty="0">
                <a:solidFill>
                  <a:srgbClr val="002060"/>
                </a:solidFill>
              </a:rPr>
              <a:t/>
            </a:r>
            <a:br>
              <a:rPr lang="vi-VN" sz="2400" dirty="0">
                <a:solidFill>
                  <a:srgbClr val="002060"/>
                </a:solidFill>
              </a:rPr>
            </a:br>
            <a:endParaRPr lang="en-US" sz="2400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45391" y="4721130"/>
            <a:ext cx="2781532" cy="9925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1050" b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vi-VN" sz="2400" dirty="0">
                <a:solidFill>
                  <a:srgbClr val="002060"/>
                </a:solidFill>
              </a:rPr>
              <a:t>Một ngày ở nhà trẻ</a:t>
            </a:r>
            <a:br>
              <a:rPr lang="vi-VN" sz="2400" dirty="0">
                <a:solidFill>
                  <a:srgbClr val="002060"/>
                </a:solidFill>
              </a:rPr>
            </a:br>
            <a:endParaRPr lang="en-US" sz="2400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61708" y="771610"/>
            <a:ext cx="2795958" cy="9925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1050" b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vi-VN" sz="2400" dirty="0">
                <a:solidFill>
                  <a:srgbClr val="002060"/>
                </a:solidFill>
              </a:rPr>
              <a:t>Bé chơi làm thợ nề</a:t>
            </a:r>
            <a:br>
              <a:rPr lang="vi-VN" sz="2400" dirty="0">
                <a:solidFill>
                  <a:srgbClr val="002060"/>
                </a:solidFill>
              </a:rPr>
            </a:br>
            <a:endParaRPr lang="en-US" sz="2400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126" y="-102030"/>
            <a:ext cx="1113748" cy="10783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626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882">
        <p:circle/>
      </p:transition>
    </mc:Choice>
    <mc:Fallback xmlns="">
      <p:transition spd="slow" advTm="4088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19" grpId="0"/>
      <p:bldP spid="20" grpId="0"/>
      <p:bldP spid="21" grpId="0"/>
      <p:bldP spid="22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5" y="0"/>
            <a:ext cx="12192003" cy="71542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06538" y="2376784"/>
            <a:ext cx="9777357" cy="12003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7200" b="1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Đàm</a:t>
            </a:r>
            <a:r>
              <a:rPr lang="en-US" sz="72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7200" b="1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thoại</a:t>
            </a:r>
            <a:r>
              <a:rPr lang="en-US" sz="72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– </a:t>
            </a:r>
            <a:r>
              <a:rPr lang="en-US" sz="7200" b="1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Trích</a:t>
            </a:r>
            <a:r>
              <a:rPr lang="en-US" sz="72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7200" b="1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dẫn</a:t>
            </a:r>
            <a:endParaRPr lang="en-US" sz="72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252" y="65507"/>
            <a:ext cx="1113748" cy="10783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1437015"/>
      </p:ext>
    </p:extLst>
  </p:cSld>
  <p:clrMapOvr>
    <a:masterClrMapping/>
  </p:clrMapOvr>
  <p:transition spd="med" advTm="25437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4243205" cy="6858000"/>
          </a:xfrm>
          <a:prstGeom prst="rect">
            <a:avLst/>
          </a:prstGeom>
          <a:gradFill>
            <a:gsLst>
              <a:gs pos="0">
                <a:srgbClr val="00B0F0"/>
              </a:gs>
              <a:gs pos="22000">
                <a:srgbClr val="4F96C9"/>
              </a:gs>
              <a:gs pos="71000">
                <a:srgbClr val="E6E6E6"/>
              </a:gs>
              <a:gs pos="46000">
                <a:schemeClr val="bg1">
                  <a:lumMod val="85000"/>
                </a:schemeClr>
              </a:gs>
              <a:gs pos="95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136" y="2827405"/>
            <a:ext cx="4044931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Ngôi Nhà Nhỏ - BÉ &quot; LÀM&quot; BAO NHIÊU NGHỀ Bé chơi làm thợ nề Xây nên bao nhà  cửa | Fac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203" y="0"/>
            <a:ext cx="7948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16" y="91387"/>
            <a:ext cx="1113748" cy="10783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136" y="3429000"/>
            <a:ext cx="4044931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270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8551">
        <p14:ripple/>
      </p:transition>
    </mc:Choice>
    <mc:Fallback xmlns="">
      <p:transition spd="slow" advTm="285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4243205" cy="6858000"/>
          </a:xfrm>
          <a:prstGeom prst="rect">
            <a:avLst/>
          </a:prstGeom>
          <a:gradFill>
            <a:gsLst>
              <a:gs pos="0">
                <a:srgbClr val="00B0F0"/>
              </a:gs>
              <a:gs pos="22000">
                <a:srgbClr val="4F96C9"/>
              </a:gs>
              <a:gs pos="71000">
                <a:srgbClr val="E6E6E6"/>
              </a:gs>
              <a:gs pos="46000">
                <a:schemeClr val="bg1">
                  <a:lumMod val="85000"/>
                </a:schemeClr>
              </a:gs>
              <a:gs pos="95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136" y="2827405"/>
            <a:ext cx="4044931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16" y="91387"/>
            <a:ext cx="1113748" cy="10783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97577" y="3429000"/>
            <a:ext cx="4438358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Bài Thơ Bé Làm Bao Nhiêu Nghề: Nội Dung, Hình Ảnh, Giáo Á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536" y="0"/>
            <a:ext cx="80014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5592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8551">
        <p14:ripple/>
      </p:transition>
    </mc:Choice>
    <mc:Fallback>
      <p:transition spd="slow" advTm="285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|3.4|2|1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|2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|2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|2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|2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3.3|2|2.5|2.7|2.5|2.1|2.2|2.3|2.3|2.8|2.5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2.8|2.3|2.8|1.8|2.1|2.3|2.4|2.3|2.1|2.2|2.2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2.8|2.3|2.8|1.8|2.1|2.3|2.4|2.3|2.1|2.2|2.2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8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2.8|2.3|2.8|1.8|2.1|2.3|2.4|2.3|2.1|2.2|2.2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8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|2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|2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|2.8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1022</TotalTime>
  <Words>240</Words>
  <Application>Microsoft Office PowerPoint</Application>
  <PresentationFormat>Widescreen</PresentationFormat>
  <Paragraphs>70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Comic Sans MS</vt:lpstr>
      <vt:lpstr>Roboto</vt:lpstr>
      <vt:lpstr>Roboto Slab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84</cp:revision>
  <dcterms:created xsi:type="dcterms:W3CDTF">2021-09-20T05:31:16Z</dcterms:created>
  <dcterms:modified xsi:type="dcterms:W3CDTF">2025-11-02T16:29:21Z</dcterms:modified>
</cp:coreProperties>
</file>