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82" r:id="rId7"/>
    <p:sldId id="260" r:id="rId8"/>
    <p:sldId id="261" r:id="rId9"/>
    <p:sldId id="262" r:id="rId10"/>
    <p:sldId id="263" r:id="rId11"/>
    <p:sldId id="285" r:id="rId12"/>
    <p:sldId id="287" r:id="rId13"/>
    <p:sldId id="286" r:id="rId14"/>
    <p:sldId id="288" r:id="rId15"/>
    <p:sldId id="289" r:id="rId16"/>
    <p:sldId id="290" r:id="rId17"/>
    <p:sldId id="291" r:id="rId18"/>
    <p:sldId id="292" r:id="rId19"/>
    <p:sldId id="306" r:id="rId20"/>
  </p:sldIdLst>
  <p:sldSz cx="18288000" cy="10287000"/>
  <p:notesSz cx="6858000" cy="9144000"/>
  <p:embeddedFontLst>
    <p:embeddedFont>
      <p:font typeface="Childos Arabic" panose="020B0604020202020204" charset="-78"/>
      <p:regular r:id="rId22"/>
    </p:embeddedFont>
    <p:embeddedFont>
      <p:font typeface="DejaVu Serif Bold" panose="020B0604020202020204" charset="0"/>
      <p:regular r:id="rId23"/>
    </p:embeddedFont>
    <p:embeddedFont>
      <p:font typeface="Sniglet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798DB-5FB6-41ED-96DF-BF1301793612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72B5A-7B70-491D-AC70-1E02C5DC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8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F8ED59-6C12-4BED-93DA-52E230A2F4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822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8ED59-6C12-4BED-93DA-52E230A2F4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01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8ED59-6C12-4BED-93DA-52E230A2F4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81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8ED59-6C12-4BED-93DA-52E230A2F4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45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8ED59-6C12-4BED-93DA-52E230A2F4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60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8ED59-6C12-4BED-93DA-52E230A2F4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60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8B6F3-0124-4B22-A75A-88D80B0FF2EF}" type="datetimeFigureOut">
              <a:rPr lang="vi-VN" smtClean="0"/>
              <a:t>21/09/2025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BA63-F12B-4284-B838-A66CA3BB65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7366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8B6F3-0124-4B22-A75A-88D80B0FF2EF}" type="datetimeFigureOut">
              <a:rPr lang="vi-VN" smtClean="0"/>
              <a:t>21/09/2025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BA63-F12B-4284-B838-A66CA3BB65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9296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8B6F3-0124-4B22-A75A-88D80B0FF2EF}" type="datetimeFigureOut">
              <a:rPr lang="vi-VN" smtClean="0"/>
              <a:t>21/09/2025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BA63-F12B-4284-B838-A66CA3BB65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197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8B6F3-0124-4B22-A75A-88D80B0FF2EF}" type="datetimeFigureOut">
              <a:rPr lang="vi-VN" smtClean="0"/>
              <a:t>21/09/2025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BA63-F12B-4284-B838-A66CA3BB65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7312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8B6F3-0124-4B22-A75A-88D80B0FF2EF}" type="datetimeFigureOut">
              <a:rPr lang="vi-VN" smtClean="0"/>
              <a:t>21/09/2025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BA63-F12B-4284-B838-A66CA3BB65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3308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8B6F3-0124-4B22-A75A-88D80B0FF2EF}" type="datetimeFigureOut">
              <a:rPr lang="vi-VN" smtClean="0"/>
              <a:t>21/09/2025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BA63-F12B-4284-B838-A66CA3BB65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8658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8B6F3-0124-4B22-A75A-88D80B0FF2EF}" type="datetimeFigureOut">
              <a:rPr lang="vi-VN" smtClean="0"/>
              <a:t>21/09/2025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BA63-F12B-4284-B838-A66CA3BB65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2616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8B6F3-0124-4B22-A75A-88D80B0FF2EF}" type="datetimeFigureOut">
              <a:rPr lang="vi-VN" smtClean="0"/>
              <a:t>21/09/2025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BA63-F12B-4284-B838-A66CA3BB65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6946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8B6F3-0124-4B22-A75A-88D80B0FF2EF}" type="datetimeFigureOut">
              <a:rPr lang="vi-VN" smtClean="0"/>
              <a:t>21/09/2025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BA63-F12B-4284-B838-A66CA3BB65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1093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8B6F3-0124-4B22-A75A-88D80B0FF2EF}" type="datetimeFigureOut">
              <a:rPr lang="vi-VN" smtClean="0"/>
              <a:t>21/09/2025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BA63-F12B-4284-B838-A66CA3BB65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8879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8B6F3-0124-4B22-A75A-88D80B0FF2EF}" type="datetimeFigureOut">
              <a:rPr lang="vi-VN" smtClean="0"/>
              <a:t>21/09/2025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BA63-F12B-4284-B838-A66CA3BB65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045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8B6F3-0124-4B22-A75A-88D80B0FF2EF}" type="datetimeFigureOut">
              <a:rPr lang="vi-VN" smtClean="0"/>
              <a:t>21/09/2025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0BA63-F12B-4284-B838-A66CA3BB65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692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sv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454" y="6986929"/>
            <a:ext cx="18288000" cy="5645270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90" y="0"/>
                </a:lnTo>
                <a:lnTo>
                  <a:pt x="20621990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842506" y="477436"/>
            <a:ext cx="7362623" cy="7770579"/>
          </a:xfrm>
          <a:custGeom>
            <a:avLst/>
            <a:gdLst/>
            <a:ahLst/>
            <a:cxnLst/>
            <a:rect l="l" t="t" r="r" b="b"/>
            <a:pathLst>
              <a:path w="7362623" h="7770579">
                <a:moveTo>
                  <a:pt x="0" y="0"/>
                </a:moveTo>
                <a:lnTo>
                  <a:pt x="7362624" y="0"/>
                </a:lnTo>
                <a:lnTo>
                  <a:pt x="7362624" y="7770578"/>
                </a:lnTo>
                <a:lnTo>
                  <a:pt x="0" y="7770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452982" y="7593658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397988" y="7582436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42994" y="7582436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643684" y="477436"/>
            <a:ext cx="1615616" cy="1561550"/>
          </a:xfrm>
          <a:custGeom>
            <a:avLst/>
            <a:gdLst/>
            <a:ahLst/>
            <a:cxnLst/>
            <a:rect l="l" t="t" r="r" b="b"/>
            <a:pathLst>
              <a:path w="1615616" h="1561550">
                <a:moveTo>
                  <a:pt x="0" y="0"/>
                </a:moveTo>
                <a:lnTo>
                  <a:pt x="1615616" y="0"/>
                </a:lnTo>
                <a:lnTo>
                  <a:pt x="1615616" y="1561550"/>
                </a:lnTo>
                <a:lnTo>
                  <a:pt x="0" y="15615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86488" y="5670834"/>
            <a:ext cx="4326175" cy="4334828"/>
            <a:chOff x="0" y="0"/>
            <a:chExt cx="6350000" cy="6362700"/>
          </a:xfrm>
        </p:grpSpPr>
        <p:sp>
          <p:nvSpPr>
            <p:cNvPr id="9" name="Freeform 9"/>
            <p:cNvSpPr/>
            <p:nvPr/>
          </p:nvSpPr>
          <p:spPr>
            <a:xfrm>
              <a:off x="-48044" y="-37490"/>
              <a:ext cx="6446076" cy="6446076"/>
            </a:xfrm>
            <a:custGeom>
              <a:avLst/>
              <a:gdLst/>
              <a:ahLst/>
              <a:cxnLst/>
              <a:rect l="l" t="t" r="r" b="b"/>
              <a:pathLst>
                <a:path w="6446076" h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8"/>
              <a:stretch>
                <a:fillRect l="-24882" r="-2488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840275" y="2200911"/>
            <a:ext cx="8773509" cy="1161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66"/>
              </a:lnSpc>
            </a:pPr>
            <a:r>
              <a:rPr lang="en-US" sz="8740">
                <a:solidFill>
                  <a:srgbClr val="1A677D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GIÁO ÁN VĂN HỌC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02837" y="192598"/>
            <a:ext cx="9279338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1A677D"/>
                </a:solidFill>
                <a:latin typeface="Sniglet"/>
                <a:ea typeface="Sniglet"/>
                <a:cs typeface="Sniglet"/>
                <a:sym typeface="Sniglet"/>
              </a:rPr>
              <a:t>Ủy Ban nhân dân phường Việt Hưng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1A677D"/>
                </a:solidFill>
                <a:latin typeface="Sniglet"/>
                <a:ea typeface="Sniglet"/>
                <a:cs typeface="Sniglet"/>
                <a:sym typeface="Sniglet"/>
              </a:rPr>
              <a:t>Trường Mầm non Nắng Mai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39682" y="4038891"/>
            <a:ext cx="9279338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1A677D"/>
                </a:solidFill>
                <a:latin typeface="Sniglet"/>
                <a:ea typeface="Sniglet"/>
                <a:cs typeface="Sniglet"/>
                <a:sym typeface="Sniglet"/>
              </a:rPr>
              <a:t>Đề tài: Truyện “ Cún con nghịch đất”</a:t>
            </a:r>
          </a:p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1A677D"/>
                </a:solidFill>
                <a:latin typeface="Sniglet"/>
                <a:ea typeface="Sniglet"/>
                <a:cs typeface="Sniglet"/>
                <a:sym typeface="Sniglet"/>
              </a:rPr>
              <a:t>Thời gian: 25- 30 phút</a:t>
            </a:r>
          </a:p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1A677D"/>
                </a:solidFill>
                <a:latin typeface="Sniglet"/>
                <a:ea typeface="Sniglet"/>
                <a:cs typeface="Sniglet"/>
                <a:sym typeface="Sniglet"/>
              </a:rPr>
              <a:t>Giáo viên: Nguyễn Thị Thu Hương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83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00"/>
    </mc:Choice>
    <mc:Fallback xmlns="">
      <p:transition spd="slow" advTm="35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0035AFCE-63C2-5C59-D98E-1AF9C960F1DA}"/>
              </a:ext>
            </a:extLst>
          </p:cNvPr>
          <p:cNvSpPr txBox="1"/>
          <p:nvPr/>
        </p:nvSpPr>
        <p:spPr>
          <a:xfrm>
            <a:off x="5334000" y="-266700"/>
            <a:ext cx="13832617" cy="1496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358"/>
              </a:lnSpc>
            </a:pPr>
            <a:r>
              <a:rPr lang="en-US" sz="5400">
                <a:solidFill>
                  <a:srgbClr val="FF0000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Thỏ Trắng có chơi với Cún con không? Vì sao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100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80"/>
    </mc:Choice>
    <mc:Fallback xmlns="">
      <p:transition spd="slow" advTm="12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D6695-3A25-18F8-C7D0-875C0741A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0C22E84-4A63-C385-B518-2DBE112A1C06}"/>
              </a:ext>
            </a:extLst>
          </p:cNvPr>
          <p:cNvSpPr/>
          <p:nvPr/>
        </p:nvSpPr>
        <p:spPr>
          <a:xfrm>
            <a:off x="0" y="7183027"/>
            <a:ext cx="18399949" cy="5645270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90" y="0"/>
                </a:lnTo>
                <a:lnTo>
                  <a:pt x="20621990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32AE547-3D7A-5873-1962-F4DB5FD14C42}"/>
              </a:ext>
            </a:extLst>
          </p:cNvPr>
          <p:cNvSpPr txBox="1"/>
          <p:nvPr/>
        </p:nvSpPr>
        <p:spPr>
          <a:xfrm>
            <a:off x="1514836" y="495300"/>
            <a:ext cx="15370275" cy="1496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358"/>
              </a:lnSpc>
            </a:pPr>
            <a:r>
              <a:rPr lang="en-US" sz="5400">
                <a:solidFill>
                  <a:srgbClr val="1A677D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Cún con đã gặp ai? 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E86FDC6-9A6C-7129-48CF-7ED355DD7E6E}"/>
              </a:ext>
            </a:extLst>
          </p:cNvPr>
          <p:cNvSpPr txBox="1"/>
          <p:nvPr/>
        </p:nvSpPr>
        <p:spPr>
          <a:xfrm>
            <a:off x="1458862" y="2355691"/>
            <a:ext cx="15370275" cy="1496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358"/>
              </a:lnSpc>
            </a:pPr>
            <a:r>
              <a:rPr lang="en-US" sz="5400">
                <a:solidFill>
                  <a:srgbClr val="1A677D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Khỉ con có chơi với Cún con không?</a:t>
            </a:r>
          </a:p>
        </p:txBody>
      </p:sp>
    </p:spTree>
    <p:extLst>
      <p:ext uri="{BB962C8B-B14F-4D97-AF65-F5344CB8AC3E}">
        <p14:creationId xmlns:p14="http://schemas.microsoft.com/office/powerpoint/2010/main" val="52930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682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30"/>
    </mc:Choice>
    <mc:Fallback xmlns="">
      <p:transition spd="slow" advTm="25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37C72-EDBF-6400-3B02-8FA47341C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A177F62-D5DE-94EF-10A0-9E5E081F3793}"/>
              </a:ext>
            </a:extLst>
          </p:cNvPr>
          <p:cNvSpPr/>
          <p:nvPr/>
        </p:nvSpPr>
        <p:spPr>
          <a:xfrm>
            <a:off x="0" y="7183027"/>
            <a:ext cx="18399949" cy="5645270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90" y="0"/>
                </a:lnTo>
                <a:lnTo>
                  <a:pt x="20621990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55B7247-617E-96C9-7104-CE8AB9588700}"/>
              </a:ext>
            </a:extLst>
          </p:cNvPr>
          <p:cNvSpPr txBox="1"/>
          <p:nvPr/>
        </p:nvSpPr>
        <p:spPr>
          <a:xfrm>
            <a:off x="1514836" y="495300"/>
            <a:ext cx="15370275" cy="1496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358"/>
              </a:lnSpc>
            </a:pPr>
            <a:r>
              <a:rPr lang="en-US" sz="5400">
                <a:solidFill>
                  <a:srgbClr val="1A677D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Khi nhìn thấy Cún con Gà nhiếp đã nói gì?</a:t>
            </a:r>
          </a:p>
        </p:txBody>
      </p:sp>
    </p:spTree>
    <p:extLst>
      <p:ext uri="{BB962C8B-B14F-4D97-AF65-F5344CB8AC3E}">
        <p14:creationId xmlns:p14="http://schemas.microsoft.com/office/powerpoint/2010/main" val="1543156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5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069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80"/>
    </mc:Choice>
    <mc:Fallback xmlns="">
      <p:transition spd="slow" advTm="25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ADE68-AAD6-4F10-6C3D-A9426BDD5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08C858C-5F04-84A1-94AE-A2C9ED61A0E0}"/>
              </a:ext>
            </a:extLst>
          </p:cNvPr>
          <p:cNvSpPr/>
          <p:nvPr/>
        </p:nvSpPr>
        <p:spPr>
          <a:xfrm>
            <a:off x="0" y="7183027"/>
            <a:ext cx="18399949" cy="5645270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90" y="0"/>
                </a:lnTo>
                <a:lnTo>
                  <a:pt x="20621990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54CD546-9D72-3E1D-1299-FB420361356B}"/>
              </a:ext>
            </a:extLst>
          </p:cNvPr>
          <p:cNvSpPr txBox="1"/>
          <p:nvPr/>
        </p:nvSpPr>
        <p:spPr>
          <a:xfrm>
            <a:off x="1514836" y="495300"/>
            <a:ext cx="15370275" cy="1496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358"/>
              </a:lnSpc>
            </a:pPr>
            <a:r>
              <a:rPr lang="en-US" sz="5400">
                <a:solidFill>
                  <a:srgbClr val="1A677D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Sau khi bị Gà nhiếp chê Cún con đã làm gì?</a:t>
            </a:r>
          </a:p>
        </p:txBody>
      </p:sp>
    </p:spTree>
    <p:extLst>
      <p:ext uri="{BB962C8B-B14F-4D97-AF65-F5344CB8AC3E}">
        <p14:creationId xmlns:p14="http://schemas.microsoft.com/office/powerpoint/2010/main" val="2644938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5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993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80"/>
    </mc:Choice>
    <mc:Fallback xmlns="">
      <p:transition spd="slow" advTm="25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0D635-C581-340B-9D95-769E55673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98A9AE7-C0A1-ECA8-6350-4178646341D9}"/>
              </a:ext>
            </a:extLst>
          </p:cNvPr>
          <p:cNvSpPr/>
          <p:nvPr/>
        </p:nvSpPr>
        <p:spPr>
          <a:xfrm>
            <a:off x="0" y="7183027"/>
            <a:ext cx="18399949" cy="5645270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90" y="0"/>
                </a:lnTo>
                <a:lnTo>
                  <a:pt x="20621990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727FD9D-DF31-26B3-66C5-9659498C7B13}"/>
              </a:ext>
            </a:extLst>
          </p:cNvPr>
          <p:cNvSpPr/>
          <p:nvPr/>
        </p:nvSpPr>
        <p:spPr>
          <a:xfrm>
            <a:off x="11201400" y="1028700"/>
            <a:ext cx="7082883" cy="7596303"/>
          </a:xfrm>
          <a:custGeom>
            <a:avLst/>
            <a:gdLst/>
            <a:ahLst/>
            <a:cxnLst/>
            <a:rect l="l" t="t" r="r" b="b"/>
            <a:pathLst>
              <a:path w="7362623" h="7770579">
                <a:moveTo>
                  <a:pt x="0" y="0"/>
                </a:moveTo>
                <a:lnTo>
                  <a:pt x="7362623" y="0"/>
                </a:lnTo>
                <a:lnTo>
                  <a:pt x="7362623" y="7770579"/>
                </a:lnTo>
                <a:lnTo>
                  <a:pt x="0" y="77705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CB3394D-FA10-7ECC-4AE6-81A3C9CC5665}"/>
              </a:ext>
            </a:extLst>
          </p:cNvPr>
          <p:cNvSpPr/>
          <p:nvPr/>
        </p:nvSpPr>
        <p:spPr>
          <a:xfrm>
            <a:off x="9564931" y="7668568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BB37189-517F-0F91-4B47-00303495E973}"/>
              </a:ext>
            </a:extLst>
          </p:cNvPr>
          <p:cNvSpPr/>
          <p:nvPr/>
        </p:nvSpPr>
        <p:spPr>
          <a:xfrm>
            <a:off x="12509937" y="7657346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F48CC40-684A-F966-F795-45A9269FFA12}"/>
              </a:ext>
            </a:extLst>
          </p:cNvPr>
          <p:cNvSpPr/>
          <p:nvPr/>
        </p:nvSpPr>
        <p:spPr>
          <a:xfrm>
            <a:off x="15454943" y="7657346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17284EBB-4DFF-3DA1-CFD7-879B28ED3FDD}"/>
              </a:ext>
            </a:extLst>
          </p:cNvPr>
          <p:cNvSpPr txBox="1"/>
          <p:nvPr/>
        </p:nvSpPr>
        <p:spPr>
          <a:xfrm>
            <a:off x="381000" y="1333500"/>
            <a:ext cx="11675140" cy="4882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5400">
                <a:solidFill>
                  <a:srgbClr val="1A677D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Giáo dục: Các con phải biết giữ gìn thân thể của mình sao cho sạch sẽ bằng cách: Thường xuyên tắm gội, Khi chân tay dính bẩn phải biết rửa sạch sẽ </a:t>
            </a:r>
          </a:p>
        </p:txBody>
      </p:sp>
    </p:spTree>
    <p:extLst>
      <p:ext uri="{BB962C8B-B14F-4D97-AF65-F5344CB8AC3E}">
        <p14:creationId xmlns:p14="http://schemas.microsoft.com/office/powerpoint/2010/main" val="2186404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800" y="7183027"/>
            <a:ext cx="18745200" cy="5645270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90" y="0"/>
                </a:lnTo>
                <a:lnTo>
                  <a:pt x="20621990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32889" y="1258211"/>
            <a:ext cx="7362623" cy="7770579"/>
          </a:xfrm>
          <a:custGeom>
            <a:avLst/>
            <a:gdLst/>
            <a:ahLst/>
            <a:cxnLst/>
            <a:rect l="l" t="t" r="r" b="b"/>
            <a:pathLst>
              <a:path w="7362623" h="7770579">
                <a:moveTo>
                  <a:pt x="0" y="0"/>
                </a:moveTo>
                <a:lnTo>
                  <a:pt x="7362624" y="0"/>
                </a:lnTo>
                <a:lnTo>
                  <a:pt x="7362624" y="7770578"/>
                </a:lnTo>
                <a:lnTo>
                  <a:pt x="0" y="7770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593658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945006" y="7582436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890012" y="7582436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8835018" y="762732"/>
            <a:ext cx="7805097" cy="6819704"/>
          </a:xfrm>
          <a:custGeom>
            <a:avLst/>
            <a:gdLst/>
            <a:ahLst/>
            <a:cxnLst/>
            <a:rect l="l" t="t" r="r" b="b"/>
            <a:pathLst>
              <a:path w="7805097" h="6819704">
                <a:moveTo>
                  <a:pt x="7805097" y="0"/>
                </a:moveTo>
                <a:lnTo>
                  <a:pt x="0" y="0"/>
                </a:lnTo>
                <a:lnTo>
                  <a:pt x="0" y="6819704"/>
                </a:lnTo>
                <a:lnTo>
                  <a:pt x="7805097" y="6819704"/>
                </a:lnTo>
                <a:lnTo>
                  <a:pt x="780509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9644082" y="1323571"/>
            <a:ext cx="6186968" cy="1168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FF3131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Ổn định tổ chức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36072" y="3659506"/>
            <a:ext cx="7202990" cy="1483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1800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Cô và trẻ hát: Gà trống mèo con và cún con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9090" y="6650233"/>
            <a:ext cx="20621989" cy="5645270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89" y="0"/>
                </a:lnTo>
                <a:lnTo>
                  <a:pt x="20621989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7554806" y="1067031"/>
            <a:ext cx="7317268" cy="6393463"/>
          </a:xfrm>
          <a:custGeom>
            <a:avLst/>
            <a:gdLst/>
            <a:ahLst/>
            <a:cxnLst/>
            <a:rect l="l" t="t" r="r" b="b"/>
            <a:pathLst>
              <a:path w="7317268" h="6393463">
                <a:moveTo>
                  <a:pt x="7317268" y="0"/>
                </a:moveTo>
                <a:lnTo>
                  <a:pt x="0" y="0"/>
                </a:lnTo>
                <a:lnTo>
                  <a:pt x="0" y="6393463"/>
                </a:lnTo>
                <a:lnTo>
                  <a:pt x="7317268" y="6393463"/>
                </a:lnTo>
                <a:lnTo>
                  <a:pt x="731726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7554806" cy="7973410"/>
          </a:xfrm>
          <a:custGeom>
            <a:avLst/>
            <a:gdLst/>
            <a:ahLst/>
            <a:cxnLst/>
            <a:rect l="l" t="t" r="r" b="b"/>
            <a:pathLst>
              <a:path w="7554806" h="7973410">
                <a:moveTo>
                  <a:pt x="0" y="0"/>
                </a:moveTo>
                <a:lnTo>
                  <a:pt x="7554806" y="0"/>
                </a:lnTo>
                <a:lnTo>
                  <a:pt x="7554806" y="7973410"/>
                </a:lnTo>
                <a:lnTo>
                  <a:pt x="0" y="7973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301984" y="2048544"/>
            <a:ext cx="5822911" cy="3406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>
                <a:solidFill>
                  <a:srgbClr val="1A677D"/>
                </a:solidFill>
                <a:latin typeface="Sniglet"/>
                <a:ea typeface="Sniglet"/>
                <a:cs typeface="Sniglet"/>
                <a:sym typeface="Sniglet"/>
              </a:rPr>
              <a:t>Trong bài hát có nhắc đến con vật nào?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6995" y="7183027"/>
            <a:ext cx="20621989" cy="5645270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90" y="0"/>
                </a:lnTo>
                <a:lnTo>
                  <a:pt x="20621990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22622"/>
            <a:ext cx="10792768" cy="7417575"/>
          </a:xfrm>
          <a:custGeom>
            <a:avLst/>
            <a:gdLst/>
            <a:ahLst/>
            <a:cxnLst/>
            <a:rect l="l" t="t" r="r" b="b"/>
            <a:pathLst>
              <a:path w="10792768" h="7417575">
                <a:moveTo>
                  <a:pt x="0" y="0"/>
                </a:moveTo>
                <a:lnTo>
                  <a:pt x="10792768" y="0"/>
                </a:lnTo>
                <a:lnTo>
                  <a:pt x="10792768" y="7417576"/>
                </a:lnTo>
                <a:lnTo>
                  <a:pt x="0" y="74175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548362" y="-22622"/>
            <a:ext cx="10792768" cy="7417575"/>
          </a:xfrm>
          <a:custGeom>
            <a:avLst/>
            <a:gdLst/>
            <a:ahLst/>
            <a:cxnLst/>
            <a:rect l="l" t="t" r="r" b="b"/>
            <a:pathLst>
              <a:path w="10792768" h="7417575">
                <a:moveTo>
                  <a:pt x="0" y="0"/>
                </a:moveTo>
                <a:lnTo>
                  <a:pt x="10792768" y="0"/>
                </a:lnTo>
                <a:lnTo>
                  <a:pt x="10792768" y="7417576"/>
                </a:lnTo>
                <a:lnTo>
                  <a:pt x="0" y="74175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394802" y="1538916"/>
            <a:ext cx="6161862" cy="5699722"/>
          </a:xfrm>
          <a:custGeom>
            <a:avLst/>
            <a:gdLst/>
            <a:ahLst/>
            <a:cxnLst/>
            <a:rect l="l" t="t" r="r" b="b"/>
            <a:pathLst>
              <a:path w="6161862" h="5699722">
                <a:moveTo>
                  <a:pt x="0" y="0"/>
                </a:moveTo>
                <a:lnTo>
                  <a:pt x="6161862" y="0"/>
                </a:lnTo>
                <a:lnTo>
                  <a:pt x="6161862" y="5699722"/>
                </a:lnTo>
                <a:lnTo>
                  <a:pt x="0" y="56997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7554806" cy="7973410"/>
          </a:xfrm>
          <a:custGeom>
            <a:avLst/>
            <a:gdLst/>
            <a:ahLst/>
            <a:cxnLst/>
            <a:rect l="l" t="t" r="r" b="b"/>
            <a:pathLst>
              <a:path w="7554806" h="7973410">
                <a:moveTo>
                  <a:pt x="0" y="0"/>
                </a:moveTo>
                <a:lnTo>
                  <a:pt x="7554806" y="0"/>
                </a:lnTo>
                <a:lnTo>
                  <a:pt x="7554806" y="7973410"/>
                </a:lnTo>
                <a:lnTo>
                  <a:pt x="0" y="79734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736819" y="4611277"/>
            <a:ext cx="2738914" cy="5143500"/>
          </a:xfrm>
          <a:custGeom>
            <a:avLst/>
            <a:gdLst/>
            <a:ahLst/>
            <a:cxnLst/>
            <a:rect l="l" t="t" r="r" b="b"/>
            <a:pathLst>
              <a:path w="2738914" h="5143500">
                <a:moveTo>
                  <a:pt x="0" y="0"/>
                </a:moveTo>
                <a:lnTo>
                  <a:pt x="2738914" y="0"/>
                </a:lnTo>
                <a:lnTo>
                  <a:pt x="2738914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719707" y="3986705"/>
            <a:ext cx="5445933" cy="4132102"/>
          </a:xfrm>
          <a:custGeom>
            <a:avLst/>
            <a:gdLst/>
            <a:ahLst/>
            <a:cxnLst/>
            <a:rect l="l" t="t" r="r" b="b"/>
            <a:pathLst>
              <a:path w="5445933" h="4132102">
                <a:moveTo>
                  <a:pt x="0" y="0"/>
                </a:moveTo>
                <a:lnTo>
                  <a:pt x="5445934" y="0"/>
                </a:lnTo>
                <a:lnTo>
                  <a:pt x="5445934" y="4132102"/>
                </a:lnTo>
                <a:lnTo>
                  <a:pt x="0" y="41321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138918" y="5666415"/>
            <a:ext cx="2569437" cy="3181965"/>
          </a:xfrm>
          <a:custGeom>
            <a:avLst/>
            <a:gdLst/>
            <a:ahLst/>
            <a:cxnLst/>
            <a:rect l="l" t="t" r="r" b="b"/>
            <a:pathLst>
              <a:path w="2569437" h="3181965">
                <a:moveTo>
                  <a:pt x="0" y="0"/>
                </a:moveTo>
                <a:lnTo>
                  <a:pt x="2569437" y="0"/>
                </a:lnTo>
                <a:lnTo>
                  <a:pt x="2569437" y="3181965"/>
                </a:lnTo>
                <a:lnTo>
                  <a:pt x="0" y="31819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474085626566650780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2"/>
            <a:ext cx="18287999" cy="107646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743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56"/>
    </mc:Choice>
    <mc:Fallback xmlns="">
      <p:transition spd="slow" advTm="126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" y="4508097"/>
            <a:ext cx="18288001" cy="8455212"/>
          </a:xfrm>
          <a:custGeom>
            <a:avLst/>
            <a:gdLst/>
            <a:ahLst/>
            <a:cxnLst/>
            <a:rect l="l" t="t" r="r" b="b"/>
            <a:pathLst>
              <a:path w="20853662" h="8455212">
                <a:moveTo>
                  <a:pt x="0" y="0"/>
                </a:moveTo>
                <a:lnTo>
                  <a:pt x="20853662" y="0"/>
                </a:lnTo>
                <a:lnTo>
                  <a:pt x="20853662" y="8455212"/>
                </a:lnTo>
                <a:lnTo>
                  <a:pt x="0" y="8455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248735" y="2296546"/>
            <a:ext cx="10785143" cy="1638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>
                <a:solidFill>
                  <a:srgbClr val="1A677D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Đàm thoại- Trích dẫn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9864125" y="2122480"/>
            <a:ext cx="13929974" cy="5647971"/>
          </a:xfrm>
          <a:custGeom>
            <a:avLst/>
            <a:gdLst/>
            <a:ahLst/>
            <a:cxnLst/>
            <a:rect l="l" t="t" r="r" b="b"/>
            <a:pathLst>
              <a:path w="13929974" h="5647971">
                <a:moveTo>
                  <a:pt x="13929975" y="5647972"/>
                </a:moveTo>
                <a:lnTo>
                  <a:pt x="0" y="5647972"/>
                </a:lnTo>
                <a:lnTo>
                  <a:pt x="0" y="0"/>
                </a:lnTo>
                <a:lnTo>
                  <a:pt x="13929975" y="0"/>
                </a:lnTo>
                <a:lnTo>
                  <a:pt x="13929975" y="564797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93712" y="342900"/>
            <a:ext cx="16535400" cy="1111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80"/>
              </a:lnSpc>
            </a:pPr>
            <a:r>
              <a:rPr lang="en-US" sz="5400">
                <a:solidFill>
                  <a:srgbClr val="1A677D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Các con thử đoán xem câu chuyện cô vừa kể có tên là gì?</a:t>
            </a:r>
          </a:p>
        </p:txBody>
      </p:sp>
      <p:pic>
        <p:nvPicPr>
          <p:cNvPr id="5" name="Picture 4" descr="A cartoon dog running in a field&#10;&#10;AI-generated content may be incorrect.">
            <a:extLst>
              <a:ext uri="{FF2B5EF4-FFF2-40B4-BE49-F238E27FC236}">
                <a16:creationId xmlns:a16="http://schemas.microsoft.com/office/drawing/2014/main" id="{4775ACB1-A209-B7A8-C67C-6107497AE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75" y="2171700"/>
            <a:ext cx="10613571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83027"/>
            <a:ext cx="18399949" cy="5645270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90" y="0"/>
                </a:lnTo>
                <a:lnTo>
                  <a:pt x="20621990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921660" y="854424"/>
            <a:ext cx="7362623" cy="7770579"/>
          </a:xfrm>
          <a:custGeom>
            <a:avLst/>
            <a:gdLst/>
            <a:ahLst/>
            <a:cxnLst/>
            <a:rect l="l" t="t" r="r" b="b"/>
            <a:pathLst>
              <a:path w="7362623" h="7770579">
                <a:moveTo>
                  <a:pt x="0" y="0"/>
                </a:moveTo>
                <a:lnTo>
                  <a:pt x="7362623" y="0"/>
                </a:lnTo>
                <a:lnTo>
                  <a:pt x="7362623" y="7770579"/>
                </a:lnTo>
                <a:lnTo>
                  <a:pt x="0" y="77705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564931" y="7668568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509937" y="7657346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454943" y="7657346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622326" y="-148802"/>
            <a:ext cx="11675140" cy="1496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358"/>
              </a:lnSpc>
            </a:pPr>
            <a:r>
              <a:rPr lang="en-US" sz="5400">
                <a:solidFill>
                  <a:srgbClr val="1A677D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Trong câu chuyện có những nhân vật nào? </a:t>
            </a:r>
          </a:p>
        </p:txBody>
      </p:sp>
      <p:pic>
        <p:nvPicPr>
          <p:cNvPr id="11" name="Picture 10" descr="Cartoon animals in a forest&#10;&#10;AI-generated content may be incorrect.">
            <a:extLst>
              <a:ext uri="{FF2B5EF4-FFF2-40B4-BE49-F238E27FC236}">
                <a16:creationId xmlns:a16="http://schemas.microsoft.com/office/drawing/2014/main" id="{2C91AEB5-F52D-2703-E567-3F5AC18CD2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5" y="1673096"/>
            <a:ext cx="10672478" cy="600326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83027"/>
            <a:ext cx="18288000" cy="5645270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90" y="0"/>
                </a:lnTo>
                <a:lnTo>
                  <a:pt x="20621990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1E2C92-B21C-6656-4513-98B8B908B402}"/>
              </a:ext>
            </a:extLst>
          </p:cNvPr>
          <p:cNvSpPr txBox="1"/>
          <p:nvPr/>
        </p:nvSpPr>
        <p:spPr>
          <a:xfrm>
            <a:off x="293712" y="342900"/>
            <a:ext cx="16165488" cy="1111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80"/>
              </a:lnSpc>
            </a:pPr>
            <a:r>
              <a:rPr lang="en-US" sz="5400">
                <a:solidFill>
                  <a:srgbClr val="1A677D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Trong câu chuyện Cún con thích gì?</a:t>
            </a:r>
          </a:p>
        </p:txBody>
      </p:sp>
      <p:pic>
        <p:nvPicPr>
          <p:cNvPr id="6" name="Picture 5" descr="A cartoon dog in a pile of dirt&#10;&#10;AI-generated content may be incorrect.">
            <a:extLst>
              <a:ext uri="{FF2B5EF4-FFF2-40B4-BE49-F238E27FC236}">
                <a16:creationId xmlns:a16="http://schemas.microsoft.com/office/drawing/2014/main" id="{EDD4AED7-03FC-39BF-0872-DED49A32C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" y="1638300"/>
            <a:ext cx="18282424" cy="9525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26.456"/>
  <p:tag name="ISPRING_CUSTOM_TIMING_USED" val="1"/>
  <p:tag name="GENSWF_SLIDE_TITLE" val="Kể cho trẻ nghe"/>
  <p:tag name="ISPRING_SLIDE_INDENT_LEVEL" val="0"/>
  <p:tag name="ISPRING_SLIDE_ID_2" val="{36368EB9-DB11-4C1A-8CD4-E1AF1FF64CA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ích dẫn"/>
  <p:tag name="ISPRING_SLIDE_INDENT_LEVEL" val="0"/>
  <p:tag name="GENSWF_ADVANCE_TIME" val="35.200"/>
  <p:tag name="ISPRING_SLIDE_ID_2" val="{68DC16E4-8507-47A8-8276-E2B9227549A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ích dẫn"/>
  <p:tag name="ISPRING_SLIDE_INDENT_LEVEL" val="0"/>
  <p:tag name="GENSWF_ADVANCE_TIME" val="12.180"/>
  <p:tag name="ISPRING_SLIDE_ID_2" val="{3A27B3A3-B07A-4423-BA5A-D076AFC210F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ích dẫn"/>
  <p:tag name="ISPRING_SLIDE_INDENT_LEVEL" val="0"/>
  <p:tag name="GENSWF_ADVANCE_TIME" val="25.130"/>
  <p:tag name="ISPRING_SLIDE_ID_2" val="{CDA2B715-4949-44A8-B6C2-7AC409D2D7DB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ích dẫn"/>
  <p:tag name="ISPRING_SLIDE_INDENT_LEVEL" val="0"/>
  <p:tag name="GENSWF_ADVANCE_TIME" val="25.080"/>
  <p:tag name="ISPRING_SLIDE_ID_2" val="{C612693D-E0AB-4BE3-A887-33E11319BC7F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ích dẫn"/>
  <p:tag name="ISPRING_SLIDE_INDENT_LEVEL" val="0"/>
  <p:tag name="GENSWF_ADVANCE_TIME" val="25.080"/>
  <p:tag name="ISPRING_SLIDE_ID_2" val="{C612693D-E0AB-4BE3-A887-33E11319BC7F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192</Words>
  <Application>Microsoft Office PowerPoint</Application>
  <PresentationFormat>Custom</PresentationFormat>
  <Paragraphs>25</Paragraphs>
  <Slides>18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Calibri Light</vt:lpstr>
      <vt:lpstr>Aptos</vt:lpstr>
      <vt:lpstr>DejaVu Serif Bold</vt:lpstr>
      <vt:lpstr>Sniglet</vt:lpstr>
      <vt:lpstr>Times New Roman</vt:lpstr>
      <vt:lpstr>Childos Arabic</vt:lpstr>
      <vt:lpstr>Calibri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uyện</dc:title>
  <cp:lastModifiedBy>Huong Nguyen Thi Thu</cp:lastModifiedBy>
  <cp:revision>4</cp:revision>
  <dcterms:created xsi:type="dcterms:W3CDTF">2006-08-16T00:00:00Z</dcterms:created>
  <dcterms:modified xsi:type="dcterms:W3CDTF">2025-09-21T14:13:13Z</dcterms:modified>
  <dc:identifier>DAGznOvTJ1A</dc:identifier>
</cp:coreProperties>
</file>