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DejaVu Serif Bold Italics" panose="020B0604020202020204" charset="0"/>
      <p:regular r:id="rId10"/>
    </p:embeddedFont>
    <p:embeddedFont>
      <p:font typeface="Nourd Medium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ejaVu Serif Bold" panose="020B0604020202020204" charset="0"/>
      <p:regular r:id="rId16"/>
    </p:embeddedFont>
    <p:embeddedFont>
      <p:font typeface="Gulfs Display" panose="020B0604020202020204" charset="0"/>
      <p:regular r:id="rId17"/>
    </p:embeddedFont>
    <p:embeddedFont>
      <p:font typeface="DejaVu Serif Italics" panose="020B0604020202020204" charset="0"/>
      <p:regular r:id="rId18"/>
    </p:embeddedFont>
    <p:embeddedFont>
      <p:font typeface="Noto Sans Bold Italic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78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16762" y="480244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09217" y="618911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1" y="0"/>
                </a:lnTo>
                <a:lnTo>
                  <a:pt x="1937881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67067" y="384572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25622" y="763613"/>
            <a:ext cx="2128851" cy="3470672"/>
          </a:xfrm>
          <a:custGeom>
            <a:avLst/>
            <a:gdLst/>
            <a:ahLst/>
            <a:cxnLst/>
            <a:rect l="l" t="t" r="r" b="b"/>
            <a:pathLst>
              <a:path w="2128851" h="3470672">
                <a:moveTo>
                  <a:pt x="0" y="0"/>
                </a:moveTo>
                <a:lnTo>
                  <a:pt x="2128850" y="0"/>
                </a:lnTo>
                <a:lnTo>
                  <a:pt x="2128850" y="3470672"/>
                </a:lnTo>
                <a:lnTo>
                  <a:pt x="0" y="3470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3912540" y="7507368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5"/>
                </a:lnTo>
                <a:lnTo>
                  <a:pt x="0" y="287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74050" y="8086079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4203388" y="1754452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8043">
            <a:off x="15180250" y="3953012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5626900" y="3491226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4"/>
                </a:lnTo>
                <a:lnTo>
                  <a:pt x="0" y="1039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172040" y="1688412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068197" y="4189345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69" y="0"/>
                </a:lnTo>
                <a:lnTo>
                  <a:pt x="844969" y="794271"/>
                </a:lnTo>
                <a:lnTo>
                  <a:pt x="0" y="794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16179" y="161445"/>
            <a:ext cx="5871821" cy="3849713"/>
          </a:xfrm>
          <a:custGeom>
            <a:avLst/>
            <a:gdLst/>
            <a:ahLst/>
            <a:cxnLst/>
            <a:rect l="l" t="t" r="r" b="b"/>
            <a:pathLst>
              <a:path w="5871821" h="3849713">
                <a:moveTo>
                  <a:pt x="0" y="0"/>
                </a:moveTo>
                <a:lnTo>
                  <a:pt x="5871821" y="0"/>
                </a:lnTo>
                <a:lnTo>
                  <a:pt x="5871821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978152" y="8436604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712589" y="2160661"/>
            <a:ext cx="2630002" cy="2624742"/>
          </a:xfrm>
          <a:custGeom>
            <a:avLst/>
            <a:gdLst/>
            <a:ahLst/>
            <a:cxnLst/>
            <a:rect l="l" t="t" r="r" b="b"/>
            <a:pathLst>
              <a:path w="2630002" h="2624742">
                <a:moveTo>
                  <a:pt x="0" y="0"/>
                </a:moveTo>
                <a:lnTo>
                  <a:pt x="2630002" y="0"/>
                </a:lnTo>
                <a:lnTo>
                  <a:pt x="2630002" y="2624743"/>
                </a:lnTo>
                <a:lnTo>
                  <a:pt x="0" y="26247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674137" y="5311220"/>
            <a:ext cx="1474869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b="1" dirty="0">
                <a:solidFill>
                  <a:srgbClr val="00BF63"/>
                </a:solidFill>
                <a:latin typeface="Times New Roman" panose="02020603050405020304" pitchFamily="18" charset="0"/>
                <a:ea typeface="Nourd Bold"/>
                <a:cs typeface="Times New Roman" panose="02020603050405020304" pitchFamily="18" charset="0"/>
                <a:sym typeface="Nourd Bold"/>
              </a:rPr>
              <a:t>GIÁO DỤC PHÁT TRIỂN NHẬN THỨC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34841" y="6760773"/>
            <a:ext cx="14420448" cy="2041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9"/>
              </a:lnSpc>
            </a:pP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Đề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tài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: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Khám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phá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: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Sắc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màu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quanh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bé</a:t>
            </a:r>
            <a:endParaRPr lang="en-US" sz="5400" spc="381" dirty="0">
              <a:solidFill>
                <a:srgbClr val="FF7828"/>
              </a:solidFill>
              <a:latin typeface="Times New Roman" panose="02020603050405020304" pitchFamily="18" charset="0"/>
              <a:ea typeface="Nourd"/>
              <a:cs typeface="Times New Roman" panose="02020603050405020304" pitchFamily="18" charset="0"/>
              <a:sym typeface="Nourd"/>
            </a:endParaRPr>
          </a:p>
          <a:p>
            <a:pPr algn="ctr">
              <a:lnSpc>
                <a:spcPts val="3909"/>
              </a:lnSpc>
            </a:pP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Lứa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tuổi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: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Mẫu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giáo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bé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 (3-4 </a:t>
            </a:r>
            <a:r>
              <a:rPr lang="en-US" sz="5400" spc="381" dirty="0" err="1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tuổi</a:t>
            </a:r>
            <a:r>
              <a:rPr lang="en-US" sz="5400" spc="381" dirty="0">
                <a:solidFill>
                  <a:srgbClr val="FF7828"/>
                </a:solidFill>
                <a:latin typeface="Times New Roman" panose="02020603050405020304" pitchFamily="18" charset="0"/>
                <a:ea typeface="Nourd"/>
                <a:cs typeface="Times New Roman" panose="02020603050405020304" pitchFamily="18" charset="0"/>
                <a:sym typeface="Nourd"/>
              </a:rPr>
              <a:t>)</a:t>
            </a:r>
          </a:p>
          <a:p>
            <a:pPr algn="ctr">
              <a:lnSpc>
                <a:spcPts val="3909"/>
              </a:lnSpc>
            </a:pPr>
            <a:endParaRPr lang="en-US" sz="5400" spc="381" dirty="0">
              <a:solidFill>
                <a:srgbClr val="FF7828"/>
              </a:solidFill>
              <a:latin typeface="Times New Roman" panose="02020603050405020304" pitchFamily="18" charset="0"/>
              <a:ea typeface="Nourd Medium"/>
              <a:cs typeface="Times New Roman" panose="02020603050405020304" pitchFamily="18" charset="0"/>
              <a:sym typeface="Nourd Medium"/>
            </a:endParaRPr>
          </a:p>
          <a:p>
            <a:pPr algn="ctr">
              <a:lnSpc>
                <a:spcPts val="3909"/>
              </a:lnSpc>
            </a:pPr>
            <a:r>
              <a:rPr lang="en-US" sz="5400" spc="381" dirty="0">
                <a:solidFill>
                  <a:srgbClr val="FF7828"/>
                </a:solidFill>
                <a:latin typeface="Nourd Medium"/>
                <a:ea typeface="Nourd Medium"/>
                <a:cs typeface="Nourd Medium"/>
                <a:sym typeface="Nourd Medium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68071" y="1003679"/>
            <a:ext cx="1474869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dirty="0">
                <a:solidFill>
                  <a:srgbClr val="00BF63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PHÒNG GIÁO DỤC VÀ ĐÀO TẠO QUẬN LONG BIÊN</a:t>
            </a:r>
          </a:p>
          <a:p>
            <a:pPr algn="ctr">
              <a:lnSpc>
                <a:spcPts val="4759"/>
              </a:lnSpc>
            </a:pPr>
            <a:r>
              <a:rPr lang="en-US" sz="4000" b="1" dirty="0">
                <a:solidFill>
                  <a:srgbClr val="00BF63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TRƯỜNG MẦM NON NẮNG MAI</a:t>
            </a:r>
          </a:p>
          <a:p>
            <a:pPr algn="ctr">
              <a:lnSpc>
                <a:spcPts val="4759"/>
              </a:lnSpc>
            </a:pPr>
            <a:endParaRPr lang="en-US" sz="4000" b="1" dirty="0">
              <a:solidFill>
                <a:srgbClr val="00BF63"/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78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16762" y="480244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09217" y="618911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1" y="0"/>
                </a:lnTo>
                <a:lnTo>
                  <a:pt x="1937881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94896" y="-896156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2"/>
                </a:lnTo>
                <a:lnTo>
                  <a:pt x="0" y="38497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1264" y="1148369"/>
            <a:ext cx="1501997" cy="2448710"/>
          </a:xfrm>
          <a:custGeom>
            <a:avLst/>
            <a:gdLst/>
            <a:ahLst/>
            <a:cxnLst/>
            <a:rect l="l" t="t" r="r" b="b"/>
            <a:pathLst>
              <a:path w="1501997" h="2448710">
                <a:moveTo>
                  <a:pt x="0" y="0"/>
                </a:moveTo>
                <a:lnTo>
                  <a:pt x="1501996" y="0"/>
                </a:lnTo>
                <a:lnTo>
                  <a:pt x="1501996" y="2448709"/>
                </a:lnTo>
                <a:lnTo>
                  <a:pt x="0" y="2448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3912540" y="7507368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5"/>
                </a:lnTo>
                <a:lnTo>
                  <a:pt x="0" y="287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93541" y="8124073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4203388" y="1754452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8043">
            <a:off x="15180250" y="3953012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14276043" y="4953032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4"/>
                </a:lnTo>
                <a:lnTo>
                  <a:pt x="0" y="1039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472911" y="3321651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745683" y="4886122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70" y="0"/>
                </a:lnTo>
                <a:lnTo>
                  <a:pt x="844970" y="794272"/>
                </a:lnTo>
                <a:lnTo>
                  <a:pt x="0" y="7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978152" y="8436604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11640" y="79399"/>
            <a:ext cx="3972870" cy="2604713"/>
          </a:xfrm>
          <a:custGeom>
            <a:avLst/>
            <a:gdLst/>
            <a:ahLst/>
            <a:cxnLst/>
            <a:rect l="l" t="t" r="r" b="b"/>
            <a:pathLst>
              <a:path w="3972870" h="2604713">
                <a:moveTo>
                  <a:pt x="0" y="0"/>
                </a:moveTo>
                <a:lnTo>
                  <a:pt x="3972869" y="0"/>
                </a:lnTo>
                <a:lnTo>
                  <a:pt x="3972869" y="2604712"/>
                </a:lnTo>
                <a:lnTo>
                  <a:pt x="0" y="260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184392" y="2375584"/>
            <a:ext cx="10793760" cy="16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i="1" dirty="0">
                <a:solidFill>
                  <a:srgbClr val="93BC6C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1.Ổn </a:t>
            </a:r>
            <a:r>
              <a:rPr lang="en-US" sz="9399" i="1" dirty="0" err="1">
                <a:solidFill>
                  <a:srgbClr val="93BC6C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định</a:t>
            </a:r>
            <a:r>
              <a:rPr lang="en-US" sz="9399" i="1" dirty="0">
                <a:solidFill>
                  <a:srgbClr val="93BC6C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9399" i="1" dirty="0" err="1">
                <a:solidFill>
                  <a:srgbClr val="93BC6C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tổ</a:t>
            </a:r>
            <a:r>
              <a:rPr lang="en-US" sz="9399" i="1" dirty="0">
                <a:solidFill>
                  <a:srgbClr val="93BC6C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9399" i="1" dirty="0" err="1">
                <a:solidFill>
                  <a:srgbClr val="93BC6C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chức</a:t>
            </a:r>
            <a:endParaRPr lang="en-US" sz="9399" i="1" dirty="0">
              <a:solidFill>
                <a:srgbClr val="93BC6C"/>
              </a:solidFill>
              <a:latin typeface="DejaVu Serif Italics"/>
              <a:ea typeface="DejaVu Serif Italics"/>
              <a:cs typeface="DejaVu Serif Italics"/>
              <a:sym typeface="DejaVu Serif Itali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849283" y="4954317"/>
            <a:ext cx="10912555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Hát</a:t>
            </a:r>
            <a:r>
              <a:rPr lang="en-US" sz="5199" b="1" dirty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5199" b="1" dirty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vận</a:t>
            </a:r>
            <a:r>
              <a:rPr lang="en-US" sz="5199" b="1" dirty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5199" b="1" dirty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5199" b="1" dirty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199" b="1" dirty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hát</a:t>
            </a:r>
            <a:r>
              <a:rPr lang="en-US" sz="5199" b="1" dirty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b="1" dirty="0" smtClean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“</a:t>
            </a:r>
            <a:r>
              <a:rPr lang="en-US" sz="5199" b="1" dirty="0" err="1" smtClean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Màu</a:t>
            </a:r>
            <a:r>
              <a:rPr lang="en-US" sz="5199" b="1" dirty="0" smtClean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smtClean="0">
                <a:solidFill>
                  <a:srgbClr val="709B4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hoa”</a:t>
            </a:r>
            <a:endParaRPr lang="en-US" sz="5199" b="1" dirty="0">
              <a:solidFill>
                <a:srgbClr val="709B4C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4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78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16762" y="480244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09217" y="618911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1" y="0"/>
                </a:lnTo>
                <a:lnTo>
                  <a:pt x="1937881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94896" y="-896156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2"/>
                </a:lnTo>
                <a:lnTo>
                  <a:pt x="0" y="38497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1264" y="1148369"/>
            <a:ext cx="1501997" cy="2448710"/>
          </a:xfrm>
          <a:custGeom>
            <a:avLst/>
            <a:gdLst/>
            <a:ahLst/>
            <a:cxnLst/>
            <a:rect l="l" t="t" r="r" b="b"/>
            <a:pathLst>
              <a:path w="1501997" h="2448710">
                <a:moveTo>
                  <a:pt x="0" y="0"/>
                </a:moveTo>
                <a:lnTo>
                  <a:pt x="1501996" y="0"/>
                </a:lnTo>
                <a:lnTo>
                  <a:pt x="1501996" y="2448709"/>
                </a:lnTo>
                <a:lnTo>
                  <a:pt x="0" y="2448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3912540" y="7507368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5"/>
                </a:lnTo>
                <a:lnTo>
                  <a:pt x="0" y="2878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93541" y="8124073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4203388" y="1754452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8043">
            <a:off x="15180250" y="3953012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14276043" y="4953032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4"/>
                </a:lnTo>
                <a:lnTo>
                  <a:pt x="0" y="1039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472911" y="3321651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745683" y="4886122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70" y="0"/>
                </a:lnTo>
                <a:lnTo>
                  <a:pt x="844970" y="794272"/>
                </a:lnTo>
                <a:lnTo>
                  <a:pt x="0" y="7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978152" y="8436604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11640" y="79399"/>
            <a:ext cx="3972870" cy="2604713"/>
          </a:xfrm>
          <a:custGeom>
            <a:avLst/>
            <a:gdLst/>
            <a:ahLst/>
            <a:cxnLst/>
            <a:rect l="l" t="t" r="r" b="b"/>
            <a:pathLst>
              <a:path w="3972870" h="2604713">
                <a:moveTo>
                  <a:pt x="0" y="0"/>
                </a:moveTo>
                <a:lnTo>
                  <a:pt x="3972869" y="0"/>
                </a:lnTo>
                <a:lnTo>
                  <a:pt x="3972869" y="2604712"/>
                </a:lnTo>
                <a:lnTo>
                  <a:pt x="0" y="26047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3" name="6482426729513">
            <a:hlinkClick r:id="" action="ppaction://media"/>
            <a:extLst>
              <a:ext uri="{FF2B5EF4-FFF2-40B4-BE49-F238E27FC236}">
                <a16:creationId xmlns:a16="http://schemas.microsoft.com/office/drawing/2014/main" id="{F2ACE359-DFCF-D0F4-DDBF-52F83FD83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rot="16200000">
            <a:off x="3640943" y="-3698446"/>
            <a:ext cx="11006114" cy="182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78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16762" y="480244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09217" y="618911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1" y="0"/>
                </a:lnTo>
                <a:lnTo>
                  <a:pt x="1937881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94896" y="-896156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2"/>
                </a:lnTo>
                <a:lnTo>
                  <a:pt x="0" y="38497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1264" y="1148369"/>
            <a:ext cx="1501997" cy="2448710"/>
          </a:xfrm>
          <a:custGeom>
            <a:avLst/>
            <a:gdLst/>
            <a:ahLst/>
            <a:cxnLst/>
            <a:rect l="l" t="t" r="r" b="b"/>
            <a:pathLst>
              <a:path w="1501997" h="2448710">
                <a:moveTo>
                  <a:pt x="0" y="0"/>
                </a:moveTo>
                <a:lnTo>
                  <a:pt x="1501996" y="0"/>
                </a:lnTo>
                <a:lnTo>
                  <a:pt x="1501996" y="2448709"/>
                </a:lnTo>
                <a:lnTo>
                  <a:pt x="0" y="2448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3912540" y="7507368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5"/>
                </a:lnTo>
                <a:lnTo>
                  <a:pt x="0" y="287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93541" y="8124073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4203388" y="1754452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8043">
            <a:off x="15180250" y="3953012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14276043" y="4953032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4"/>
                </a:lnTo>
                <a:lnTo>
                  <a:pt x="0" y="1039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472911" y="3321651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745683" y="4886122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70" y="0"/>
                </a:lnTo>
                <a:lnTo>
                  <a:pt x="844970" y="794272"/>
                </a:lnTo>
                <a:lnTo>
                  <a:pt x="0" y="7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978152" y="8436604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11640" y="79399"/>
            <a:ext cx="3972870" cy="2604713"/>
          </a:xfrm>
          <a:custGeom>
            <a:avLst/>
            <a:gdLst/>
            <a:ahLst/>
            <a:cxnLst/>
            <a:rect l="l" t="t" r="r" b="b"/>
            <a:pathLst>
              <a:path w="3972870" h="2604713">
                <a:moveTo>
                  <a:pt x="0" y="0"/>
                </a:moveTo>
                <a:lnTo>
                  <a:pt x="3972869" y="0"/>
                </a:lnTo>
                <a:lnTo>
                  <a:pt x="3972869" y="2604712"/>
                </a:lnTo>
                <a:lnTo>
                  <a:pt x="0" y="260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434959" y="3409122"/>
            <a:ext cx="9485590" cy="221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 i="1">
                <a:solidFill>
                  <a:srgbClr val="93BC6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2. Phương pháp </a:t>
            </a:r>
          </a:p>
          <a:p>
            <a:pPr algn="ctr">
              <a:lnSpc>
                <a:spcPts val="8819"/>
              </a:lnSpc>
            </a:pPr>
            <a:r>
              <a:rPr lang="en-US" sz="6299" b="1" i="1">
                <a:solidFill>
                  <a:srgbClr val="93BC6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và hình thức tổ chức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4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019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86053" y="542089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00178" y="570087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0" y="0"/>
                </a:lnTo>
                <a:lnTo>
                  <a:pt x="1937880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94896" y="-896156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2"/>
                </a:lnTo>
                <a:lnTo>
                  <a:pt x="0" y="38497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1264" y="1148369"/>
            <a:ext cx="1501997" cy="2448710"/>
          </a:xfrm>
          <a:custGeom>
            <a:avLst/>
            <a:gdLst/>
            <a:ahLst/>
            <a:cxnLst/>
            <a:rect l="l" t="t" r="r" b="b"/>
            <a:pathLst>
              <a:path w="1501997" h="2448710">
                <a:moveTo>
                  <a:pt x="0" y="0"/>
                </a:moveTo>
                <a:lnTo>
                  <a:pt x="1501996" y="0"/>
                </a:lnTo>
                <a:lnTo>
                  <a:pt x="1501996" y="2448709"/>
                </a:lnTo>
                <a:lnTo>
                  <a:pt x="0" y="2448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5836113" y="7107317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6"/>
                </a:lnTo>
                <a:lnTo>
                  <a:pt x="0" y="2878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93541" y="8124073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4203388" y="1754452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8043">
            <a:off x="15985481" y="3153995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17130053" y="2908025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3"/>
                </a:lnTo>
                <a:lnTo>
                  <a:pt x="0" y="10398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472911" y="3321651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745683" y="4886122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70" y="0"/>
                </a:lnTo>
                <a:lnTo>
                  <a:pt x="844970" y="794272"/>
                </a:lnTo>
                <a:lnTo>
                  <a:pt x="0" y="7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978152" y="8436604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11640" y="79399"/>
            <a:ext cx="3972870" cy="2604713"/>
          </a:xfrm>
          <a:custGeom>
            <a:avLst/>
            <a:gdLst/>
            <a:ahLst/>
            <a:cxnLst/>
            <a:rect l="l" t="t" r="r" b="b"/>
            <a:pathLst>
              <a:path w="3972870" h="2604713">
                <a:moveTo>
                  <a:pt x="0" y="0"/>
                </a:moveTo>
                <a:lnTo>
                  <a:pt x="3972869" y="0"/>
                </a:lnTo>
                <a:lnTo>
                  <a:pt x="3972869" y="2604712"/>
                </a:lnTo>
                <a:lnTo>
                  <a:pt x="0" y="26047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974106" y="3269139"/>
            <a:ext cx="15380614" cy="426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*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Nhóm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1,2 :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Khám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phá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màu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hồng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của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quả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thanh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long</a:t>
            </a:r>
          </a:p>
          <a:p>
            <a:pPr algn="ctr">
              <a:lnSpc>
                <a:spcPts val="5599"/>
              </a:lnSpc>
            </a:pP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*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Nhóm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3,4: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Khám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phá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màu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xanh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của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rau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ngót</a:t>
            </a:r>
            <a:endParaRPr lang="en-US" sz="4400" b="1" i="1" dirty="0">
              <a:solidFill>
                <a:srgbClr val="709B4C"/>
              </a:solidFill>
              <a:latin typeface="DejaVu Serif Bold Italics"/>
              <a:ea typeface="DejaVu Serif Bold Italics"/>
              <a:cs typeface="DejaVu Serif Bold Italics"/>
              <a:sym typeface="DejaVu Serif Bold Italics"/>
            </a:endParaRPr>
          </a:p>
          <a:p>
            <a:pPr algn="ctr">
              <a:lnSpc>
                <a:spcPts val="5599"/>
              </a:lnSpc>
            </a:pP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*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Nhóm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5,6: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Khám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phá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màu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vàng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của</a:t>
            </a:r>
            <a:endParaRPr lang="en-US" sz="4400" b="1" i="1" dirty="0">
              <a:solidFill>
                <a:srgbClr val="709B4C"/>
              </a:solidFill>
              <a:latin typeface="DejaVu Serif Bold Italics"/>
              <a:ea typeface="DejaVu Serif Bold Italics"/>
              <a:cs typeface="DejaVu Serif Bold Italics"/>
              <a:sym typeface="DejaVu Serif Bold Italics"/>
            </a:endParaRPr>
          </a:p>
          <a:p>
            <a:pPr algn="ctr">
              <a:lnSpc>
                <a:spcPts val="5599"/>
              </a:lnSpc>
            </a:pP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củ</a:t>
            </a:r>
            <a:r>
              <a:rPr lang="en-US" sz="4400" b="1" i="1" dirty="0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4400" b="1" i="1" dirty="0" err="1">
                <a:solidFill>
                  <a:srgbClr val="709B4C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nghệ</a:t>
            </a:r>
            <a:endParaRPr lang="en-US" sz="4400" b="1" i="1" dirty="0">
              <a:solidFill>
                <a:srgbClr val="709B4C"/>
              </a:solidFill>
              <a:latin typeface="DejaVu Serif Bold Italics"/>
              <a:ea typeface="DejaVu Serif Bold Italics"/>
              <a:cs typeface="DejaVu Serif Bold Italics"/>
              <a:sym typeface="DejaVu Serif Bold Italics"/>
            </a:endParaRPr>
          </a:p>
        </p:txBody>
      </p:sp>
      <p:pic>
        <p:nvPicPr>
          <p:cNvPr id="25" name="may-be">
            <a:hlinkClick r:id="" action="ppaction://media"/>
            <a:extLst>
              <a:ext uri="{FF2B5EF4-FFF2-40B4-BE49-F238E27FC236}">
                <a16:creationId xmlns:a16="http://schemas.microsoft.com/office/drawing/2014/main" id="{623860CB-AD5D-1B40-AE41-8A73E9CFC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301137" y="10448445"/>
            <a:ext cx="487363" cy="487363"/>
          </a:xfrm>
          <a:prstGeom prst="rect">
            <a:avLst/>
          </a:prstGeom>
        </p:spPr>
      </p:pic>
      <p:pic>
        <p:nvPicPr>
          <p:cNvPr id="26" name="may-be">
            <a:hlinkClick r:id="" action="ppaction://media"/>
            <a:extLst>
              <a:ext uri="{FF2B5EF4-FFF2-40B4-BE49-F238E27FC236}">
                <a16:creationId xmlns:a16="http://schemas.microsoft.com/office/drawing/2014/main" id="{F4F74886-0797-39B7-AD50-6BF9EA8CA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73983" y="103846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9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89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9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78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16762" y="480244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09217" y="618911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1" y="0"/>
                </a:lnTo>
                <a:lnTo>
                  <a:pt x="1937881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94896" y="-896156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2"/>
                </a:lnTo>
                <a:lnTo>
                  <a:pt x="0" y="38497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1264" y="1148369"/>
            <a:ext cx="1501997" cy="2448710"/>
          </a:xfrm>
          <a:custGeom>
            <a:avLst/>
            <a:gdLst/>
            <a:ahLst/>
            <a:cxnLst/>
            <a:rect l="l" t="t" r="r" b="b"/>
            <a:pathLst>
              <a:path w="1501997" h="2448710">
                <a:moveTo>
                  <a:pt x="0" y="0"/>
                </a:moveTo>
                <a:lnTo>
                  <a:pt x="1501996" y="0"/>
                </a:lnTo>
                <a:lnTo>
                  <a:pt x="1501996" y="2448709"/>
                </a:lnTo>
                <a:lnTo>
                  <a:pt x="0" y="2448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4182161" y="7772369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5"/>
                </a:lnTo>
                <a:lnTo>
                  <a:pt x="0" y="287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93541" y="8124073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3855362" y="1167947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 rot="-1088043">
            <a:off x="15180250" y="3953012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14585501" y="5232149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4"/>
                </a:lnTo>
                <a:lnTo>
                  <a:pt x="0" y="1039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472911" y="3321651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745683" y="4886122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70" y="0"/>
                </a:lnTo>
                <a:lnTo>
                  <a:pt x="844970" y="794272"/>
                </a:lnTo>
                <a:lnTo>
                  <a:pt x="0" y="7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128405" y="7958305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91757" y="-208141"/>
            <a:ext cx="3972870" cy="2604713"/>
          </a:xfrm>
          <a:custGeom>
            <a:avLst/>
            <a:gdLst/>
            <a:ahLst/>
            <a:cxnLst/>
            <a:rect l="l" t="t" r="r" b="b"/>
            <a:pathLst>
              <a:path w="3972870" h="2604713">
                <a:moveTo>
                  <a:pt x="0" y="0"/>
                </a:moveTo>
                <a:lnTo>
                  <a:pt x="3972869" y="0"/>
                </a:lnTo>
                <a:lnTo>
                  <a:pt x="3972869" y="2604712"/>
                </a:lnTo>
                <a:lnTo>
                  <a:pt x="0" y="260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79302" y="1819301"/>
            <a:ext cx="11818772" cy="672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Kết</a:t>
            </a:r>
            <a:r>
              <a:rPr lang="en-US" sz="480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480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luận</a:t>
            </a:r>
            <a:r>
              <a:rPr lang="en-US" sz="480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:</a:t>
            </a:r>
          </a:p>
          <a:p>
            <a:pPr algn="just">
              <a:lnSpc>
                <a:spcPts val="4648"/>
              </a:lnSpc>
            </a:pP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*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Miếng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thanh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long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cô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đã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cắt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nhỏ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,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để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vào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rây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lọc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,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dùng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thìa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để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nghiền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nhuyễn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Phần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nước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chảy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xuống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dưới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bát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chính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là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màu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được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</a:t>
            </a:r>
          </a:p>
          <a:p>
            <a:pPr algn="just">
              <a:lnSpc>
                <a:spcPts val="4648"/>
              </a:lnSpc>
            </a:pP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* Rau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ngót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sau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khi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nhặt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và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rửa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sạch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,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cô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cho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vào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máy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xay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,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đổ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thêm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một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ít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nước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và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xay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 Sau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đó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cô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đổ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ra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rây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lọc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Phần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nước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chảy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xuống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bát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là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màu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được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</a:t>
            </a:r>
          </a:p>
          <a:p>
            <a:pPr algn="just">
              <a:lnSpc>
                <a:spcPts val="4648"/>
              </a:lnSpc>
            </a:pP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*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Củ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nghệ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sau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khi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rửa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sạch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,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cô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cắt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nhỏ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và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cho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vào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cối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Một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tay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cô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giữ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cối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,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một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tay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cầm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chày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giã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thật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đều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tay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 Sau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đó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cô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đổ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ra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rây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lọc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,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phần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nước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chảy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xuống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bát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là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màu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thu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3320" b="1" i="1" dirty="0" err="1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được</a:t>
            </a:r>
            <a:r>
              <a:rPr lang="en-US" sz="3320" b="1" i="1" dirty="0">
                <a:solidFill>
                  <a:srgbClr val="00B050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78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16762" y="480244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09217" y="618911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1" y="0"/>
                </a:lnTo>
                <a:lnTo>
                  <a:pt x="1937881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94896" y="-896156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2"/>
                </a:lnTo>
                <a:lnTo>
                  <a:pt x="0" y="38497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1264" y="1148369"/>
            <a:ext cx="1501997" cy="2448710"/>
          </a:xfrm>
          <a:custGeom>
            <a:avLst/>
            <a:gdLst/>
            <a:ahLst/>
            <a:cxnLst/>
            <a:rect l="l" t="t" r="r" b="b"/>
            <a:pathLst>
              <a:path w="1501997" h="2448710">
                <a:moveTo>
                  <a:pt x="0" y="0"/>
                </a:moveTo>
                <a:lnTo>
                  <a:pt x="1501996" y="0"/>
                </a:lnTo>
                <a:lnTo>
                  <a:pt x="1501996" y="2448709"/>
                </a:lnTo>
                <a:lnTo>
                  <a:pt x="0" y="2448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3912540" y="7507368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5"/>
                </a:lnTo>
                <a:lnTo>
                  <a:pt x="0" y="287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93541" y="8124073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4203388" y="1754452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8043">
            <a:off x="15180250" y="3953012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14276043" y="4953032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4"/>
                </a:lnTo>
                <a:lnTo>
                  <a:pt x="0" y="1039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472911" y="3321651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745683" y="4886122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70" y="0"/>
                </a:lnTo>
                <a:lnTo>
                  <a:pt x="844970" y="794272"/>
                </a:lnTo>
                <a:lnTo>
                  <a:pt x="0" y="7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978152" y="8436604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11640" y="79399"/>
            <a:ext cx="3972870" cy="2604713"/>
          </a:xfrm>
          <a:custGeom>
            <a:avLst/>
            <a:gdLst/>
            <a:ahLst/>
            <a:cxnLst/>
            <a:rect l="l" t="t" r="r" b="b"/>
            <a:pathLst>
              <a:path w="3972870" h="2604713">
                <a:moveTo>
                  <a:pt x="0" y="0"/>
                </a:moveTo>
                <a:lnTo>
                  <a:pt x="3972869" y="0"/>
                </a:lnTo>
                <a:lnTo>
                  <a:pt x="3972869" y="2604712"/>
                </a:lnTo>
                <a:lnTo>
                  <a:pt x="0" y="260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375704" y="2796347"/>
            <a:ext cx="13271540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b="1" i="1" dirty="0" err="1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Trò</a:t>
            </a:r>
            <a:r>
              <a:rPr lang="en-US" sz="8800" b="1" i="1" dirty="0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8800" b="1" i="1" dirty="0" err="1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chơi</a:t>
            </a:r>
            <a:r>
              <a:rPr lang="en-US" sz="8800" b="1" i="1" dirty="0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: </a:t>
            </a:r>
            <a:r>
              <a:rPr lang="en-US" sz="8800" b="1" i="1" dirty="0" err="1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Thám</a:t>
            </a:r>
            <a:r>
              <a:rPr lang="en-US" sz="8800" b="1" i="1" dirty="0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8800" b="1" i="1" dirty="0" err="1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tử</a:t>
            </a:r>
            <a:r>
              <a:rPr lang="en-US" sz="8800" b="1" i="1" dirty="0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8800" b="1" i="1" dirty="0" err="1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tài</a:t>
            </a:r>
            <a:r>
              <a:rPr lang="en-US" sz="8800" b="1" i="1" dirty="0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  <a:r>
              <a:rPr lang="en-US" sz="8800" b="1" i="1" dirty="0" err="1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ba</a:t>
            </a:r>
            <a:endParaRPr lang="en-US" sz="8800" b="1" i="1" dirty="0">
              <a:solidFill>
                <a:srgbClr val="709B4C"/>
              </a:solidFill>
              <a:latin typeface="Noto Sans Bold Italics"/>
              <a:ea typeface="Noto Sans Bold Italics"/>
              <a:cs typeface="Noto Sans Bold Italics"/>
              <a:sym typeface="Noto Sans Bold Italics"/>
            </a:endParaRPr>
          </a:p>
          <a:p>
            <a:pPr algn="ctr">
              <a:lnSpc>
                <a:spcPts val="12880"/>
              </a:lnSpc>
            </a:pPr>
            <a:r>
              <a:rPr lang="en-US" sz="8800" b="1" i="1" dirty="0">
                <a:solidFill>
                  <a:srgbClr val="709B4C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68251" y="5178483"/>
            <a:ext cx="13966984" cy="276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 chơi: Nhiệm vụ của các con là tìm xung quanh lớp học những đồ vật có màu sắc theo yêu cầu của cô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51" r="-12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0786" y="621150"/>
            <a:ext cx="16106427" cy="9044700"/>
          </a:xfrm>
          <a:custGeom>
            <a:avLst/>
            <a:gdLst/>
            <a:ahLst/>
            <a:cxnLst/>
            <a:rect l="l" t="t" r="r" b="b"/>
            <a:pathLst>
              <a:path w="16106427" h="9044700">
                <a:moveTo>
                  <a:pt x="0" y="0"/>
                </a:moveTo>
                <a:lnTo>
                  <a:pt x="16106428" y="0"/>
                </a:lnTo>
                <a:lnTo>
                  <a:pt x="16106428" y="9044700"/>
                </a:lnTo>
                <a:lnTo>
                  <a:pt x="0" y="9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16762" y="4802449"/>
            <a:ext cx="2340494" cy="5074242"/>
          </a:xfrm>
          <a:custGeom>
            <a:avLst/>
            <a:gdLst/>
            <a:ahLst/>
            <a:cxnLst/>
            <a:rect l="l" t="t" r="r" b="b"/>
            <a:pathLst>
              <a:path w="2340494" h="5074242">
                <a:moveTo>
                  <a:pt x="0" y="0"/>
                </a:moveTo>
                <a:lnTo>
                  <a:pt x="2340494" y="0"/>
                </a:lnTo>
                <a:lnTo>
                  <a:pt x="2340494" y="5074242"/>
                </a:lnTo>
                <a:lnTo>
                  <a:pt x="0" y="507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09217" y="6189117"/>
            <a:ext cx="1937881" cy="3964973"/>
          </a:xfrm>
          <a:custGeom>
            <a:avLst/>
            <a:gdLst/>
            <a:ahLst/>
            <a:cxnLst/>
            <a:rect l="l" t="t" r="r" b="b"/>
            <a:pathLst>
              <a:path w="1937881" h="3964973">
                <a:moveTo>
                  <a:pt x="0" y="0"/>
                </a:moveTo>
                <a:lnTo>
                  <a:pt x="1937881" y="0"/>
                </a:lnTo>
                <a:lnTo>
                  <a:pt x="1937881" y="3964973"/>
                </a:lnTo>
                <a:lnTo>
                  <a:pt x="0" y="396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67067" y="384572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4" y="0"/>
                </a:lnTo>
                <a:lnTo>
                  <a:pt x="6991534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25622" y="763613"/>
            <a:ext cx="2128851" cy="3470672"/>
          </a:xfrm>
          <a:custGeom>
            <a:avLst/>
            <a:gdLst/>
            <a:ahLst/>
            <a:cxnLst/>
            <a:rect l="l" t="t" r="r" b="b"/>
            <a:pathLst>
              <a:path w="2128851" h="3470672">
                <a:moveTo>
                  <a:pt x="0" y="0"/>
                </a:moveTo>
                <a:lnTo>
                  <a:pt x="2128850" y="0"/>
                </a:lnTo>
                <a:lnTo>
                  <a:pt x="2128850" y="3470672"/>
                </a:lnTo>
                <a:lnTo>
                  <a:pt x="0" y="3470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2247" y="161445"/>
            <a:ext cx="6991533" cy="3849713"/>
          </a:xfrm>
          <a:custGeom>
            <a:avLst/>
            <a:gdLst/>
            <a:ahLst/>
            <a:cxnLst/>
            <a:rect l="l" t="t" r="r" b="b"/>
            <a:pathLst>
              <a:path w="6991533" h="3849713">
                <a:moveTo>
                  <a:pt x="0" y="0"/>
                </a:moveTo>
                <a:lnTo>
                  <a:pt x="6991533" y="0"/>
                </a:lnTo>
                <a:lnTo>
                  <a:pt x="6991533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7483">
            <a:off x="13912540" y="7507368"/>
            <a:ext cx="1698595" cy="2878975"/>
          </a:xfrm>
          <a:custGeom>
            <a:avLst/>
            <a:gdLst/>
            <a:ahLst/>
            <a:cxnLst/>
            <a:rect l="l" t="t" r="r" b="b"/>
            <a:pathLst>
              <a:path w="1698595" h="2878975">
                <a:moveTo>
                  <a:pt x="0" y="0"/>
                </a:moveTo>
                <a:lnTo>
                  <a:pt x="1698595" y="0"/>
                </a:lnTo>
                <a:lnTo>
                  <a:pt x="1698595" y="2878975"/>
                </a:lnTo>
                <a:lnTo>
                  <a:pt x="0" y="287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4675" y="5795126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0" y="0"/>
                </a:moveTo>
                <a:lnTo>
                  <a:pt x="2455487" y="0"/>
                </a:lnTo>
                <a:lnTo>
                  <a:pt x="2455487" y="5024015"/>
                </a:lnTo>
                <a:lnTo>
                  <a:pt x="0" y="502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86389" y="1474830"/>
            <a:ext cx="2998578" cy="1270647"/>
          </a:xfrm>
          <a:custGeom>
            <a:avLst/>
            <a:gdLst/>
            <a:ahLst/>
            <a:cxnLst/>
            <a:rect l="l" t="t" r="r" b="b"/>
            <a:pathLst>
              <a:path w="2998578" h="1270647">
                <a:moveTo>
                  <a:pt x="0" y="0"/>
                </a:moveTo>
                <a:lnTo>
                  <a:pt x="2998578" y="0"/>
                </a:lnTo>
                <a:lnTo>
                  <a:pt x="2998578" y="1270647"/>
                </a:lnTo>
                <a:lnTo>
                  <a:pt x="0" y="1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9411" y="5924597"/>
            <a:ext cx="2455487" cy="5024015"/>
          </a:xfrm>
          <a:custGeom>
            <a:avLst/>
            <a:gdLst/>
            <a:ahLst/>
            <a:cxnLst/>
            <a:rect l="l" t="t" r="r" b="b"/>
            <a:pathLst>
              <a:path w="2455487" h="5024015">
                <a:moveTo>
                  <a:pt x="2455488" y="0"/>
                </a:moveTo>
                <a:lnTo>
                  <a:pt x="0" y="0"/>
                </a:lnTo>
                <a:lnTo>
                  <a:pt x="0" y="5024015"/>
                </a:lnTo>
                <a:lnTo>
                  <a:pt x="2455488" y="5024015"/>
                </a:lnTo>
                <a:lnTo>
                  <a:pt x="24554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14815">
            <a:off x="-47597" y="5596646"/>
            <a:ext cx="1857829" cy="1746359"/>
          </a:xfrm>
          <a:custGeom>
            <a:avLst/>
            <a:gdLst/>
            <a:ahLst/>
            <a:cxnLst/>
            <a:rect l="l" t="t" r="r" b="b"/>
            <a:pathLst>
              <a:path w="1857829" h="1746359">
                <a:moveTo>
                  <a:pt x="0" y="0"/>
                </a:moveTo>
                <a:lnTo>
                  <a:pt x="1857829" y="0"/>
                </a:lnTo>
                <a:lnTo>
                  <a:pt x="1857829" y="1746359"/>
                </a:lnTo>
                <a:lnTo>
                  <a:pt x="0" y="17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93541" y="8124073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4609609" y="0"/>
                </a:moveTo>
                <a:lnTo>
                  <a:pt x="0" y="0"/>
                </a:lnTo>
                <a:lnTo>
                  <a:pt x="0" y="2371068"/>
                </a:lnTo>
                <a:lnTo>
                  <a:pt x="4609609" y="2371068"/>
                </a:lnTo>
                <a:lnTo>
                  <a:pt x="46096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94289">
            <a:off x="14203388" y="1754452"/>
            <a:ext cx="1389373" cy="1236542"/>
          </a:xfrm>
          <a:custGeom>
            <a:avLst/>
            <a:gdLst/>
            <a:ahLst/>
            <a:cxnLst/>
            <a:rect l="l" t="t" r="r" b="b"/>
            <a:pathLst>
              <a:path w="1389373" h="1236542">
                <a:moveTo>
                  <a:pt x="0" y="0"/>
                </a:moveTo>
                <a:lnTo>
                  <a:pt x="1389373" y="0"/>
                </a:lnTo>
                <a:lnTo>
                  <a:pt x="1389373" y="1236543"/>
                </a:lnTo>
                <a:lnTo>
                  <a:pt x="0" y="1236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8043">
            <a:off x="15180250" y="3953012"/>
            <a:ext cx="773675" cy="688571"/>
          </a:xfrm>
          <a:custGeom>
            <a:avLst/>
            <a:gdLst/>
            <a:ahLst/>
            <a:cxnLst/>
            <a:rect l="l" t="t" r="r" b="b"/>
            <a:pathLst>
              <a:path w="773675" h="688571">
                <a:moveTo>
                  <a:pt x="0" y="0"/>
                </a:moveTo>
                <a:lnTo>
                  <a:pt x="773675" y="0"/>
                </a:lnTo>
                <a:lnTo>
                  <a:pt x="773675" y="688571"/>
                </a:lnTo>
                <a:lnTo>
                  <a:pt x="0" y="6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2932">
            <a:off x="14276043" y="4953032"/>
            <a:ext cx="1106238" cy="1039864"/>
          </a:xfrm>
          <a:custGeom>
            <a:avLst/>
            <a:gdLst/>
            <a:ahLst/>
            <a:cxnLst/>
            <a:rect l="l" t="t" r="r" b="b"/>
            <a:pathLst>
              <a:path w="1106238" h="1039864">
                <a:moveTo>
                  <a:pt x="0" y="0"/>
                </a:moveTo>
                <a:lnTo>
                  <a:pt x="1106238" y="0"/>
                </a:lnTo>
                <a:lnTo>
                  <a:pt x="1106238" y="1039864"/>
                </a:lnTo>
                <a:lnTo>
                  <a:pt x="0" y="1039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94289">
            <a:off x="472911" y="3321651"/>
            <a:ext cx="1061235" cy="944499"/>
          </a:xfrm>
          <a:custGeom>
            <a:avLst/>
            <a:gdLst/>
            <a:ahLst/>
            <a:cxnLst/>
            <a:rect l="l" t="t" r="r" b="b"/>
            <a:pathLst>
              <a:path w="1061235" h="944499">
                <a:moveTo>
                  <a:pt x="0" y="0"/>
                </a:moveTo>
                <a:lnTo>
                  <a:pt x="1061235" y="0"/>
                </a:lnTo>
                <a:lnTo>
                  <a:pt x="1061235" y="944499"/>
                </a:lnTo>
                <a:lnTo>
                  <a:pt x="0" y="944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62932">
            <a:off x="1745683" y="4886122"/>
            <a:ext cx="844970" cy="794272"/>
          </a:xfrm>
          <a:custGeom>
            <a:avLst/>
            <a:gdLst/>
            <a:ahLst/>
            <a:cxnLst/>
            <a:rect l="l" t="t" r="r" b="b"/>
            <a:pathLst>
              <a:path w="844970" h="794272">
                <a:moveTo>
                  <a:pt x="0" y="0"/>
                </a:moveTo>
                <a:lnTo>
                  <a:pt x="844970" y="0"/>
                </a:lnTo>
                <a:lnTo>
                  <a:pt x="844970" y="794272"/>
                </a:lnTo>
                <a:lnTo>
                  <a:pt x="0" y="7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990648" y="3556367"/>
            <a:ext cx="10306703" cy="388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4"/>
              </a:lnSpc>
            </a:pPr>
            <a:r>
              <a:rPr lang="en-US" sz="15124">
                <a:solidFill>
                  <a:srgbClr val="709B4C"/>
                </a:solidFill>
                <a:latin typeface="Gulfs Display"/>
                <a:ea typeface="Gulfs Display"/>
                <a:cs typeface="Gulfs Display"/>
                <a:sym typeface="Gulfs Display"/>
              </a:rPr>
              <a:t>THANK YOU !</a:t>
            </a:r>
          </a:p>
        </p:txBody>
      </p:sp>
      <p:sp>
        <p:nvSpPr>
          <p:cNvPr id="21" name="Freeform 21"/>
          <p:cNvSpPr/>
          <p:nvPr/>
        </p:nvSpPr>
        <p:spPr>
          <a:xfrm>
            <a:off x="8279495" y="248950"/>
            <a:ext cx="5871821" cy="3849713"/>
          </a:xfrm>
          <a:custGeom>
            <a:avLst/>
            <a:gdLst/>
            <a:ahLst/>
            <a:cxnLst/>
            <a:rect l="l" t="t" r="r" b="b"/>
            <a:pathLst>
              <a:path w="5871821" h="3849713">
                <a:moveTo>
                  <a:pt x="0" y="0"/>
                </a:moveTo>
                <a:lnTo>
                  <a:pt x="5871821" y="0"/>
                </a:lnTo>
                <a:lnTo>
                  <a:pt x="5871821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978152" y="8436604"/>
            <a:ext cx="4609609" cy="2371068"/>
          </a:xfrm>
          <a:custGeom>
            <a:avLst/>
            <a:gdLst/>
            <a:ahLst/>
            <a:cxnLst/>
            <a:rect l="l" t="t" r="r" b="b"/>
            <a:pathLst>
              <a:path w="4609609" h="2371068">
                <a:moveTo>
                  <a:pt x="0" y="0"/>
                </a:moveTo>
                <a:lnTo>
                  <a:pt x="4609609" y="0"/>
                </a:lnTo>
                <a:lnTo>
                  <a:pt x="4609609" y="2371068"/>
                </a:lnTo>
                <a:lnTo>
                  <a:pt x="0" y="23710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041867" y="621150"/>
            <a:ext cx="1265385" cy="2062962"/>
          </a:xfrm>
          <a:custGeom>
            <a:avLst/>
            <a:gdLst/>
            <a:ahLst/>
            <a:cxnLst/>
            <a:rect l="l" t="t" r="r" b="b"/>
            <a:pathLst>
              <a:path w="1265385" h="2062962">
                <a:moveTo>
                  <a:pt x="0" y="0"/>
                </a:moveTo>
                <a:lnTo>
                  <a:pt x="1265385" y="0"/>
                </a:lnTo>
                <a:lnTo>
                  <a:pt x="1265385" y="2062961"/>
                </a:lnTo>
                <a:lnTo>
                  <a:pt x="0" y="2062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80158" y="5924597"/>
            <a:ext cx="5871821" cy="3849713"/>
          </a:xfrm>
          <a:custGeom>
            <a:avLst/>
            <a:gdLst/>
            <a:ahLst/>
            <a:cxnLst/>
            <a:rect l="l" t="t" r="r" b="b"/>
            <a:pathLst>
              <a:path w="5871821" h="3849713">
                <a:moveTo>
                  <a:pt x="0" y="0"/>
                </a:moveTo>
                <a:lnTo>
                  <a:pt x="5871821" y="0"/>
                </a:lnTo>
                <a:lnTo>
                  <a:pt x="5871821" y="3849713"/>
                </a:lnTo>
                <a:lnTo>
                  <a:pt x="0" y="38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261</Words>
  <Application>Microsoft Office PowerPoint</Application>
  <PresentationFormat>Custom</PresentationFormat>
  <Paragraphs>26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Nourd Bold</vt:lpstr>
      <vt:lpstr>DejaVu Serif Bold Italics</vt:lpstr>
      <vt:lpstr>Nourd Medium</vt:lpstr>
      <vt:lpstr>Times New Roman</vt:lpstr>
      <vt:lpstr>Nourd</vt:lpstr>
      <vt:lpstr>Calibri</vt:lpstr>
      <vt:lpstr>Arial</vt:lpstr>
      <vt:lpstr>DejaVu Serif Bold</vt:lpstr>
      <vt:lpstr>Gulfs Display</vt:lpstr>
      <vt:lpstr>Noto Serif Display Bold</vt:lpstr>
      <vt:lpstr>DejaVu Serif Italics</vt:lpstr>
      <vt:lpstr>Noto Sans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DỤC PHÁT TRIỂN NHẬN THỨC</dc:title>
  <dc:creator>Administrator</dc:creator>
  <cp:lastModifiedBy>Techsi.vn</cp:lastModifiedBy>
  <cp:revision>6</cp:revision>
  <dcterms:created xsi:type="dcterms:W3CDTF">2006-08-16T00:00:00Z</dcterms:created>
  <dcterms:modified xsi:type="dcterms:W3CDTF">2025-04-09T06:02:23Z</dcterms:modified>
  <dc:identifier>DAGjwTcPXZc</dc:identifier>
</cp:coreProperties>
</file>