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1"/>
  </p:notesMasterIdLst>
  <p:handoutMasterIdLst>
    <p:handoutMasterId r:id="rId12"/>
  </p:handoutMasterIdLst>
  <p:sldIdLst>
    <p:sldId id="327" r:id="rId3"/>
    <p:sldId id="432" r:id="rId4"/>
    <p:sldId id="434" r:id="rId5"/>
    <p:sldId id="433" r:id="rId6"/>
    <p:sldId id="435" r:id="rId7"/>
    <p:sldId id="438" r:id="rId8"/>
    <p:sldId id="368" r:id="rId9"/>
    <p:sldId id="406" r:id="rId10"/>
  </p:sldIdLst>
  <p:sldSz cx="9144000" cy="5143500" type="screen16x9"/>
  <p:notesSz cx="6858000" cy="9144000"/>
  <p:embeddedFontLst>
    <p:embeddedFont>
      <p:font typeface="Inter" panose="02000503000000020004" charset="0"/>
      <p:regular r:id="rId16"/>
      <p:bold r:id="rId17"/>
    </p:embeddedFont>
    <p:embeddedFont>
      <p:font typeface="G8321 Bold" panose="00000805000000000000" charset="0"/>
      <p:bold r:id="rId18"/>
    </p:embeddedFont>
  </p:embeddedFontLst>
  <p:custDataLst>
    <p:tags r:id="rId1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55" userDrawn="1">
          <p15:clr>
            <a:srgbClr val="A4A3A4"/>
          </p15:clr>
        </p15:guide>
        <p15:guide id="2" pos="3743" userDrawn="1">
          <p15:clr>
            <a:srgbClr val="A4A3A4"/>
          </p15:clr>
        </p15:guide>
        <p15:guide id="3" pos="1407" userDrawn="1">
          <p15:clr>
            <a:srgbClr val="A4A3A4"/>
          </p15:clr>
        </p15:guide>
        <p15:guide id="4" pos="2879" userDrawn="1">
          <p15:clr>
            <a:srgbClr val="A4A3A4"/>
          </p15:clr>
        </p15:guide>
        <p15:guide id="5" orient="horz" pos="1584" userDrawn="1">
          <p15:clr>
            <a:srgbClr val="A4A3A4"/>
          </p15:clr>
        </p15:guide>
        <p15:guide id="6" orient="horz" pos="23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62338"/>
    <a:srgbClr val="FEE3C7"/>
    <a:srgbClr val="D6FBFF"/>
    <a:srgbClr val="CFE5FE"/>
    <a:srgbClr val="FEEB97"/>
    <a:srgbClr val="95F4FF"/>
    <a:srgbClr val="E6FCFF"/>
    <a:srgbClr val="FFFFFF"/>
    <a:srgbClr val="FED853"/>
    <a:srgbClr val="FFB5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8161" autoAdjust="0"/>
    <p:restoredTop sz="94660"/>
  </p:normalViewPr>
  <p:slideViewPr>
    <p:cSldViewPr snapToGrid="0" showGuides="1">
      <p:cViewPr>
        <p:scale>
          <a:sx n="65" d="100"/>
          <a:sy n="65" d="100"/>
        </p:scale>
        <p:origin x="1378" y="864"/>
      </p:cViewPr>
      <p:guideLst>
        <p:guide orient="horz" pos="1055"/>
        <p:guide pos="3743"/>
        <p:guide pos="1407"/>
        <p:guide pos="2879"/>
        <p:guide orient="horz" pos="1584"/>
        <p:guide orient="horz" pos="230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3" d="100"/>
          <a:sy n="63" d="100"/>
        </p:scale>
        <p:origin x="3134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9" Type="http://schemas.openxmlformats.org/officeDocument/2006/relationships/tags" Target="tags/tag2.xml"/><Relationship Id="rId18" Type="http://schemas.openxmlformats.org/officeDocument/2006/relationships/font" Target="fonts/font3.fntdata"/><Relationship Id="rId17" Type="http://schemas.openxmlformats.org/officeDocument/2006/relationships/font" Target="fonts/font2.fntdata"/><Relationship Id="rId16" Type="http://schemas.openxmlformats.org/officeDocument/2006/relationships/font" Target="fonts/font1.fntdata"/><Relationship Id="rId15" Type="http://schemas.openxmlformats.org/officeDocument/2006/relationships/tableStyles" Target="tableStyles.xml"/><Relationship Id="rId14" Type="http://schemas.openxmlformats.org/officeDocument/2006/relationships/viewProps" Target="viewProps.xml"/><Relationship Id="rId13" Type="http://schemas.openxmlformats.org/officeDocument/2006/relationships/presProps" Target="presProps.xml"/><Relationship Id="rId12" Type="http://schemas.openxmlformats.org/officeDocument/2006/relationships/handoutMaster" Target="handoutMasters/handoutMaster1.xml"/><Relationship Id="rId11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7F7AC6-7B88-4C0D-9CE4-E3F03B100657}" type="datetimeFigureOut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FE3CF-17BE-4283-A791-47AE4609DC10}" type="slidenum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D16E6429-8007-47C4-B61D-98E853C9794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130D010-47F9-48FB-B413-A13F6C8DFCA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  <p:sp>
        <p:nvSpPr>
          <p:cNvPr id="4" name="矩形: 圆角 3"/>
          <p:cNvSpPr/>
          <p:nvPr userDrawn="1"/>
        </p:nvSpPr>
        <p:spPr>
          <a:xfrm>
            <a:off x="814734" y="1286359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矩形: 圆角 4"/>
          <p:cNvSpPr/>
          <p:nvPr userDrawn="1"/>
        </p:nvSpPr>
        <p:spPr>
          <a:xfrm>
            <a:off x="835836" y="3171430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990599" y="1402773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  <p:sp>
        <p:nvSpPr>
          <p:cNvPr id="9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90599" y="3287844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318C1C-C672-4301-8089-A21B59FAFC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22ABE1-DC63-4442-8AD1-F6B398F9D8D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vi-V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vi-V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BD5FC718-1DE1-4E61-8802-AEB09211362C}" type="slidenum">
              <a:rPr kumimoji="0" lang="en-US" altLang="vi-V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fld>
            <a:endParaRPr kumimoji="0" lang="en-US" altLang="vi-V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5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7318C1C-C672-4301-8089-A21B59FAFC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0122ABE1-DC63-4442-8AD1-F6B398F9D8D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Inter" panose="02000503000000020004" charset="0"/>
          <a:ea typeface="G8321 Bold" panose="00000805000000000000" charset="0"/>
          <a:cs typeface="Inter" panose="0200050300000002000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jpeg"/><Relationship Id="rId3" Type="http://schemas.microsoft.com/office/2007/relationships/hdphoto" Target="../media/image5.wdp"/><Relationship Id="rId2" Type="http://schemas.openxmlformats.org/officeDocument/2006/relationships/image" Target="../media/image4.png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2.jpeg"/><Relationship Id="rId3" Type="http://schemas.microsoft.com/office/2007/relationships/hdphoto" Target="../media/image5.wdp"/><Relationship Id="rId2" Type="http://schemas.openxmlformats.org/officeDocument/2006/relationships/image" Target="../media/image4.png"/><Relationship Id="rId1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2.jpeg"/><Relationship Id="rId3" Type="http://schemas.microsoft.com/office/2007/relationships/hdphoto" Target="../media/image5.wdp"/><Relationship Id="rId2" Type="http://schemas.openxmlformats.org/officeDocument/2006/relationships/image" Target="../media/image4.png"/><Relationship Id="rId1" Type="http://schemas.openxmlformats.org/officeDocument/2006/relationships/image" Target="../media/image3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1121093" y="2199030"/>
            <a:ext cx="6972935" cy="86042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LÀM QUEN VỚI TOÁN</a:t>
            </a:r>
            <a:endParaRPr lang="vi-VN" altLang="zh-CN" sz="5000" cap="all">
              <a:solidFill>
                <a:srgbClr val="FFFF00"/>
              </a:solidFill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7" name="文本框 2566"/>
          <p:cNvSpPr txBox="1"/>
          <p:nvPr/>
        </p:nvSpPr>
        <p:spPr>
          <a:xfrm>
            <a:off x="812165" y="3111500"/>
            <a:ext cx="693102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 TÁCH </a:t>
            </a:r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1 NHÓM CÓ 2 ĐỐI TƯỢNG THÀNH 2 NHÓM </a:t>
            </a:r>
            <a:endParaRPr lang="vi-VN" altLang="en-US" sz="2000" b="1">
              <a:solidFill>
                <a:srgbClr val="FF0000"/>
              </a:solidFill>
              <a:latin typeface="Times New Roman" panose="02020603050405020304" pitchFamily="18" charset="0"/>
              <a:ea typeface="Inter" panose="02000503000000020004" charset="0"/>
              <a:cs typeface="Times New Roman" panose="02020603050405020304" pitchFamily="18" charset="0"/>
            </a:endParaRPr>
          </a:p>
          <a:p>
            <a:pPr algn="ctr"/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VÀ </a:t>
            </a:r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ĐẾM</a:t>
            </a:r>
            <a:endParaRPr lang="vi-VN" altLang="en-US" sz="2000" b="1">
              <a:solidFill>
                <a:srgbClr val="FF0000"/>
              </a:solidFill>
              <a:latin typeface="Times New Roman" panose="02020603050405020304" pitchFamily="18" charset="0"/>
              <a:ea typeface="Inter" panose="02000503000000020004" charset="0"/>
              <a:cs typeface="Times New Roman" panose="02020603050405020304" pitchFamily="18" charset="0"/>
            </a:endParaRPr>
          </a:p>
        </p:txBody>
      </p:sp>
      <p:sp>
        <p:nvSpPr>
          <p:cNvPr id="2568" name="矩形 2567"/>
          <p:cNvSpPr/>
          <p:nvPr/>
        </p:nvSpPr>
        <p:spPr>
          <a:xfrm>
            <a:off x="1889125" y="3672840"/>
            <a:ext cx="5481320" cy="922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165">
              <a:lnSpc>
                <a:spcPct val="150000"/>
              </a:lnSpc>
            </a:pP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Lứa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Mẫu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giáo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bé 3-4</a:t>
            </a:r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165">
              <a:lnSpc>
                <a:spcPct val="150000"/>
              </a:lnSpc>
            </a:pP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Bùi </a:t>
            </a: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endParaRPr lang="vi-VN" alt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0" name="文本框 2569"/>
          <p:cNvSpPr txBox="1"/>
          <p:nvPr/>
        </p:nvSpPr>
        <p:spPr>
          <a:xfrm>
            <a:off x="2080260" y="452755"/>
            <a:ext cx="6647180" cy="823595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en-US"/>
            </a:defPPr>
            <a:lvl1pPr algn="ctr" defTabSz="685165">
              <a:lnSpc>
                <a:spcPct val="150000"/>
              </a:lnSpc>
              <a:defRPr sz="1050">
                <a:solidFill>
                  <a:schemeClr val="bg1"/>
                </a:solidFill>
                <a:cs typeface="+mn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>
              <a:lnSpc>
                <a:spcPct val="100000"/>
              </a:lnSpc>
            </a:pPr>
            <a:r>
              <a:rPr lang="en-US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PHÒNG GIÁO DỤC VÀ ĐÀO TẠO </a:t>
            </a:r>
            <a:r>
              <a:rPr lang="vi-VN" altLang="en-US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PHƯỜNG VIỆT HƯNG</a:t>
            </a:r>
            <a:endParaRPr lang="en-US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ctr">
              <a:lnSpc>
                <a:spcPct val="100000"/>
              </a:lnSpc>
            </a:pPr>
            <a:r>
              <a:rPr lang="en-US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TRƯỜNG MẦM NON NẮNG MAI</a:t>
            </a:r>
            <a:endParaRPr lang="en-US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</a:pPr>
            <a:endParaRPr lang="en-US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dist"/>
            <a:endParaRPr lang="en-US" altLang="en-US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 descr="A logo with a sun and people&#10;&#10;Description automatically generated"/>
          <p:cNvPicPr>
            <a:picLocks noChangeAspect="1"/>
          </p:cNvPicPr>
          <p:nvPr/>
        </p:nvPicPr>
        <p:blipFill>
          <a:blip r:embed="rId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2475" y="1039495"/>
            <a:ext cx="1252220" cy="1132840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979170" y="1405915"/>
            <a:ext cx="7479030" cy="163004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hát BÀI </a:t>
            </a:r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endParaRPr lang="vi-VN" altLang="zh-CN" sz="5000" cap="all">
              <a:solidFill>
                <a:srgbClr val="FFFF00"/>
              </a:solidFill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“mẹ yêu không </a:t>
            </a:r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nào”</a:t>
            </a:r>
            <a:endParaRPr lang="vi-VN" altLang="zh-CN" sz="5000" cap="all">
              <a:solidFill>
                <a:srgbClr val="FFFF00"/>
              </a:solidFill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7" name="文本框 2566"/>
          <p:cNvSpPr txBox="1"/>
          <p:nvPr/>
        </p:nvSpPr>
        <p:spPr>
          <a:xfrm>
            <a:off x="1102360" y="2889250"/>
            <a:ext cx="693102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 </a:t>
            </a:r>
            <a:endParaRPr lang="vi-VN" altLang="en-US" sz="2000" b="1">
              <a:solidFill>
                <a:srgbClr val="FF0000"/>
              </a:solidFill>
              <a:latin typeface="Times New Roman" panose="02020603050405020304" pitchFamily="18" charset="0"/>
              <a:ea typeface="Inter" panose="02000503000000020004" charset="0"/>
              <a:cs typeface="Times New Roman" panose="02020603050405020304" pitchFamily="18" charset="0"/>
            </a:endParaRPr>
          </a:p>
        </p:txBody>
      </p:sp>
      <p:sp>
        <p:nvSpPr>
          <p:cNvPr id="2570" name="文本框 2569"/>
          <p:cNvSpPr txBox="1"/>
          <p:nvPr/>
        </p:nvSpPr>
        <p:spPr>
          <a:xfrm>
            <a:off x="2080260" y="452755"/>
            <a:ext cx="6647180" cy="823595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en-US"/>
            </a:defPPr>
            <a:lvl1pPr algn="ctr" defTabSz="685165">
              <a:lnSpc>
                <a:spcPct val="150000"/>
              </a:lnSpc>
              <a:defRPr sz="1050">
                <a:solidFill>
                  <a:schemeClr val="bg1"/>
                </a:solidFill>
                <a:cs typeface="+mn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dist"/>
            <a:endParaRPr lang="en-US" altLang="en-US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Picture 1" descr="f9cf27e016476720d8838074a0fc937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635" cy="5173345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2131695" y="516255"/>
            <a:ext cx="5040630" cy="885190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vi-VN" altLang="en-US" sz="32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Cô tách mẫu - trẻ quan sát</a:t>
            </a:r>
            <a:r>
              <a:rPr lang="vi-VN" altLang="en-GB" sz="32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endParaRPr lang="vi-VN" altLang="en-GB" sz="32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1771015" y="2090420"/>
            <a:ext cx="2468245" cy="1746885"/>
          </a:xfrm>
          <a:prstGeom prst="rect">
            <a:avLst/>
          </a:prstGeom>
        </p:spPr>
      </p:pic>
      <p:sp>
        <p:nvSpPr>
          <p:cNvPr id="16" name="Text Box 15"/>
          <p:cNvSpPr txBox="1"/>
          <p:nvPr/>
        </p:nvSpPr>
        <p:spPr>
          <a:xfrm>
            <a:off x="7086600" y="2514600"/>
            <a:ext cx="592931" cy="15925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17" descr="A logo with a sun and people&#10;&#10;Description automatically generated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6600" y="325120"/>
            <a:ext cx="1003935" cy="90868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4516755" y="2090420"/>
            <a:ext cx="2468245" cy="1746885"/>
          </a:xfrm>
          <a:prstGeom prst="rect">
            <a:avLst/>
          </a:prstGeom>
        </p:spPr>
      </p:pic>
      <p:sp>
        <p:nvSpPr>
          <p:cNvPr id="7" name="Text Box 6"/>
          <p:cNvSpPr txBox="1"/>
          <p:nvPr/>
        </p:nvSpPr>
        <p:spPr>
          <a:xfrm>
            <a:off x="1710055" y="4039870"/>
            <a:ext cx="5040630" cy="885190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vi-VN" altLang="en-GB" sz="32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Có tất cả là </a:t>
            </a:r>
            <a:r>
              <a:rPr lang="vi-VN" altLang="en-GB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2</a:t>
            </a:r>
            <a:r>
              <a:rPr lang="vi-VN" altLang="en-GB" sz="32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bông </a:t>
            </a:r>
            <a:r>
              <a:rPr lang="vi-VN" altLang="en-GB" sz="32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hoa </a:t>
            </a:r>
            <a:endParaRPr lang="vi-VN" altLang="en-GB" sz="32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Picture 1" descr="f9cf27e016476720d8838074a0fc937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635" y="-20320"/>
            <a:ext cx="9144635" cy="5173345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2131695" y="325120"/>
            <a:ext cx="5040630" cy="885190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</a:t>
            </a:r>
            <a:r>
              <a:rPr lang="en-US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á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 1:</a:t>
            </a:r>
            <a:r>
              <a:rPr lang="vi-VN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Tách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1 hoa cho mẹ </a:t>
            </a:r>
            <a:endParaRPr lang="en-US" altLang="en-GB" sz="28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ctr"/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– 1 hoa cho bà.</a:t>
            </a:r>
            <a:r>
              <a:rPr lang="vi-VN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endParaRPr lang="vi-VN" altLang="en-GB" sz="28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5579745" y="3681730"/>
            <a:ext cx="1452245" cy="1027430"/>
          </a:xfrm>
          <a:prstGeom prst="rect">
            <a:avLst/>
          </a:prstGeom>
        </p:spPr>
      </p:pic>
      <p:sp>
        <p:nvSpPr>
          <p:cNvPr id="16" name="Text Box 15"/>
          <p:cNvSpPr txBox="1"/>
          <p:nvPr/>
        </p:nvSpPr>
        <p:spPr>
          <a:xfrm>
            <a:off x="7086600" y="2514600"/>
            <a:ext cx="592931" cy="15925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17" descr="A logo with a sun and people&#10;&#10;Description automatically generated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6600" y="325120"/>
            <a:ext cx="1003935" cy="908685"/>
          </a:xfrm>
          <a:prstGeom prst="rect">
            <a:avLst/>
          </a:prstGeom>
        </p:spPr>
      </p:pic>
      <p:pic>
        <p:nvPicPr>
          <p:cNvPr id="4" name="Picture 3" descr="lovepik-a-mother-and-daughter-in-her-arms-png-image_400196979_wh120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18310" y="1674495"/>
            <a:ext cx="1795145" cy="1795145"/>
          </a:xfrm>
          <a:prstGeom prst="rect">
            <a:avLst/>
          </a:prstGeom>
        </p:spPr>
      </p:pic>
      <p:pic>
        <p:nvPicPr>
          <p:cNvPr id="5" name="Picture 4" descr="pngtree-happy-grandmother-cute-image-png-image_1019647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98060" y="1421765"/>
            <a:ext cx="2288540" cy="228854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1962785" y="3764915"/>
            <a:ext cx="1518285" cy="1074420"/>
          </a:xfrm>
          <a:prstGeom prst="rect">
            <a:avLst/>
          </a:prstGeom>
        </p:spPr>
      </p:pic>
      <p:sp>
        <p:nvSpPr>
          <p:cNvPr id="20" name="Text Box 19"/>
          <p:cNvSpPr txBox="1"/>
          <p:nvPr/>
        </p:nvSpPr>
        <p:spPr>
          <a:xfrm>
            <a:off x="1623060" y="3933825"/>
            <a:ext cx="70548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vi-VN" altLang="en-GB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 Box 20"/>
          <p:cNvSpPr txBox="1"/>
          <p:nvPr/>
        </p:nvSpPr>
        <p:spPr>
          <a:xfrm>
            <a:off x="5313045" y="3898265"/>
            <a:ext cx="70548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vi-VN" altLang="en-GB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  <p:bldP spid="21" grpId="0"/>
      <p:bldP spid="21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Picture 1" descr="f9cf27e016476720d8838074a0fc937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635" y="-20320"/>
            <a:ext cx="9144635" cy="5173345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2131695" y="325120"/>
            <a:ext cx="5040630" cy="885190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</a:t>
            </a:r>
            <a:r>
              <a:rPr lang="en-US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á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 </a:t>
            </a:r>
            <a:r>
              <a:rPr lang="vi-VN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2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:</a:t>
            </a:r>
            <a:r>
              <a:rPr lang="vi-VN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Tách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vi-VN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2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hoa cho mẹ </a:t>
            </a:r>
            <a:endParaRPr lang="en-US" altLang="en-GB" sz="28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ctr"/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– </a:t>
            </a:r>
            <a:r>
              <a:rPr lang="vi-VN" altLang="en-US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0</a:t>
            </a:r>
            <a:r>
              <a:rPr lang="en-US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hoa cho bà.</a:t>
            </a:r>
            <a:r>
              <a:rPr lang="vi-VN" altLang="en-GB" sz="2800" b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endParaRPr lang="vi-VN" altLang="en-GB" sz="2800" b="1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2403475" y="3787775"/>
            <a:ext cx="1220470" cy="863600"/>
          </a:xfrm>
          <a:prstGeom prst="rect">
            <a:avLst/>
          </a:prstGeom>
        </p:spPr>
      </p:pic>
      <p:sp>
        <p:nvSpPr>
          <p:cNvPr id="16" name="Text Box 15"/>
          <p:cNvSpPr txBox="1"/>
          <p:nvPr/>
        </p:nvSpPr>
        <p:spPr>
          <a:xfrm>
            <a:off x="7086600" y="2514600"/>
            <a:ext cx="592931" cy="15925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vi-VN" altLang="en-GB" sz="4875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17" descr="A logo with a sun and people&#10;&#10;Description automatically generated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6600" y="325120"/>
            <a:ext cx="1003935" cy="908685"/>
          </a:xfrm>
          <a:prstGeom prst="rect">
            <a:avLst/>
          </a:prstGeom>
        </p:spPr>
      </p:pic>
      <p:pic>
        <p:nvPicPr>
          <p:cNvPr id="4" name="Picture 3" descr="lovepik-a-mother-and-daughter-in-her-arms-png-image_400196979_wh120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18310" y="1674495"/>
            <a:ext cx="1795145" cy="1795145"/>
          </a:xfrm>
          <a:prstGeom prst="rect">
            <a:avLst/>
          </a:prstGeom>
        </p:spPr>
      </p:pic>
      <p:pic>
        <p:nvPicPr>
          <p:cNvPr id="5" name="Picture 4" descr="pngtree-happy-grandmother-cute-image-png-image_1019647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98060" y="1477645"/>
            <a:ext cx="2288540" cy="228854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7323" b="92677" l="9619" r="94527">
                        <a14:foregroundMark x1="94859" y1="40961" x2="94859" y2="40961"/>
                        <a14:foregroundMark x1="84411" y1="10984" x2="84411" y2="10984"/>
                        <a14:foregroundMark x1="62189" y1="10984" x2="62189" y2="10984"/>
                        <a14:foregroundMark x1="57214" y1="17620" x2="57214" y2="17620"/>
                        <a14:foregroundMark x1="50580" y1="25858" x2="50580" y2="25858"/>
                        <a14:foregroundMark x1="44113" y1="19908" x2="44113" y2="19908"/>
                        <a14:foregroundMark x1="39801" y1="7323" x2="39801" y2="7323"/>
                        <a14:foregroundMark x1="35489" y1="17620" x2="35489" y2="17620"/>
                        <a14:foregroundMark x1="17413" y1="17620" x2="17413" y2="17620"/>
                        <a14:foregroundMark x1="15920" y1="47826" x2="15920" y2="47826"/>
                        <a14:foregroundMark x1="33997" y1="86499" x2="33997" y2="86499"/>
                        <a14:foregroundMark x1="37148" y1="92677" x2="37148" y2="92677"/>
                        <a14:foregroundMark x1="40299" y1="59497" x2="40299" y2="59497"/>
                        <a14:foregroundMark x1="39303" y1="68421" x2="39303" y2="68421"/>
                        <a14:foregroundMark x1="58209" y1="68879" x2="58209" y2="68879"/>
                        <a14:foregroundMark x1="62521" y1="71167" x2="62521" y2="71167"/>
                        <a14:foregroundMark x1="76285" y1="72540" x2="76285" y2="72540"/>
                        <a14:foregroundMark x1="85572" y1="62929" x2="85572" y2="62929"/>
                        <a14:foregroundMark x1="93367" y1="50572" x2="93367" y2="505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60" t="5576" r="3527" b="6553"/>
          <a:stretch>
            <a:fillRect/>
          </a:stretch>
        </p:blipFill>
        <p:spPr>
          <a:xfrm rot="16200000">
            <a:off x="1539875" y="3787775"/>
            <a:ext cx="1220470" cy="863600"/>
          </a:xfrm>
          <a:prstGeom prst="rect">
            <a:avLst/>
          </a:prstGeom>
        </p:spPr>
      </p:pic>
      <p:sp>
        <p:nvSpPr>
          <p:cNvPr id="20" name="Text Box 19"/>
          <p:cNvSpPr txBox="1"/>
          <p:nvPr/>
        </p:nvSpPr>
        <p:spPr>
          <a:xfrm>
            <a:off x="1097280" y="3766185"/>
            <a:ext cx="70548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vi-VN" altLang="en-GB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5806440" y="3907790"/>
            <a:ext cx="70548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5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vi-VN" altLang="en-GB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  <p:bldP spid="6" grpId="0"/>
      <p:bldP spid="6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452282" y="425630"/>
            <a:ext cx="2054660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6600" b="1">
                <a:solidFill>
                  <a:srgbClr val="FF0000"/>
                </a:solidFill>
              </a:rPr>
              <a:t> </a:t>
            </a:r>
            <a:r>
              <a:rPr lang="vi-VN" altLang="en-US" sz="6600" b="1">
                <a:solidFill>
                  <a:srgbClr val="FF0000"/>
                </a:solidFill>
              </a:rPr>
              <a:t>2</a:t>
            </a:r>
            <a:endParaRPr lang="vi-VN" altLang="en-US" sz="6600" b="1">
              <a:solidFill>
                <a:srgbClr val="FF0000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5620871" y="425630"/>
            <a:ext cx="2020421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0000"/>
          </a:bodyPr>
          <a:lstStyle/>
          <a:p>
            <a:pPr algn="ctr"/>
            <a:r>
              <a:rPr lang="vi-VN" altLang="en-US" sz="7335" b="1" dirty="0">
                <a:solidFill>
                  <a:srgbClr val="FF0000"/>
                </a:solidFill>
              </a:rPr>
              <a:t>2</a:t>
            </a:r>
            <a:endParaRPr lang="vi-VN" altLang="en-US" sz="7335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1377992" y="1559129"/>
            <a:ext cx="855737" cy="5981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5462787" y="1587075"/>
            <a:ext cx="985062" cy="57018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2647545" y="1559129"/>
            <a:ext cx="859397" cy="584167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770829" y="1606897"/>
            <a:ext cx="881258" cy="5732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869446" y="2171376"/>
            <a:ext cx="936415" cy="92557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 smtClean="0">
                <a:solidFill>
                  <a:srgbClr val="FF0000"/>
                </a:solidFill>
              </a:rPr>
              <a:t>1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3077243" y="2157259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indent="0" algn="ctr">
              <a:buNone/>
            </a:pPr>
            <a:r>
              <a:rPr lang="vi-VN" altLang="en-US" sz="4500" b="1" dirty="0" smtClean="0">
                <a:solidFill>
                  <a:srgbClr val="FF0000"/>
                </a:solidFill>
              </a:rPr>
              <a:t>1</a:t>
            </a:r>
            <a:endParaRPr lang="vi-VN" altLang="en-US" sz="4500" b="1" dirty="0" smtClean="0">
              <a:solidFill>
                <a:srgbClr val="FF0000"/>
              </a:solidFill>
            </a:endParaRPr>
          </a:p>
        </p:txBody>
      </p:sp>
      <p:sp>
        <p:nvSpPr>
          <p:cNvPr id="20" name="Content Placeholder 18"/>
          <p:cNvSpPr txBox="1"/>
          <p:nvPr/>
        </p:nvSpPr>
        <p:spPr>
          <a:xfrm>
            <a:off x="4924219" y="2180862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2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21" name="Content Placeholder 18"/>
          <p:cNvSpPr txBox="1"/>
          <p:nvPr/>
        </p:nvSpPr>
        <p:spPr>
          <a:xfrm>
            <a:off x="7418633" y="2137376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vi-VN" altLang="en-US" sz="4500" b="1" dirty="0">
                <a:solidFill>
                  <a:srgbClr val="FF0000"/>
                </a:solidFill>
              </a:rPr>
              <a:t>0</a:t>
            </a:r>
            <a:endParaRPr lang="vi-VN" altLang="en-US" sz="45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15160">
        <p:split orient="vert"/>
      </p:transition>
    </mc:Choice>
    <mc:Fallback>
      <p:transition spd="slow" advTm="1516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6" grpId="0" animBg="1"/>
      <p:bldP spid="6" grpId="1" animBg="1"/>
      <p:bldP spid="17" grpId="0" animBg="1"/>
      <p:bldP spid="17" grpId="1" animBg="1"/>
      <p:bldP spid="19" grpId="0" animBg="1" build="p"/>
      <p:bldP spid="19" grpId="1" animBg="1" build="p"/>
      <p:bldP spid="20" grpId="0" animBg="1"/>
      <p:bldP spid="20" grpId="1" animBg="1"/>
      <p:bldP spid="21" grpId="0" animBg="1"/>
      <p:bldP spid="21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212850" y="1899098"/>
            <a:ext cx="6990080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en-US" altLang="en-GB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RÒ CHƠI CỦNG CỐ</a:t>
            </a:r>
            <a:endParaRPr lang="vi-VN" altLang="en-US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:TẶNG QUÀ CHO MẸ VÀ BÀ</a:t>
            </a:r>
            <a:endParaRPr lang="en-US" altLang="en-GB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562418" y="1860363"/>
            <a:ext cx="6022975" cy="19380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marL="0" indent="0" algn="ctr"/>
            <a:r>
              <a:rPr lang="vi-VN" sz="4000" i="1">
                <a:solidFill>
                  <a:srgbClr val="FFFF00"/>
                </a:solidFill>
                <a:latin typeface="Times New Roman" panose="02020603050405020304"/>
                <a:ea typeface="Times New Roman" panose="02020603050405020304"/>
                <a:sym typeface="+mn-ea"/>
              </a:rPr>
              <a:t>Hẹn gặp lại các con</a:t>
            </a:r>
            <a:endParaRPr lang="vi-VN" sz="4000" b="1" i="1">
              <a:solidFill>
                <a:srgbClr val="FFFF00"/>
              </a:solidFill>
              <a:latin typeface="Times New Roman" panose="02020603050405020304"/>
              <a:ea typeface="Times New Roman" panose="02020603050405020304"/>
            </a:endParaRPr>
          </a:p>
          <a:p>
            <a:pPr marL="0" indent="0" algn="ctr"/>
            <a:r>
              <a:rPr lang="vi-VN" sz="4000" i="1">
                <a:solidFill>
                  <a:srgbClr val="FFFF00"/>
                </a:solidFill>
                <a:latin typeface="Times New Roman" panose="02020603050405020304"/>
                <a:ea typeface="Times New Roman" panose="02020603050405020304"/>
                <a:sym typeface="+mn-ea"/>
              </a:rPr>
              <a:t> ở những bài học tiếp theo !</a:t>
            </a:r>
            <a:endParaRPr lang="vi-VN" sz="4000" b="1" i="1">
              <a:solidFill>
                <a:srgbClr val="FFFF00"/>
              </a:solidFill>
              <a:latin typeface="Times New Roman" panose="02020603050405020304"/>
              <a:ea typeface="Times New Roman" panose="02020603050405020304"/>
            </a:endParaRPr>
          </a:p>
          <a:p>
            <a:pPr algn="ctr"/>
            <a:endParaRPr lang="vi-VN" altLang="zh-CN" sz="4000" b="1" i="1">
              <a:solidFill>
                <a:srgbClr val="FFFF00"/>
              </a:solidFill>
              <a:latin typeface="Times New Roman" panose="02020603050405020304"/>
              <a:ea typeface="Times New Roman" panose="02020603050405020304"/>
              <a:cs typeface="Times New Roman" panose="02020603050405020304" pitchFamily="18" charset="0"/>
            </a:endParaRP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tags/tag1.xml><?xml version="1.0" encoding="utf-8"?>
<p:tagLst xmlns:p="http://schemas.openxmlformats.org/presentationml/2006/main">
  <p:tag name="TIMING" val="|7.6|1.1|1.3|1.3"/>
</p:tagLst>
</file>

<file path=ppt/tags/tag2.xml><?xml version="1.0" encoding="utf-8"?>
<p:tagLst xmlns:p="http://schemas.openxmlformats.org/presentationml/2006/main">
  <p:tag name="KSO_WPP_MARK_KEY" val="245c2f39-ea08-454f-b5b3-70971fafac75"/>
  <p:tag name="COMMONDATA" val="eyJoZGlkIjoiMmNmYmEwOWQ4Y2Q0M2IxMGZkNjI4ZjhkZDQyNzg1OTYifQ=="/>
</p:tagLst>
</file>

<file path=ppt/theme/theme1.xml><?xml version="1.0" encoding="utf-8"?>
<a:theme xmlns:a="http://schemas.openxmlformats.org/drawingml/2006/main" name="Office 主题​​">
  <a:themeElements>
    <a:clrScheme name="自定义 6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EB97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11新标准">
      <a:majorFont>
        <a:latin typeface="Inter"/>
        <a:ea typeface="G8321 Bold"/>
        <a:cs typeface=""/>
      </a:majorFont>
      <a:minorFont>
        <a:latin typeface="Inter"/>
        <a:ea typeface="Inte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439</Words>
  <Application>WPS Presentation</Application>
  <PresentationFormat>全屏显示(16:9)</PresentationFormat>
  <Paragraphs>61</Paragraphs>
  <Slides>8</Slides>
  <Notes>1</Notes>
  <HiddenSlides>2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8</vt:i4>
      </vt:variant>
    </vt:vector>
  </HeadingPairs>
  <TitlesOfParts>
    <vt:vector size="19" baseType="lpstr">
      <vt:lpstr>Arial</vt:lpstr>
      <vt:lpstr>SimSun</vt:lpstr>
      <vt:lpstr>Wingdings</vt:lpstr>
      <vt:lpstr>Inter</vt:lpstr>
      <vt:lpstr>G8321 Bold</vt:lpstr>
      <vt:lpstr>汉仪旗黑-55S</vt:lpstr>
      <vt:lpstr>Times New Roman</vt:lpstr>
      <vt:lpstr>Times New Roman</vt:lpstr>
      <vt:lpstr>Microsoft YaHei</vt:lpstr>
      <vt:lpstr>Arial Unicode MS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2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哒哒 熊猫</dc:creator>
  <cp:lastModifiedBy>Thuong Bui</cp:lastModifiedBy>
  <cp:revision>28</cp:revision>
  <dcterms:created xsi:type="dcterms:W3CDTF">2021-08-16T10:05:00Z</dcterms:created>
  <dcterms:modified xsi:type="dcterms:W3CDTF">2025-10-28T02:42:29Z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0526A880499340A5BF460CE49D5837A6_11</vt:lpwstr>
  </property>
  <property fmtid="{D5CDD505-2E9C-101B-9397-08002B2CF9AE}" pid="3" name="KSOProductBuildVer">
    <vt:lpwstr>2057-12.2.0.23131</vt:lpwstr>
  </property>
</Properties>
</file>