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9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5EAD3-FDD7-434D-AED8-2BEAB8A0F42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46504-CD20-442A-AD11-57282550F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9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6504-CD20-442A-AD11-57282550FE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6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2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0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8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6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4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1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0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40B9-6682-4CE9-BC76-C0FC661B30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907B-29BF-4F79-A97D-08967D46B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506255" y="435245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2915" y="1641062"/>
            <a:ext cx="98410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6000" b="1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3155" y="3662038"/>
            <a:ext cx="926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3200" b="1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32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Dạy trẻ giữ gìn vệ sinh môi trường</a:t>
            </a:r>
            <a:endParaRPr lang="en-US" sz="20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7467" y="4381374"/>
            <a:ext cx="4371988" cy="11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200" dirty="0" smtClean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22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2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Yến</a:t>
            </a:r>
            <a:endParaRPr lang="en-US" sz="22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5139" y="6069358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2024 - 2025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9262" y="2712112"/>
            <a:ext cx="7728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Khám phá khoa học</a:t>
            </a:r>
            <a:endParaRPr lang="en-US" sz="4400" b="1" dirty="0">
              <a:ln w="0"/>
              <a:solidFill>
                <a:srgbClr val="846BA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rác gì?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64585" y="1648685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1: </a:t>
            </a:r>
            <a:r>
              <a:rPr lang="en-US" sz="2400" smtClean="0">
                <a:solidFill>
                  <a:schemeClr val="tx1"/>
                </a:solidFill>
              </a:rPr>
              <a:t>Rác dễ phân hủy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4585" y="3269673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2: </a:t>
            </a:r>
            <a:r>
              <a:rPr lang="en-US" sz="2400" smtClean="0">
                <a:solidFill>
                  <a:schemeClr val="tx1"/>
                </a:solidFill>
              </a:rPr>
              <a:t>Rác tái chế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64585" y="4890661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3: </a:t>
            </a:r>
            <a:r>
              <a:rPr lang="en-US" sz="2400" smtClean="0">
                <a:solidFill>
                  <a:schemeClr val="tx1"/>
                </a:solidFill>
              </a:rPr>
              <a:t>Rác khó phân hủy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8655" y="1540018"/>
            <a:ext cx="6483928" cy="4971617"/>
            <a:chOff x="221673" y="1512310"/>
            <a:chExt cx="6483928" cy="4943908"/>
          </a:xfrm>
        </p:grpSpPr>
        <p:pic>
          <p:nvPicPr>
            <p:cNvPr id="10244" name="Picture 4" descr="Phân biệt rác tái chế và rác không tái chế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r="3825" b="-5975"/>
            <a:stretch/>
          </p:blipFill>
          <p:spPr bwMode="auto">
            <a:xfrm>
              <a:off x="221673" y="1512310"/>
              <a:ext cx="6483928" cy="4943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911927" y="1911927"/>
              <a:ext cx="3228109" cy="568037"/>
            </a:xfrm>
            <a:prstGeom prst="rect">
              <a:avLst/>
            </a:prstGeom>
            <a:solidFill>
              <a:srgbClr val="F7EBD3"/>
            </a:solidFill>
            <a:ln>
              <a:solidFill>
                <a:srgbClr val="F7E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31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426" t="4553" r="51988" b="11539"/>
          <a:stretch/>
        </p:blipFill>
        <p:spPr>
          <a:xfrm>
            <a:off x="443346" y="1397145"/>
            <a:ext cx="5029200" cy="48512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hành động nên làm hay không nên làm?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67052" y="1898066"/>
            <a:ext cx="4655127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1: </a:t>
            </a:r>
            <a:r>
              <a:rPr lang="en-US" sz="2400" smtClean="0">
                <a:solidFill>
                  <a:schemeClr val="tx1"/>
                </a:solidFill>
              </a:rPr>
              <a:t>Đây là hành động nên làm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67052" y="3822773"/>
            <a:ext cx="4655127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2: </a:t>
            </a:r>
            <a:r>
              <a:rPr lang="en-US" sz="2400" smtClean="0">
                <a:solidFill>
                  <a:schemeClr val="tx1"/>
                </a:solidFill>
              </a:rPr>
              <a:t>Đây là hành động không nên làm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0117 -0.1189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1" animBg="1"/>
      <p:bldP spid="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hành động nên làm hay không nên làm?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hương pháp dạy bé bỏ rác đúng nơi quy định - Thanh Bình 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4" y="1559646"/>
            <a:ext cx="5372100" cy="45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567052" y="2064326"/>
            <a:ext cx="4655127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1: </a:t>
            </a:r>
            <a:r>
              <a:rPr lang="en-US" sz="2400" smtClean="0">
                <a:solidFill>
                  <a:schemeClr val="tx1"/>
                </a:solidFill>
              </a:rPr>
              <a:t>Đây là hành động nên làm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67052" y="3989033"/>
            <a:ext cx="4655127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2: </a:t>
            </a:r>
            <a:r>
              <a:rPr lang="en-US" sz="2400" smtClean="0">
                <a:solidFill>
                  <a:schemeClr val="tx1"/>
                </a:solidFill>
              </a:rPr>
              <a:t>Đây là hành động không nên làm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0339 0.1777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4" grpId="2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764" y="2322844"/>
            <a:ext cx="109450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8F77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bài học</a:t>
            </a:r>
          </a:p>
        </p:txBody>
      </p:sp>
      <p:pic>
        <p:nvPicPr>
          <p:cNvPr id="5" name="y2mate.com - Em Yêu Cây Xanh  Em Rất Thích Trồng Nhiều Cây Xanh Official Full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8610" y="5995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Sống Mầm Non Phần 5 - Bỏ Rác Đúng Nơi Quy Định - Giáo Dục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39152" y="2630659"/>
            <a:ext cx="5542671" cy="4016326"/>
            <a:chOff x="239152" y="2630659"/>
            <a:chExt cx="5542671" cy="4016326"/>
          </a:xfrm>
        </p:grpSpPr>
        <p:grpSp>
          <p:nvGrpSpPr>
            <p:cNvPr id="7" name="Group 6"/>
            <p:cNvGrpSpPr/>
            <p:nvPr/>
          </p:nvGrpSpPr>
          <p:grpSpPr>
            <a:xfrm>
              <a:off x="239152" y="2630659"/>
              <a:ext cx="5542671" cy="4016326"/>
              <a:chOff x="182880" y="2841674"/>
              <a:chExt cx="5542671" cy="401632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82880" y="3137095"/>
                <a:ext cx="5542671" cy="3720905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77107" y="2841674"/>
                <a:ext cx="2954215" cy="858129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</a:rPr>
                  <a:t>Rác khó phân hủy</a:t>
                </a:r>
                <a:endParaRPr lang="en-US" sz="28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" name="Picture 2" descr="https://blogger.googleusercontent.com/img/b/R29vZ2xl/AVvXsEiJNEYLY34P9OCaxvbNN5h476NaRJ1UFIICtIdgWlAlxMNSbvqtJFHN8dYomjiR3VqOj5PTJOkX5k9Mp3R1apHtRm3bi3KJ_tOpKtPhKxyeqfeN8xPSXi3c1k9Zwwvh3-q3tc6XbY8n7FciS57D2sGQXd-CtfUsIWdfA_wJaU_56XtFsW0t_jejrqsqvg/s1271/r%C3%A1c%20kh%C3%B3%20d%E1%BB%85%20ph%C3%A2n%20hu%E1%BB%B7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8" b="49453" l="16758" r="48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t="-1" r="51088" b="48934"/>
            <a:stretch/>
          </p:blipFill>
          <p:spPr bwMode="auto">
            <a:xfrm>
              <a:off x="4608319" y="2630659"/>
              <a:ext cx="847600" cy="85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6103032" y="2532186"/>
            <a:ext cx="5542671" cy="4114799"/>
            <a:chOff x="6103032" y="2532186"/>
            <a:chExt cx="5542671" cy="4114799"/>
          </a:xfrm>
        </p:grpSpPr>
        <p:grpSp>
          <p:nvGrpSpPr>
            <p:cNvPr id="8" name="Group 7"/>
            <p:cNvGrpSpPr/>
            <p:nvPr/>
          </p:nvGrpSpPr>
          <p:grpSpPr>
            <a:xfrm>
              <a:off x="6103032" y="2630659"/>
              <a:ext cx="5542671" cy="4016326"/>
              <a:chOff x="182880" y="2841674"/>
              <a:chExt cx="5542671" cy="4016326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82880" y="3137095"/>
                <a:ext cx="5542671" cy="3720905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77107" y="2841674"/>
                <a:ext cx="2954215" cy="858129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</a:rPr>
                  <a:t>Rác dễ phân hủy</a:t>
                </a:r>
                <a:endParaRPr lang="en-US" sz="28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8" name="Picture 4" descr="https://blogger.googleusercontent.com/img/b/R29vZ2xl/AVvXsEiJNEYLY34P9OCaxvbNN5h476NaRJ1UFIICtIdgWlAlxMNSbvqtJFHN8dYomjiR3VqOj5PTJOkX5k9Mp3R1apHtRm3bi3KJ_tOpKtPhKxyeqfeN8xPSXi3c1k9Zwwvh3-q3tc6XbY8n7FciS57D2sGQXd-CtfUsIWdfA_wJaU_56XtFsW0t_jejrqsqvg/s1271/r%C3%A1c%20kh%C3%B3%20d%E1%BB%85%20ph%C3%A2n%20hu%E1%BB%B7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50061" l="49095" r="844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9" r="19130" b="48885"/>
            <a:stretch/>
          </p:blipFill>
          <p:spPr bwMode="auto">
            <a:xfrm>
              <a:off x="6415561" y="2532186"/>
              <a:ext cx="981698" cy="100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hai nhựa là gì? Ý nghĩa các con số và ứng dụng thực tế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562708"/>
            <a:ext cx="2018885" cy="151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916" y="583455"/>
            <a:ext cx="2018885" cy="151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6776" y="604202"/>
            <a:ext cx="2018885" cy="1472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6" name="Picture 12" descr="hoa quả trái cây Đà Lạt - Đặc sản Đà Lạt (dâu tây, chanh dây, hồng giòn...)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17493" r="7111" b="16075"/>
          <a:stretch/>
        </p:blipFill>
        <p:spPr bwMode="auto">
          <a:xfrm>
            <a:off x="2561034" y="583455"/>
            <a:ext cx="2018885" cy="151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ổng Hợp Các Loại Hoa Chúc Mừng Sinh Nhật Ý Nghĩa Nhất - Viet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46" y="593416"/>
            <a:ext cx="2018884" cy="1452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01537 0.4497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1393 0.4611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0768 0.43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17656 0.449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6194 0.6435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ketoankh.com/Upload/cke/images/Phanloairac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0096" y="2290264"/>
            <a:ext cx="10100714" cy="34056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2500" b="1" u="sng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556" y="3536195"/>
            <a:ext cx="1186815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Thử tài của bé</a:t>
            </a:r>
            <a:endParaRPr lang="en-US" sz="115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4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0812" y="95534"/>
            <a:ext cx="8434316" cy="791570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rác dễ phân hủy?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1840" y="1674054"/>
            <a:ext cx="2897944" cy="4923694"/>
            <a:chOff x="611840" y="1674054"/>
            <a:chExt cx="2897944" cy="4923694"/>
          </a:xfrm>
        </p:grpSpPr>
        <p:grpSp>
          <p:nvGrpSpPr>
            <p:cNvPr id="5" name="Group 4"/>
            <p:cNvGrpSpPr/>
            <p:nvPr/>
          </p:nvGrpSpPr>
          <p:grpSpPr>
            <a:xfrm>
              <a:off x="611840" y="1674054"/>
              <a:ext cx="2897944" cy="4923694"/>
              <a:chOff x="611840" y="1674054"/>
              <a:chExt cx="2897944" cy="492369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1840" y="1674054"/>
                <a:ext cx="2897944" cy="49236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53446" y="1814733"/>
                <a:ext cx="1814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mtClean="0"/>
                  <a:t>Đáp án 1:</a:t>
                </a:r>
                <a:endParaRPr lang="en-US" sz="3200" b="1"/>
              </a:p>
            </p:txBody>
          </p:sp>
        </p:grpSp>
        <p:pic>
          <p:nvPicPr>
            <p:cNvPr id="3074" name="Picture 2" descr="Ngăn chặn từ gốc việc phát sinh rác thải nhự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21823" y="2455779"/>
              <a:ext cx="2477978" cy="165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Rác thải hữu cơ là gì? Giải đáp 3+ thắc mắc về rác thải hữu cơ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823" y="4341301"/>
              <a:ext cx="2477978" cy="1945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28520" y="1645917"/>
            <a:ext cx="2897944" cy="4923694"/>
            <a:chOff x="4528520" y="1645917"/>
            <a:chExt cx="2897944" cy="4923694"/>
          </a:xfrm>
        </p:grpSpPr>
        <p:grpSp>
          <p:nvGrpSpPr>
            <p:cNvPr id="8" name="Group 7"/>
            <p:cNvGrpSpPr/>
            <p:nvPr/>
          </p:nvGrpSpPr>
          <p:grpSpPr>
            <a:xfrm>
              <a:off x="4528520" y="1645917"/>
              <a:ext cx="2897944" cy="4923694"/>
              <a:chOff x="611840" y="1674054"/>
              <a:chExt cx="2897944" cy="492369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11840" y="1674054"/>
                <a:ext cx="2897944" cy="49236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53446" y="1814733"/>
                <a:ext cx="1814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mtClean="0"/>
                  <a:t>Đáp án 2:</a:t>
                </a:r>
                <a:endParaRPr lang="en-US" sz="3200" b="1"/>
              </a:p>
            </p:txBody>
          </p:sp>
        </p:grpSp>
        <p:pic>
          <p:nvPicPr>
            <p:cNvPr id="14" name="Picture 4" descr="Rác thải hữu cơ là gì? Giải đáp 3+ thắc mắc về rác thải hữu cơ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503" y="2371371"/>
              <a:ext cx="2477978" cy="1736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anh mục rác hữu cơ gồm những loại nào?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503" y="4341302"/>
              <a:ext cx="2477978" cy="194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445200" y="1645917"/>
            <a:ext cx="2897944" cy="4923694"/>
            <a:chOff x="8445200" y="1645917"/>
            <a:chExt cx="2897944" cy="4923694"/>
          </a:xfrm>
        </p:grpSpPr>
        <p:grpSp>
          <p:nvGrpSpPr>
            <p:cNvPr id="11" name="Group 10"/>
            <p:cNvGrpSpPr/>
            <p:nvPr/>
          </p:nvGrpSpPr>
          <p:grpSpPr>
            <a:xfrm>
              <a:off x="8445200" y="1645917"/>
              <a:ext cx="2897944" cy="4923694"/>
              <a:chOff x="611840" y="1674054"/>
              <a:chExt cx="2897944" cy="492369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611840" y="1674054"/>
                <a:ext cx="2897944" cy="492369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53446" y="1814733"/>
                <a:ext cx="1814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mtClean="0"/>
                  <a:t>Đáp án 3:</a:t>
                </a:r>
                <a:endParaRPr lang="en-US" sz="3200" b="1"/>
              </a:p>
            </p:txBody>
          </p:sp>
        </p:grpSp>
        <p:pic>
          <p:nvPicPr>
            <p:cNvPr id="3080" name="Picture 8" descr="Australia cấm thêm nhiều loại rác thải nhự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183" y="2371371"/>
              <a:ext cx="2477978" cy="1736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5183" y="4341300"/>
              <a:ext cx="2477978" cy="1945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7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báo, thùng carton, quần áo là rác tái chế, đúng hay sai?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ác tái chế là gì? Những loại rác thải nào có thể tái ch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t="42827" r="74587" b="21294"/>
          <a:stretch/>
        </p:blipFill>
        <p:spPr bwMode="auto">
          <a:xfrm>
            <a:off x="7782046" y="1235229"/>
            <a:ext cx="3822253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ác tái chế là gì? Những loại rác thải nào có thể tái ch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4" t="80000" r="27772" b="-50"/>
          <a:stretch/>
        </p:blipFill>
        <p:spPr bwMode="auto">
          <a:xfrm>
            <a:off x="4170218" y="1482436"/>
            <a:ext cx="3611828" cy="25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ác tái chế là gì? Những loại rác thải nào có thể tái ch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60082" r="1951" b="7818"/>
          <a:stretch/>
        </p:blipFill>
        <p:spPr bwMode="auto">
          <a:xfrm>
            <a:off x="377687" y="1430925"/>
            <a:ext cx="3584713" cy="27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7237" y="4752109"/>
            <a:ext cx="3241963" cy="116378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Đáp án 1: Đúng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41127" y="4752109"/>
            <a:ext cx="3241963" cy="116378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Đáp án 2: Sai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rác khó phân hủy?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blogger.googleusercontent.com/img/b/R29vZ2xl/AVvXsEiJNEYLY34P9OCaxvbNN5h476NaRJ1UFIICtIdgWlAlxMNSbvqtJFHN8dYomjiR3VqOj5PTJOkX5k9Mp3R1apHtRm3bi3KJ_tOpKtPhKxyeqfeN8xPSXi3c1k9Zwwvh3-q3tc6XbY8n7FciS57D2sGQXd-CtfUsIWdfA_wJaU_56XtFsW0t_jejrqsqvg/s1271/r%C3%A1c%20kh%C3%B3%20d%E1%BB%85%20ph%C3%A2n%20hu%E1%BB%B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8" b="49453" l="16758" r="48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-1" r="51088" b="48934"/>
          <a:stretch/>
        </p:blipFill>
        <p:spPr bwMode="auto">
          <a:xfrm>
            <a:off x="0" y="1274123"/>
            <a:ext cx="4763192" cy="48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056910" y="1648685"/>
            <a:ext cx="6345382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1: </a:t>
            </a:r>
            <a:r>
              <a:rPr lang="en-US" sz="2400" smtClean="0">
                <a:solidFill>
                  <a:schemeClr val="tx1"/>
                </a:solidFill>
              </a:rPr>
              <a:t>Các loại hoa quả, quần áo, thùng giấy, báo, bìa carton…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56910" y="3158832"/>
            <a:ext cx="6345382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2: </a:t>
            </a:r>
            <a:r>
              <a:rPr lang="en-US" sz="2400" smtClean="0">
                <a:solidFill>
                  <a:schemeClr val="tx1"/>
                </a:solidFill>
              </a:rPr>
              <a:t>Các loại chai nhựa, đồ chơi nhựa, thùng carton, báo, giấy…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56910" y="4752104"/>
            <a:ext cx="6345382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3: </a:t>
            </a:r>
            <a:r>
              <a:rPr lang="en-US" sz="2400" smtClean="0">
                <a:solidFill>
                  <a:schemeClr val="tx1"/>
                </a:solidFill>
              </a:rPr>
              <a:t>Các loại chai nhựa, đồ chơi nhựa, túi bóng nilon, đồ gốm, sứ, thủy tinh…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0117 -0.2402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ÂN LOẠI RÁC THẢI SINH HOẠ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4"/>
          <a:stretch/>
        </p:blipFill>
        <p:spPr bwMode="auto">
          <a:xfrm>
            <a:off x="377248" y="1745673"/>
            <a:ext cx="6439189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60812" y="95533"/>
            <a:ext cx="8434316" cy="998975"/>
          </a:xfrm>
          <a:prstGeom prst="roundRect">
            <a:avLst/>
          </a:prstGeom>
          <a:solidFill>
            <a:srgbClr val="E6E0EC"/>
          </a:solidFill>
          <a:ln>
            <a:solidFill>
              <a:srgbClr val="5B4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2F1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rác gì?</a:t>
            </a:r>
            <a:endParaRPr lang="en-US" sz="2800">
              <a:solidFill>
                <a:srgbClr val="2F1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39890" y="1648685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1: </a:t>
            </a:r>
            <a:r>
              <a:rPr lang="en-US" sz="2400" smtClean="0">
                <a:solidFill>
                  <a:schemeClr val="tx1"/>
                </a:solidFill>
              </a:rPr>
              <a:t>Rác dễ phân hủy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39890" y="3269673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2: </a:t>
            </a:r>
            <a:r>
              <a:rPr lang="en-US" sz="2400" smtClean="0">
                <a:solidFill>
                  <a:schemeClr val="tx1"/>
                </a:solidFill>
              </a:rPr>
              <a:t>Rác tái chế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39890" y="4890661"/>
            <a:ext cx="3962401" cy="1108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Đáp án 3: </a:t>
            </a:r>
            <a:r>
              <a:rPr lang="en-US" sz="2400" smtClean="0">
                <a:solidFill>
                  <a:schemeClr val="tx1"/>
                </a:solidFill>
              </a:rPr>
              <a:t>Rác khó phân hủy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6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333</Words>
  <Application>Microsoft Office PowerPoint</Application>
  <PresentationFormat>Widescreen</PresentationFormat>
  <Paragraphs>39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13</cp:revision>
  <dcterms:created xsi:type="dcterms:W3CDTF">2025-04-14T08:22:48Z</dcterms:created>
  <dcterms:modified xsi:type="dcterms:W3CDTF">2025-04-15T02:43:21Z</dcterms:modified>
</cp:coreProperties>
</file>