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71" r:id="rId3"/>
    <p:sldId id="270" r:id="rId4"/>
    <p:sldId id="272" r:id="rId5"/>
    <p:sldId id="273" r:id="rId6"/>
    <p:sldId id="257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85D9D"/>
    <a:srgbClr val="CBC1DA"/>
    <a:srgbClr val="927BB1"/>
    <a:srgbClr val="E6E6E6"/>
    <a:srgbClr val="4F3D67"/>
    <a:srgbClr val="B2A2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200" autoAdjust="0"/>
  </p:normalViewPr>
  <p:slideViewPr>
    <p:cSldViewPr snapToGrid="0">
      <p:cViewPr>
        <p:scale>
          <a:sx n="66" d="100"/>
          <a:sy n="66" d="100"/>
        </p:scale>
        <p:origin x="24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0F5E6B-9BD0-4B3D-AF4E-C267D3BCDF06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778EF1-8F23-4994-A45E-B150C4794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298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778EF1-8F23-4994-A45E-B150C479407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6401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778EF1-8F23-4994-A45E-B150C479407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6104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778EF1-8F23-4994-A45E-B150C479407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323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7A662-52D1-4C7C-8BD3-264B208FD189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3F24F-E5EE-4A1A-94A7-3006E4CEE6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2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7A662-52D1-4C7C-8BD3-264B208FD189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3F24F-E5EE-4A1A-94A7-3006E4CEE6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090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7A662-52D1-4C7C-8BD3-264B208FD189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3F24F-E5EE-4A1A-94A7-3006E4CEE6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352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7A662-52D1-4C7C-8BD3-264B208FD189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3F24F-E5EE-4A1A-94A7-3006E4CEE6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566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7A662-52D1-4C7C-8BD3-264B208FD189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3F24F-E5EE-4A1A-94A7-3006E4CEE6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200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7A662-52D1-4C7C-8BD3-264B208FD189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3F24F-E5EE-4A1A-94A7-3006E4CEE6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588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7A662-52D1-4C7C-8BD3-264B208FD189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3F24F-E5EE-4A1A-94A7-3006E4CEE6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362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7A662-52D1-4C7C-8BD3-264B208FD189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3F24F-E5EE-4A1A-94A7-3006E4CEE6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818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7A662-52D1-4C7C-8BD3-264B208FD189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3F24F-E5EE-4A1A-94A7-3006E4CEE6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148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7A662-52D1-4C7C-8BD3-264B208FD189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3F24F-E5EE-4A1A-94A7-3006E4CEE6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759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7A662-52D1-4C7C-8BD3-264B208FD189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3F24F-E5EE-4A1A-94A7-3006E4CEE6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270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B7A662-52D1-4C7C-8BD3-264B208FD189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F3F24F-E5EE-4A1A-94A7-3006E4CEE6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437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/>
          <p:cNvSpPr txBox="1"/>
          <p:nvPr/>
        </p:nvSpPr>
        <p:spPr>
          <a:xfrm>
            <a:off x="4435915" y="491517"/>
            <a:ext cx="3235759" cy="646331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1800" b="1" dirty="0">
                <a:latin typeface="Times New Roman" panose="02020603050405020304" charset="0"/>
                <a:cs typeface="Times New Roman" panose="02020603050405020304" charset="0"/>
              </a:rPr>
              <a:t>UBND Quận Long Biên</a:t>
            </a:r>
          </a:p>
          <a:p>
            <a:pPr marL="0" lv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1800" b="1" dirty="0">
                <a:latin typeface="Times New Roman" panose="02020603050405020304" charset="0"/>
                <a:cs typeface="Times New Roman" panose="02020603050405020304" charset="0"/>
              </a:rPr>
              <a:t>Trường Mầm non Long Biên A</a:t>
            </a:r>
            <a:endParaRPr lang="en-US" altLang="vi-VN" sz="1800" b="1" dirty="0"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67206" y="1551595"/>
            <a:ext cx="726500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0"/>
                <a:solidFill>
                  <a:srgbClr val="67518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PHÁT </a:t>
            </a:r>
            <a:r>
              <a:rPr lang="en-US" sz="4400" b="1" smtClean="0">
                <a:ln w="0"/>
                <a:solidFill>
                  <a:srgbClr val="67518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TRIỂN NHẬN THỨC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23488" y="2459124"/>
            <a:ext cx="92606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smtClean="0">
                <a:solidFill>
                  <a:srgbClr val="846BA5"/>
                </a:solidFill>
                <a:latin typeface="Times New Roman" panose="02020603050405020304" charset="0"/>
                <a:cs typeface="Times New Roman" panose="02020603050405020304" charset="0"/>
              </a:rPr>
              <a:t>Làm Quen Với Toán</a:t>
            </a:r>
            <a:endParaRPr lang="en-US" sz="3600" dirty="0">
              <a:solidFill>
                <a:srgbClr val="846BA5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6540" y="3290121"/>
            <a:ext cx="5200459" cy="2539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400" smtClean="0">
                <a:solidFill>
                  <a:srgbClr val="846BA5"/>
                </a:solidFill>
                <a:latin typeface="Times New Roman" panose="02020603050405020304" charset="0"/>
                <a:cs typeface="Times New Roman" panose="02020603050405020304" charset="0"/>
              </a:rPr>
              <a:t>Đề tài: Ôn số lượng trong phạm vi </a:t>
            </a:r>
            <a:r>
              <a:rPr lang="en-US" sz="2400" smtClean="0">
                <a:solidFill>
                  <a:srgbClr val="846BA5"/>
                </a:solidFill>
                <a:latin typeface="Times New Roman" panose="02020603050405020304" charset="0"/>
                <a:cs typeface="Times New Roman" panose="02020603050405020304" charset="0"/>
              </a:rPr>
              <a:t>5</a:t>
            </a:r>
            <a:endParaRPr lang="en-US" sz="2400" smtClean="0">
              <a:solidFill>
                <a:srgbClr val="846BA5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400" smtClean="0">
                <a:solidFill>
                  <a:srgbClr val="846BA5"/>
                </a:solidFill>
                <a:latin typeface="Times New Roman" panose="02020603050405020304" charset="0"/>
                <a:cs typeface="Times New Roman" panose="02020603050405020304" charset="0"/>
              </a:rPr>
              <a:t>Lứa </a:t>
            </a:r>
            <a:r>
              <a:rPr lang="en-US" sz="2400" dirty="0" err="1" smtClean="0">
                <a:solidFill>
                  <a:srgbClr val="846BA5"/>
                </a:solidFill>
                <a:latin typeface="Times New Roman" panose="02020603050405020304" charset="0"/>
                <a:cs typeface="Times New Roman" panose="02020603050405020304" charset="0"/>
              </a:rPr>
              <a:t>tuổi</a:t>
            </a:r>
            <a:r>
              <a:rPr lang="en-US" sz="2400" dirty="0" smtClean="0">
                <a:solidFill>
                  <a:srgbClr val="846BA5"/>
                </a:solidFill>
                <a:latin typeface="Times New Roman" panose="02020603050405020304" charset="0"/>
                <a:cs typeface="Times New Roman" panose="02020603050405020304" charset="0"/>
              </a:rPr>
              <a:t>: </a:t>
            </a:r>
            <a:r>
              <a:rPr lang="en-US" sz="2400" dirty="0" err="1" smtClean="0">
                <a:solidFill>
                  <a:srgbClr val="846BA5"/>
                </a:solidFill>
                <a:latin typeface="Times New Roman" panose="02020603050405020304" charset="0"/>
                <a:cs typeface="Times New Roman" panose="02020603050405020304" charset="0"/>
              </a:rPr>
              <a:t>Mẫu</a:t>
            </a:r>
            <a:r>
              <a:rPr lang="en-US" sz="2400" dirty="0" smtClean="0">
                <a:solidFill>
                  <a:srgbClr val="846BA5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 smtClean="0">
                <a:solidFill>
                  <a:srgbClr val="846BA5"/>
                </a:solidFill>
                <a:latin typeface="Times New Roman" panose="02020603050405020304" charset="0"/>
                <a:cs typeface="Times New Roman" panose="02020603050405020304" charset="0"/>
              </a:rPr>
              <a:t>giáo</a:t>
            </a:r>
            <a:r>
              <a:rPr lang="en-US" sz="2400" dirty="0" smtClean="0">
                <a:solidFill>
                  <a:srgbClr val="846BA5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 smtClean="0">
                <a:solidFill>
                  <a:srgbClr val="846BA5"/>
                </a:solidFill>
                <a:latin typeface="Times New Roman" panose="02020603050405020304" charset="0"/>
                <a:cs typeface="Times New Roman" panose="02020603050405020304" charset="0"/>
              </a:rPr>
              <a:t>Lớn</a:t>
            </a:r>
            <a:r>
              <a:rPr lang="en-US" sz="2400" dirty="0" smtClean="0">
                <a:solidFill>
                  <a:srgbClr val="846BA5"/>
                </a:solidFill>
                <a:latin typeface="Times New Roman" panose="02020603050405020304" charset="0"/>
                <a:cs typeface="Times New Roman" panose="02020603050405020304" charset="0"/>
              </a:rPr>
              <a:t> 5 - </a:t>
            </a:r>
            <a:r>
              <a:rPr lang="en-US" sz="2400" smtClean="0">
                <a:solidFill>
                  <a:srgbClr val="846BA5"/>
                </a:solidFill>
                <a:latin typeface="Times New Roman" panose="02020603050405020304" charset="0"/>
                <a:cs typeface="Times New Roman" panose="02020603050405020304" charset="0"/>
              </a:rPr>
              <a:t>6 tuổi</a:t>
            </a:r>
          </a:p>
          <a:p>
            <a:pPr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400" smtClean="0">
                <a:solidFill>
                  <a:srgbClr val="846BA5"/>
                </a:solidFill>
                <a:latin typeface="Times New Roman" panose="02020603050405020304" charset="0"/>
                <a:cs typeface="Times New Roman" panose="02020603050405020304" charset="0"/>
              </a:rPr>
              <a:t>Lớp: MGL A1</a:t>
            </a:r>
            <a:endParaRPr lang="en-US" sz="2400" dirty="0" smtClean="0">
              <a:solidFill>
                <a:srgbClr val="846BA5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400" dirty="0" err="1" smtClean="0">
                <a:solidFill>
                  <a:srgbClr val="846BA5"/>
                </a:solidFill>
                <a:latin typeface="Times New Roman" panose="02020603050405020304" charset="0"/>
                <a:cs typeface="Times New Roman" panose="02020603050405020304" charset="0"/>
              </a:rPr>
              <a:t>Giáo</a:t>
            </a:r>
            <a:r>
              <a:rPr lang="en-US" sz="2400" dirty="0" smtClean="0">
                <a:solidFill>
                  <a:srgbClr val="846BA5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 smtClean="0">
                <a:solidFill>
                  <a:srgbClr val="846BA5"/>
                </a:solidFill>
                <a:latin typeface="Times New Roman" panose="02020603050405020304" charset="0"/>
                <a:cs typeface="Times New Roman" panose="02020603050405020304" charset="0"/>
              </a:rPr>
              <a:t>viên</a:t>
            </a:r>
            <a:r>
              <a:rPr lang="en-US" sz="2400" dirty="0" smtClean="0">
                <a:solidFill>
                  <a:srgbClr val="846BA5"/>
                </a:solidFill>
                <a:latin typeface="Times New Roman" panose="02020603050405020304" charset="0"/>
                <a:cs typeface="Times New Roman" panose="02020603050405020304" charset="0"/>
              </a:rPr>
              <a:t>: </a:t>
            </a:r>
            <a:r>
              <a:rPr lang="en-US" sz="2400" dirty="0" err="1" smtClean="0">
                <a:solidFill>
                  <a:srgbClr val="846BA5"/>
                </a:solidFill>
                <a:latin typeface="Times New Roman" panose="02020603050405020304" charset="0"/>
                <a:cs typeface="Times New Roman" panose="02020603050405020304" charset="0"/>
              </a:rPr>
              <a:t>Nguyễn</a:t>
            </a:r>
            <a:r>
              <a:rPr lang="en-US" sz="2400" dirty="0" smtClean="0">
                <a:solidFill>
                  <a:srgbClr val="846BA5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 smtClean="0">
                <a:solidFill>
                  <a:srgbClr val="846BA5"/>
                </a:solidFill>
                <a:latin typeface="Times New Roman" panose="02020603050405020304" charset="0"/>
                <a:cs typeface="Times New Roman" panose="02020603050405020304" charset="0"/>
              </a:rPr>
              <a:t>Thị</a:t>
            </a:r>
            <a:r>
              <a:rPr lang="en-US" sz="2400" dirty="0" smtClean="0">
                <a:solidFill>
                  <a:srgbClr val="846BA5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 smtClean="0">
                <a:solidFill>
                  <a:srgbClr val="846BA5"/>
                </a:solidFill>
                <a:latin typeface="Times New Roman" panose="02020603050405020304" charset="0"/>
                <a:cs typeface="Times New Roman" panose="02020603050405020304" charset="0"/>
              </a:rPr>
              <a:t>Hải</a:t>
            </a:r>
            <a:r>
              <a:rPr lang="en-US" sz="2400" dirty="0" smtClean="0">
                <a:solidFill>
                  <a:srgbClr val="846BA5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 smtClean="0">
                <a:solidFill>
                  <a:srgbClr val="846BA5"/>
                </a:solidFill>
                <a:latin typeface="Times New Roman" panose="02020603050405020304" charset="0"/>
                <a:cs typeface="Times New Roman" panose="02020603050405020304" charset="0"/>
              </a:rPr>
              <a:t>Yến</a:t>
            </a:r>
            <a:endParaRPr lang="en-US" sz="2400" dirty="0">
              <a:solidFill>
                <a:srgbClr val="846BA5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41385" y="6187258"/>
            <a:ext cx="21166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Năm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6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học</a:t>
            </a:r>
            <a:r>
              <a:rPr lang="en-US" sz="1600" smtClean="0">
                <a:solidFill>
                  <a:schemeClr val="tx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: </a:t>
            </a:r>
            <a:r>
              <a:rPr lang="en-US" sz="1600" smtClean="0">
                <a:solidFill>
                  <a:schemeClr val="tx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2025 </a:t>
            </a:r>
            <a:r>
              <a:rPr lang="en-US" sz="1600" smtClean="0">
                <a:solidFill>
                  <a:schemeClr val="tx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- </a:t>
            </a:r>
            <a:r>
              <a:rPr lang="en-US" sz="1600" smtClean="0">
                <a:solidFill>
                  <a:schemeClr val="tx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2026</a:t>
            </a:r>
            <a:endParaRPr lang="en-US" sz="1600" dirty="0">
              <a:solidFill>
                <a:schemeClr val="tx2">
                  <a:lumMod val="50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0463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6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116" y="1581006"/>
            <a:ext cx="1890468" cy="1837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ounded Rectangle 14"/>
          <p:cNvSpPr/>
          <p:nvPr/>
        </p:nvSpPr>
        <p:spPr>
          <a:xfrm>
            <a:off x="3297382" y="166255"/>
            <a:ext cx="5638800" cy="568036"/>
          </a:xfrm>
          <a:prstGeom prst="roundRect">
            <a:avLst/>
          </a:prstGeom>
          <a:solidFill>
            <a:srgbClr val="CBC1DA"/>
          </a:solidFill>
          <a:ln>
            <a:solidFill>
              <a:srgbClr val="CBC1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 đây có mấy củ su hào?</a:t>
            </a:r>
            <a:endParaRPr lang="en-US" sz="320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6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1388" y="1563434"/>
            <a:ext cx="1890468" cy="1837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6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6057" y="1563434"/>
            <a:ext cx="1890468" cy="1837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6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0726" y="1563434"/>
            <a:ext cx="1890468" cy="1837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ounded Rectangle 18"/>
          <p:cNvSpPr/>
          <p:nvPr/>
        </p:nvSpPr>
        <p:spPr>
          <a:xfrm>
            <a:off x="965556" y="4378031"/>
            <a:ext cx="2664336" cy="720436"/>
          </a:xfrm>
          <a:prstGeom prst="roundRect">
            <a:avLst/>
          </a:prstGeom>
          <a:solidFill>
            <a:srgbClr val="CBC1DA"/>
          </a:solidFill>
          <a:ln w="57150">
            <a:solidFill>
              <a:srgbClr val="927B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chemeClr val="tx1"/>
                </a:solidFill>
              </a:rPr>
              <a:t>Đáp án 1:  </a:t>
            </a:r>
            <a:r>
              <a:rPr lang="en-US" sz="2400" b="1">
                <a:solidFill>
                  <a:schemeClr val="tx1"/>
                </a:solidFill>
              </a:rPr>
              <a:t>2</a:t>
            </a:r>
            <a:r>
              <a:rPr lang="en-US" sz="2400" smtClean="0">
                <a:solidFill>
                  <a:schemeClr val="tx1"/>
                </a:solidFill>
              </a:rPr>
              <a:t> củ su hào</a:t>
            </a: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4720137" y="4378031"/>
            <a:ext cx="2664336" cy="720436"/>
          </a:xfrm>
          <a:prstGeom prst="roundRect">
            <a:avLst/>
          </a:prstGeom>
          <a:solidFill>
            <a:srgbClr val="CBC1DA"/>
          </a:solidFill>
          <a:ln w="57150">
            <a:solidFill>
              <a:srgbClr val="927B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chemeClr val="tx1"/>
                </a:solidFill>
              </a:rPr>
              <a:t>Đáp án 2:  </a:t>
            </a:r>
            <a:r>
              <a:rPr lang="en-US" sz="2400" b="1" smtClean="0">
                <a:solidFill>
                  <a:schemeClr val="tx1"/>
                </a:solidFill>
              </a:rPr>
              <a:t>4</a:t>
            </a:r>
            <a:r>
              <a:rPr lang="en-US" sz="2400" smtClean="0">
                <a:solidFill>
                  <a:schemeClr val="tx1"/>
                </a:solidFill>
              </a:rPr>
              <a:t> </a:t>
            </a:r>
            <a:r>
              <a:rPr lang="en-US" sz="2400">
                <a:solidFill>
                  <a:schemeClr val="tx1"/>
                </a:solidFill>
              </a:rPr>
              <a:t>củ su hào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8474719" y="4378031"/>
            <a:ext cx="2664336" cy="720436"/>
          </a:xfrm>
          <a:prstGeom prst="roundRect">
            <a:avLst/>
          </a:prstGeom>
          <a:solidFill>
            <a:srgbClr val="CBC1DA"/>
          </a:solidFill>
          <a:ln w="57150">
            <a:solidFill>
              <a:srgbClr val="927B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chemeClr val="tx1"/>
                </a:solidFill>
              </a:rPr>
              <a:t>Đáp án 3:  </a:t>
            </a:r>
            <a:r>
              <a:rPr lang="en-US" sz="2400" b="1" smtClean="0">
                <a:solidFill>
                  <a:schemeClr val="tx1"/>
                </a:solidFill>
              </a:rPr>
              <a:t>6</a:t>
            </a:r>
            <a:r>
              <a:rPr lang="en-US" sz="2400" smtClean="0">
                <a:solidFill>
                  <a:schemeClr val="tx1"/>
                </a:solidFill>
              </a:rPr>
              <a:t> </a:t>
            </a:r>
            <a:r>
              <a:rPr lang="en-US" sz="2400">
                <a:solidFill>
                  <a:schemeClr val="tx1"/>
                </a:solidFill>
              </a:rPr>
              <a:t>củ su hào</a:t>
            </a:r>
          </a:p>
        </p:txBody>
      </p:sp>
    </p:spTree>
    <p:extLst>
      <p:ext uri="{BB962C8B-B14F-4D97-AF65-F5344CB8AC3E}">
        <p14:creationId xmlns:p14="http://schemas.microsoft.com/office/powerpoint/2010/main" val="1407889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1" grpId="0" animBg="1"/>
      <p:bldP spid="21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34642" y="112007"/>
            <a:ext cx="10335491" cy="568036"/>
          </a:xfrm>
          <a:prstGeom prst="roundRect">
            <a:avLst/>
          </a:prstGeom>
          <a:solidFill>
            <a:srgbClr val="CBC1DA"/>
          </a:solidFill>
          <a:ln>
            <a:solidFill>
              <a:srgbClr val="CBC1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Gạch bỏ các chữ số không cùng số lượng với nhóm con vật trong mỗi ô</a:t>
            </a:r>
          </a:p>
        </p:txBody>
      </p:sp>
      <p:graphicFrame>
        <p:nvGraphicFramePr>
          <p:cNvPr id="3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4454365"/>
              </p:ext>
            </p:extLst>
          </p:nvPr>
        </p:nvGraphicFramePr>
        <p:xfrm>
          <a:off x="2741613" y="3087984"/>
          <a:ext cx="1831975" cy="592137"/>
        </p:xfrm>
        <a:graphic>
          <a:graphicData uri="http://schemas.openxmlformats.org/drawingml/2006/table">
            <a:tbl>
              <a:tblPr/>
              <a:tblGrid>
                <a:gridCol w="6100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18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00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921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3655" marR="103655" marT="51837" marB="5183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3655" marR="103655" marT="51837" marB="518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3655" marR="103655" marT="51837" marB="518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B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Text Box 13"/>
          <p:cNvSpPr txBox="1">
            <a:spLocks noChangeArrowheads="1"/>
          </p:cNvSpPr>
          <p:nvPr/>
        </p:nvSpPr>
        <p:spPr bwMode="auto">
          <a:xfrm>
            <a:off x="2774950" y="3011784"/>
            <a:ext cx="560388" cy="7207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defTabSz="1037015">
              <a:spcBef>
                <a:spcPct val="50000"/>
              </a:spcBef>
              <a:defRPr/>
            </a:pPr>
            <a:r>
              <a:rPr lang="en-US" altLang="en-US" sz="4083" b="1" dirty="0">
                <a:solidFill>
                  <a:srgbClr val="000000"/>
                </a:solidFill>
              </a:rPr>
              <a:t>3</a:t>
            </a:r>
            <a:endParaRPr lang="en-US" altLang="en-US" sz="4083" b="1" dirty="0">
              <a:solidFill>
                <a:srgbClr val="000000"/>
              </a:solidFill>
            </a:endParaRPr>
          </a:p>
        </p:txBody>
      </p:sp>
      <p:sp>
        <p:nvSpPr>
          <p:cNvPr id="5" name="Text Box 14"/>
          <p:cNvSpPr txBox="1">
            <a:spLocks noChangeArrowheads="1"/>
          </p:cNvSpPr>
          <p:nvPr/>
        </p:nvSpPr>
        <p:spPr bwMode="auto">
          <a:xfrm>
            <a:off x="3965575" y="3014959"/>
            <a:ext cx="560388" cy="7191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defTabSz="1037015">
              <a:spcBef>
                <a:spcPct val="50000"/>
              </a:spcBef>
              <a:defRPr/>
            </a:pPr>
            <a:r>
              <a:rPr lang="en-US" altLang="en-US" sz="4083" b="1">
                <a:solidFill>
                  <a:srgbClr val="000000"/>
                </a:solidFill>
              </a:rPr>
              <a:t>5</a:t>
            </a:r>
            <a:endParaRPr lang="en-US" altLang="en-US" sz="4083" b="1">
              <a:solidFill>
                <a:srgbClr val="000000"/>
              </a:solidFill>
            </a:endParaRPr>
          </a:p>
        </p:txBody>
      </p:sp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3371850" y="3007021"/>
            <a:ext cx="558800" cy="7207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defTabSz="1037015">
              <a:spcBef>
                <a:spcPct val="50000"/>
              </a:spcBef>
              <a:defRPr/>
            </a:pPr>
            <a:r>
              <a:rPr lang="en-US" altLang="en-US" sz="4083" b="1">
                <a:solidFill>
                  <a:srgbClr val="000000"/>
                </a:solidFill>
              </a:rPr>
              <a:t>4</a:t>
            </a:r>
            <a:endParaRPr lang="en-US" altLang="en-US" sz="4083" b="1">
              <a:solidFill>
                <a:srgbClr val="000000"/>
              </a:solidFill>
            </a:endParaRPr>
          </a:p>
        </p:txBody>
      </p:sp>
      <p:sp>
        <p:nvSpPr>
          <p:cNvPr id="7" name="AutoShape 26"/>
          <p:cNvSpPr>
            <a:spLocks noChangeArrowheads="1"/>
          </p:cNvSpPr>
          <p:nvPr/>
        </p:nvSpPr>
        <p:spPr bwMode="auto">
          <a:xfrm>
            <a:off x="1668463" y="803565"/>
            <a:ext cx="4083050" cy="2107051"/>
          </a:xfrm>
          <a:prstGeom prst="roundRect">
            <a:avLst>
              <a:gd name="adj" fmla="val 16667"/>
            </a:avLst>
          </a:prstGeom>
          <a:solidFill>
            <a:schemeClr val="bg1">
              <a:alpha val="96077"/>
            </a:schemeClr>
          </a:solidFill>
          <a:ln w="57150">
            <a:solidFill>
              <a:srgbClr val="785D9D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defTabSz="1037015">
              <a:defRPr/>
            </a:pPr>
            <a:endParaRPr lang="en-US" altLang="en-US" sz="2041">
              <a:solidFill>
                <a:srgbClr val="000000"/>
              </a:solidFill>
            </a:endParaRPr>
          </a:p>
        </p:txBody>
      </p:sp>
      <p:sp>
        <p:nvSpPr>
          <p:cNvPr id="8" name="Text Box 48"/>
          <p:cNvSpPr txBox="1">
            <a:spLocks noChangeArrowheads="1"/>
          </p:cNvSpPr>
          <p:nvPr/>
        </p:nvSpPr>
        <p:spPr bwMode="auto">
          <a:xfrm>
            <a:off x="8723313" y="3029246"/>
            <a:ext cx="560387" cy="7207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defTabSz="1037015">
              <a:spcBef>
                <a:spcPct val="50000"/>
              </a:spcBef>
              <a:defRPr/>
            </a:pPr>
            <a:endParaRPr lang="en-US" altLang="en-US" sz="4083" b="1">
              <a:solidFill>
                <a:srgbClr val="000000"/>
              </a:solidFill>
            </a:endParaRPr>
          </a:p>
        </p:txBody>
      </p:sp>
      <p:sp>
        <p:nvSpPr>
          <p:cNvPr id="9" name="AutoShape 56"/>
          <p:cNvSpPr>
            <a:spLocks noChangeArrowheads="1"/>
          </p:cNvSpPr>
          <p:nvPr/>
        </p:nvSpPr>
        <p:spPr bwMode="auto">
          <a:xfrm>
            <a:off x="6402388" y="803565"/>
            <a:ext cx="4084637" cy="214197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>
            <a:solidFill>
              <a:srgbClr val="785D9D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defTabSz="1037015">
              <a:defRPr/>
            </a:pPr>
            <a:endParaRPr lang="en-US" altLang="en-US" sz="2041">
              <a:solidFill>
                <a:srgbClr val="000000"/>
              </a:solidFill>
            </a:endParaRPr>
          </a:p>
        </p:txBody>
      </p:sp>
      <p:sp>
        <p:nvSpPr>
          <p:cNvPr id="10" name="AutoShape 57"/>
          <p:cNvSpPr>
            <a:spLocks noChangeArrowheads="1"/>
          </p:cNvSpPr>
          <p:nvPr/>
        </p:nvSpPr>
        <p:spPr bwMode="auto">
          <a:xfrm>
            <a:off x="1641475" y="3923579"/>
            <a:ext cx="4083050" cy="2119459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>
            <a:solidFill>
              <a:srgbClr val="785D9D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defTabSz="1037015">
              <a:defRPr/>
            </a:pPr>
            <a:endParaRPr lang="en-US" altLang="en-US" sz="2041">
              <a:solidFill>
                <a:srgbClr val="000000"/>
              </a:solidFill>
            </a:endParaRPr>
          </a:p>
        </p:txBody>
      </p:sp>
      <p:sp>
        <p:nvSpPr>
          <p:cNvPr id="11" name="AutoShape 58"/>
          <p:cNvSpPr>
            <a:spLocks noChangeArrowheads="1"/>
          </p:cNvSpPr>
          <p:nvPr/>
        </p:nvSpPr>
        <p:spPr bwMode="auto">
          <a:xfrm>
            <a:off x="6367463" y="3923579"/>
            <a:ext cx="4083050" cy="210834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>
            <a:solidFill>
              <a:srgbClr val="785D9D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defTabSz="1037015">
              <a:defRPr/>
            </a:pPr>
            <a:endParaRPr lang="en-US" altLang="en-US" sz="2041">
              <a:solidFill>
                <a:srgbClr val="000000"/>
              </a:solidFill>
            </a:endParaRPr>
          </a:p>
        </p:txBody>
      </p:sp>
      <p:pic>
        <p:nvPicPr>
          <p:cNvPr id="12" name="Picture 59" descr="Butterfl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7488" y="3857050"/>
            <a:ext cx="1223962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0" descr="bug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6612" y="4469031"/>
            <a:ext cx="752475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62" descr="angelfish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262" y="1026110"/>
            <a:ext cx="720725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64" descr="angelfish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0411" y="1026111"/>
            <a:ext cx="720725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66" descr="angelfish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7175" y="1026111"/>
            <a:ext cx="722312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67" descr="angelfish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830" y="1924764"/>
            <a:ext cx="722312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69" descr="angelfish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4623" y="1908640"/>
            <a:ext cx="720725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70" descr="Butterfl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4963" y="3858638"/>
            <a:ext cx="1223962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71" descr="Butterfl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5763" y="3825300"/>
            <a:ext cx="122555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72" descr="Butterfl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0913" y="4722238"/>
            <a:ext cx="1225550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73" descr="Butterfl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0938" y="4806375"/>
            <a:ext cx="1223962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74" descr="bug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700" y="4469031"/>
            <a:ext cx="752475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81" descr="frog6_7kb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4682" y="1472701"/>
            <a:ext cx="817563" cy="72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82" descr="frog6_7kb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1457" y="1471114"/>
            <a:ext cx="817563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83" descr="frog6_7kb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9357" y="1509214"/>
            <a:ext cx="817563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84" descr="frog6_7kb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307" y="1523501"/>
            <a:ext cx="817563" cy="72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Line 85"/>
          <p:cNvSpPr>
            <a:spLocks noChangeShapeType="1"/>
          </p:cNvSpPr>
          <p:nvPr/>
        </p:nvSpPr>
        <p:spPr bwMode="auto">
          <a:xfrm>
            <a:off x="2751138" y="3087984"/>
            <a:ext cx="595312" cy="5826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1037015">
              <a:defRPr/>
            </a:pPr>
            <a:endParaRPr lang="en-US" sz="2041">
              <a:solidFill>
                <a:srgbClr val="000000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9" name="Line 86"/>
          <p:cNvSpPr>
            <a:spLocks noChangeShapeType="1"/>
          </p:cNvSpPr>
          <p:nvPr/>
        </p:nvSpPr>
        <p:spPr bwMode="auto">
          <a:xfrm>
            <a:off x="3952875" y="3073696"/>
            <a:ext cx="593725" cy="5826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1037015">
              <a:defRPr/>
            </a:pPr>
            <a:endParaRPr lang="en-US" sz="2041">
              <a:solidFill>
                <a:srgbClr val="000000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0" name="Group 8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0872809"/>
              </p:ext>
            </p:extLst>
          </p:nvPr>
        </p:nvGraphicFramePr>
        <p:xfrm>
          <a:off x="7560830" y="3098949"/>
          <a:ext cx="1831975" cy="592137"/>
        </p:xfrm>
        <a:graphic>
          <a:graphicData uri="http://schemas.openxmlformats.org/drawingml/2006/table">
            <a:tbl>
              <a:tblPr/>
              <a:tblGrid>
                <a:gridCol w="6100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18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00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921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3655" marR="103655" marT="51837" marB="5183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3655" marR="103655" marT="51837" marB="518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3655" marR="103655" marT="51837" marB="518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B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1" name="Text Box 97"/>
          <p:cNvSpPr txBox="1">
            <a:spLocks noChangeArrowheads="1"/>
          </p:cNvSpPr>
          <p:nvPr/>
        </p:nvSpPr>
        <p:spPr bwMode="auto">
          <a:xfrm>
            <a:off x="7594168" y="2995039"/>
            <a:ext cx="560387" cy="7207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defTabSz="1037015">
              <a:spcBef>
                <a:spcPct val="50000"/>
              </a:spcBef>
              <a:defRPr/>
            </a:pPr>
            <a:r>
              <a:rPr lang="en-US" altLang="en-US" sz="4083" b="1">
                <a:solidFill>
                  <a:srgbClr val="000000"/>
                </a:solidFill>
              </a:rPr>
              <a:t>1</a:t>
            </a:r>
            <a:endParaRPr lang="en-US" altLang="en-US" sz="4083" b="1">
              <a:solidFill>
                <a:srgbClr val="000000"/>
              </a:solidFill>
            </a:endParaRPr>
          </a:p>
        </p:txBody>
      </p:sp>
      <p:sp>
        <p:nvSpPr>
          <p:cNvPr id="42" name="Text Box 98"/>
          <p:cNvSpPr txBox="1">
            <a:spLocks noChangeArrowheads="1"/>
          </p:cNvSpPr>
          <p:nvPr/>
        </p:nvSpPr>
        <p:spPr bwMode="auto">
          <a:xfrm>
            <a:off x="8784793" y="2998214"/>
            <a:ext cx="560387" cy="7207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defTabSz="1037015">
              <a:spcBef>
                <a:spcPct val="50000"/>
              </a:spcBef>
              <a:defRPr/>
            </a:pPr>
            <a:r>
              <a:rPr lang="en-US" altLang="en-US" sz="4083" b="1">
                <a:solidFill>
                  <a:srgbClr val="000000"/>
                </a:solidFill>
              </a:rPr>
              <a:t>3</a:t>
            </a:r>
            <a:endParaRPr lang="en-US" altLang="en-US" sz="4083" b="1">
              <a:solidFill>
                <a:srgbClr val="000000"/>
              </a:solidFill>
            </a:endParaRPr>
          </a:p>
        </p:txBody>
      </p:sp>
      <p:sp>
        <p:nvSpPr>
          <p:cNvPr id="43" name="Text Box 99"/>
          <p:cNvSpPr txBox="1">
            <a:spLocks noChangeArrowheads="1"/>
          </p:cNvSpPr>
          <p:nvPr/>
        </p:nvSpPr>
        <p:spPr bwMode="auto">
          <a:xfrm>
            <a:off x="8191068" y="2990276"/>
            <a:ext cx="558800" cy="7207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defTabSz="1037015">
              <a:spcBef>
                <a:spcPct val="50000"/>
              </a:spcBef>
              <a:defRPr/>
            </a:pPr>
            <a:r>
              <a:rPr lang="en-US" altLang="en-US" sz="4083" b="1">
                <a:solidFill>
                  <a:srgbClr val="000000"/>
                </a:solidFill>
              </a:rPr>
              <a:t>5</a:t>
            </a:r>
            <a:endParaRPr lang="en-US" altLang="en-US" sz="4083" b="1">
              <a:solidFill>
                <a:srgbClr val="000000"/>
              </a:solidFill>
            </a:endParaRPr>
          </a:p>
        </p:txBody>
      </p:sp>
      <p:sp>
        <p:nvSpPr>
          <p:cNvPr id="44" name="Line 100"/>
          <p:cNvSpPr>
            <a:spLocks noChangeShapeType="1"/>
          </p:cNvSpPr>
          <p:nvPr/>
        </p:nvSpPr>
        <p:spPr bwMode="auto">
          <a:xfrm>
            <a:off x="7570355" y="3098949"/>
            <a:ext cx="595313" cy="584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1037015">
              <a:defRPr/>
            </a:pPr>
            <a:endParaRPr lang="en-US" sz="2041">
              <a:solidFill>
                <a:srgbClr val="000000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5" name="Line 101"/>
          <p:cNvSpPr>
            <a:spLocks noChangeShapeType="1"/>
          </p:cNvSpPr>
          <p:nvPr/>
        </p:nvSpPr>
        <p:spPr bwMode="auto">
          <a:xfrm>
            <a:off x="8772093" y="3084661"/>
            <a:ext cx="593725" cy="5826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1037015">
              <a:defRPr/>
            </a:pPr>
            <a:endParaRPr lang="en-US" sz="2041">
              <a:solidFill>
                <a:srgbClr val="000000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 Box 102"/>
          <p:cNvSpPr txBox="1">
            <a:spLocks noChangeArrowheads="1"/>
          </p:cNvSpPr>
          <p:nvPr/>
        </p:nvSpPr>
        <p:spPr bwMode="auto">
          <a:xfrm>
            <a:off x="3986213" y="6100188"/>
            <a:ext cx="560387" cy="7207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defTabSz="1037015">
              <a:spcBef>
                <a:spcPct val="50000"/>
              </a:spcBef>
              <a:defRPr/>
            </a:pPr>
            <a:endParaRPr lang="en-US" altLang="en-US" sz="4083" b="1">
              <a:solidFill>
                <a:srgbClr val="000000"/>
              </a:solidFill>
            </a:endParaRPr>
          </a:p>
        </p:txBody>
      </p:sp>
      <p:graphicFrame>
        <p:nvGraphicFramePr>
          <p:cNvPr id="47" name="Group 10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7788917"/>
              </p:ext>
            </p:extLst>
          </p:nvPr>
        </p:nvGraphicFramePr>
        <p:xfrm>
          <a:off x="2809875" y="6143768"/>
          <a:ext cx="1831975" cy="590984"/>
        </p:xfrm>
        <a:graphic>
          <a:graphicData uri="http://schemas.openxmlformats.org/drawingml/2006/table">
            <a:tbl>
              <a:tblPr/>
              <a:tblGrid>
                <a:gridCol w="6100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18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00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90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3655" marR="103655" marT="51652" marB="5165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3655" marR="103655" marT="51652" marB="5165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3655" marR="103655" marT="51652" marB="5165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B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8" name="Text Box 113"/>
          <p:cNvSpPr txBox="1">
            <a:spLocks noChangeArrowheads="1"/>
          </p:cNvSpPr>
          <p:nvPr/>
        </p:nvSpPr>
        <p:spPr bwMode="auto">
          <a:xfrm>
            <a:off x="2843213" y="6067568"/>
            <a:ext cx="560387" cy="7207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defTabSz="1037015">
              <a:spcBef>
                <a:spcPct val="50000"/>
              </a:spcBef>
              <a:defRPr/>
            </a:pPr>
            <a:r>
              <a:rPr lang="en-US" altLang="en-US" sz="4083" b="1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49" name="Text Box 114"/>
          <p:cNvSpPr txBox="1">
            <a:spLocks noChangeArrowheads="1"/>
          </p:cNvSpPr>
          <p:nvPr/>
        </p:nvSpPr>
        <p:spPr bwMode="auto">
          <a:xfrm>
            <a:off x="4033838" y="6069155"/>
            <a:ext cx="560387" cy="7207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defTabSz="1037015">
              <a:spcBef>
                <a:spcPct val="50000"/>
              </a:spcBef>
              <a:defRPr/>
            </a:pPr>
            <a:r>
              <a:rPr lang="en-US" altLang="en-US" sz="4083" b="1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50" name="Text Box 115"/>
          <p:cNvSpPr txBox="1">
            <a:spLocks noChangeArrowheads="1"/>
          </p:cNvSpPr>
          <p:nvPr/>
        </p:nvSpPr>
        <p:spPr bwMode="auto">
          <a:xfrm>
            <a:off x="3440113" y="6061218"/>
            <a:ext cx="558800" cy="7207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defTabSz="1037015">
              <a:spcBef>
                <a:spcPct val="50000"/>
              </a:spcBef>
              <a:defRPr/>
            </a:pPr>
            <a:r>
              <a:rPr lang="en-US" altLang="en-US" sz="4083" b="1">
                <a:solidFill>
                  <a:srgbClr val="000000"/>
                </a:solidFill>
              </a:rPr>
              <a:t>2</a:t>
            </a:r>
            <a:endParaRPr lang="en-US" altLang="en-US" sz="4083" b="1">
              <a:solidFill>
                <a:srgbClr val="000000"/>
              </a:solidFill>
            </a:endParaRPr>
          </a:p>
        </p:txBody>
      </p:sp>
      <p:sp>
        <p:nvSpPr>
          <p:cNvPr id="51" name="Line 116"/>
          <p:cNvSpPr>
            <a:spLocks noChangeShapeType="1"/>
          </p:cNvSpPr>
          <p:nvPr/>
        </p:nvSpPr>
        <p:spPr bwMode="auto">
          <a:xfrm>
            <a:off x="2820988" y="6143768"/>
            <a:ext cx="593725" cy="5826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1037015">
              <a:defRPr/>
            </a:pPr>
            <a:endParaRPr lang="en-US" sz="2041">
              <a:solidFill>
                <a:srgbClr val="000000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2" name="Line 117"/>
          <p:cNvSpPr>
            <a:spLocks noChangeShapeType="1"/>
          </p:cNvSpPr>
          <p:nvPr/>
        </p:nvSpPr>
        <p:spPr bwMode="auto">
          <a:xfrm>
            <a:off x="4049713" y="6127893"/>
            <a:ext cx="593725" cy="584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1037015">
              <a:defRPr/>
            </a:pPr>
            <a:endParaRPr lang="en-US" sz="2041">
              <a:solidFill>
                <a:srgbClr val="000000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 Box 118"/>
          <p:cNvSpPr txBox="1">
            <a:spLocks noChangeArrowheads="1"/>
          </p:cNvSpPr>
          <p:nvPr/>
        </p:nvSpPr>
        <p:spPr bwMode="auto">
          <a:xfrm>
            <a:off x="8526463" y="6112888"/>
            <a:ext cx="558800" cy="7207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defTabSz="1037015">
              <a:spcBef>
                <a:spcPct val="50000"/>
              </a:spcBef>
              <a:defRPr/>
            </a:pPr>
            <a:endParaRPr lang="en-US" altLang="en-US" sz="4083" b="1">
              <a:solidFill>
                <a:srgbClr val="000000"/>
              </a:solidFill>
            </a:endParaRPr>
          </a:p>
        </p:txBody>
      </p:sp>
      <p:graphicFrame>
        <p:nvGraphicFramePr>
          <p:cNvPr id="54" name="Group 1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196798"/>
              </p:ext>
            </p:extLst>
          </p:nvPr>
        </p:nvGraphicFramePr>
        <p:xfrm>
          <a:off x="7348538" y="6154880"/>
          <a:ext cx="1831975" cy="592138"/>
        </p:xfrm>
        <a:graphic>
          <a:graphicData uri="http://schemas.openxmlformats.org/drawingml/2006/table">
            <a:tbl>
              <a:tblPr/>
              <a:tblGrid>
                <a:gridCol w="6100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18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00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92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3655" marR="103655" marT="51837" marB="5183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3655" marR="103655" marT="51837" marB="518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3655" marR="103655" marT="51837" marB="518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B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5" name="Text Box 129"/>
          <p:cNvSpPr txBox="1">
            <a:spLocks noChangeArrowheads="1"/>
          </p:cNvSpPr>
          <p:nvPr/>
        </p:nvSpPr>
        <p:spPr bwMode="auto">
          <a:xfrm>
            <a:off x="7381875" y="6080268"/>
            <a:ext cx="560388" cy="7207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defTabSz="1037015">
              <a:spcBef>
                <a:spcPct val="50000"/>
              </a:spcBef>
              <a:defRPr/>
            </a:pPr>
            <a:r>
              <a:rPr lang="en-US" altLang="en-US" sz="4083" b="1">
                <a:solidFill>
                  <a:srgbClr val="000000"/>
                </a:solidFill>
              </a:rPr>
              <a:t>4</a:t>
            </a:r>
            <a:endParaRPr lang="en-US" altLang="en-US" sz="4083" b="1">
              <a:solidFill>
                <a:srgbClr val="000000"/>
              </a:solidFill>
            </a:endParaRPr>
          </a:p>
        </p:txBody>
      </p:sp>
      <p:sp>
        <p:nvSpPr>
          <p:cNvPr id="56" name="Text Box 130"/>
          <p:cNvSpPr txBox="1">
            <a:spLocks noChangeArrowheads="1"/>
          </p:cNvSpPr>
          <p:nvPr/>
        </p:nvSpPr>
        <p:spPr bwMode="auto">
          <a:xfrm>
            <a:off x="8572500" y="6081855"/>
            <a:ext cx="560388" cy="7207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defTabSz="1037015">
              <a:spcBef>
                <a:spcPct val="50000"/>
              </a:spcBef>
              <a:defRPr/>
            </a:pPr>
            <a:r>
              <a:rPr lang="en-US" altLang="en-US" sz="4083" b="1">
                <a:solidFill>
                  <a:srgbClr val="000000"/>
                </a:solidFill>
              </a:rPr>
              <a:t>1</a:t>
            </a:r>
            <a:endParaRPr lang="en-US" altLang="en-US" sz="4083" b="1">
              <a:solidFill>
                <a:srgbClr val="000000"/>
              </a:solidFill>
            </a:endParaRPr>
          </a:p>
        </p:txBody>
      </p:sp>
      <p:sp>
        <p:nvSpPr>
          <p:cNvPr id="57" name="Text Box 131"/>
          <p:cNvSpPr txBox="1">
            <a:spLocks noChangeArrowheads="1"/>
          </p:cNvSpPr>
          <p:nvPr/>
        </p:nvSpPr>
        <p:spPr bwMode="auto">
          <a:xfrm>
            <a:off x="7978775" y="6073918"/>
            <a:ext cx="560388" cy="7207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defTabSz="1037015">
              <a:spcBef>
                <a:spcPct val="50000"/>
              </a:spcBef>
              <a:defRPr/>
            </a:pPr>
            <a:r>
              <a:rPr lang="en-US" altLang="en-US" sz="4083" b="1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58" name="Line 132"/>
          <p:cNvSpPr>
            <a:spLocks noChangeShapeType="1"/>
          </p:cNvSpPr>
          <p:nvPr/>
        </p:nvSpPr>
        <p:spPr bwMode="auto">
          <a:xfrm>
            <a:off x="7350125" y="6139005"/>
            <a:ext cx="593725" cy="584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1037015">
              <a:defRPr/>
            </a:pPr>
            <a:endParaRPr lang="en-US" sz="2041">
              <a:solidFill>
                <a:srgbClr val="000000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9" name="Line 133"/>
          <p:cNvSpPr>
            <a:spLocks noChangeShapeType="1"/>
          </p:cNvSpPr>
          <p:nvPr/>
        </p:nvSpPr>
        <p:spPr bwMode="auto">
          <a:xfrm>
            <a:off x="8559800" y="6140593"/>
            <a:ext cx="593725" cy="584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1037015">
              <a:defRPr/>
            </a:pPr>
            <a:endParaRPr lang="en-US" sz="2041">
              <a:solidFill>
                <a:srgbClr val="000000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0664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34642" y="112007"/>
            <a:ext cx="10335491" cy="568036"/>
          </a:xfrm>
          <a:prstGeom prst="roundRect">
            <a:avLst/>
          </a:prstGeom>
          <a:solidFill>
            <a:srgbClr val="CBC1DA"/>
          </a:solidFill>
          <a:ln>
            <a:solidFill>
              <a:srgbClr val="CBC1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Gạch bỏ các chữ số không cùng số lượng với nhóm con vật trong mỗi ô</a:t>
            </a:r>
          </a:p>
        </p:txBody>
      </p:sp>
      <p:graphicFrame>
        <p:nvGraphicFramePr>
          <p:cNvPr id="3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452575"/>
              </p:ext>
            </p:extLst>
          </p:nvPr>
        </p:nvGraphicFramePr>
        <p:xfrm>
          <a:off x="2755456" y="3069204"/>
          <a:ext cx="1831975" cy="592137"/>
        </p:xfrm>
        <a:graphic>
          <a:graphicData uri="http://schemas.openxmlformats.org/drawingml/2006/table">
            <a:tbl>
              <a:tblPr/>
              <a:tblGrid>
                <a:gridCol w="6100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18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00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921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3655" marR="103655" marT="51837" marB="5183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3655" marR="103655" marT="51837" marB="518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3655" marR="103655" marT="51837" marB="518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B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Text Box 13"/>
          <p:cNvSpPr txBox="1">
            <a:spLocks noChangeArrowheads="1"/>
          </p:cNvSpPr>
          <p:nvPr/>
        </p:nvSpPr>
        <p:spPr bwMode="auto">
          <a:xfrm>
            <a:off x="2788793" y="2993004"/>
            <a:ext cx="560388" cy="7207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defTabSz="1037015">
              <a:spcBef>
                <a:spcPct val="50000"/>
              </a:spcBef>
              <a:defRPr/>
            </a:pPr>
            <a:r>
              <a:rPr lang="en-US" altLang="en-US" sz="4083" b="1" dirty="0">
                <a:solidFill>
                  <a:srgbClr val="000000"/>
                </a:solidFill>
              </a:rPr>
              <a:t>1</a:t>
            </a:r>
            <a:endParaRPr lang="en-US" altLang="en-US" sz="4083" b="1" dirty="0">
              <a:solidFill>
                <a:srgbClr val="000000"/>
              </a:solidFill>
            </a:endParaRPr>
          </a:p>
        </p:txBody>
      </p:sp>
      <p:sp>
        <p:nvSpPr>
          <p:cNvPr id="5" name="Text Box 14"/>
          <p:cNvSpPr txBox="1">
            <a:spLocks noChangeArrowheads="1"/>
          </p:cNvSpPr>
          <p:nvPr/>
        </p:nvSpPr>
        <p:spPr bwMode="auto">
          <a:xfrm>
            <a:off x="3979418" y="2996179"/>
            <a:ext cx="560388" cy="7191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defTabSz="1037015">
              <a:spcBef>
                <a:spcPct val="50000"/>
              </a:spcBef>
              <a:defRPr/>
            </a:pPr>
            <a:r>
              <a:rPr lang="en-US" altLang="en-US" sz="4083" b="1" dirty="0">
                <a:solidFill>
                  <a:srgbClr val="000000"/>
                </a:solidFill>
              </a:rPr>
              <a:t>4</a:t>
            </a:r>
            <a:endParaRPr lang="en-US" altLang="en-US" sz="4083" b="1" dirty="0">
              <a:solidFill>
                <a:srgbClr val="000000"/>
              </a:solidFill>
            </a:endParaRPr>
          </a:p>
        </p:txBody>
      </p:sp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3385693" y="2988241"/>
            <a:ext cx="558800" cy="7207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defTabSz="1037015">
              <a:spcBef>
                <a:spcPct val="50000"/>
              </a:spcBef>
              <a:defRPr/>
            </a:pPr>
            <a:r>
              <a:rPr lang="en-US" altLang="en-US" sz="4083" b="1" dirty="0">
                <a:solidFill>
                  <a:srgbClr val="000000"/>
                </a:solidFill>
              </a:rPr>
              <a:t>3</a:t>
            </a:r>
            <a:endParaRPr lang="en-US" altLang="en-US" sz="4083" b="1" dirty="0">
              <a:solidFill>
                <a:srgbClr val="000000"/>
              </a:solidFill>
            </a:endParaRPr>
          </a:p>
        </p:txBody>
      </p:sp>
      <p:sp>
        <p:nvSpPr>
          <p:cNvPr id="7" name="AutoShape 26"/>
          <p:cNvSpPr>
            <a:spLocks noChangeArrowheads="1"/>
          </p:cNvSpPr>
          <p:nvPr/>
        </p:nvSpPr>
        <p:spPr bwMode="auto">
          <a:xfrm>
            <a:off x="1682306" y="899547"/>
            <a:ext cx="4083050" cy="2006144"/>
          </a:xfrm>
          <a:prstGeom prst="roundRect">
            <a:avLst>
              <a:gd name="adj" fmla="val 16667"/>
            </a:avLst>
          </a:prstGeom>
          <a:solidFill>
            <a:schemeClr val="bg1">
              <a:alpha val="96077"/>
            </a:schemeClr>
          </a:solidFill>
          <a:ln w="57150">
            <a:solidFill>
              <a:srgbClr val="785D9D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defTabSz="1037015">
              <a:defRPr/>
            </a:pPr>
            <a:endParaRPr lang="en-US" altLang="en-US" sz="2041">
              <a:solidFill>
                <a:srgbClr val="000000"/>
              </a:solidFill>
            </a:endParaRPr>
          </a:p>
        </p:txBody>
      </p:sp>
      <p:sp>
        <p:nvSpPr>
          <p:cNvPr id="8" name="Text Box 48"/>
          <p:cNvSpPr txBox="1">
            <a:spLocks noChangeArrowheads="1"/>
          </p:cNvSpPr>
          <p:nvPr/>
        </p:nvSpPr>
        <p:spPr bwMode="auto">
          <a:xfrm>
            <a:off x="8737156" y="3010466"/>
            <a:ext cx="560387" cy="7207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defTabSz="1037015">
              <a:spcBef>
                <a:spcPct val="50000"/>
              </a:spcBef>
              <a:defRPr/>
            </a:pPr>
            <a:endParaRPr lang="en-US" altLang="en-US" sz="4083" b="1">
              <a:solidFill>
                <a:srgbClr val="000000"/>
              </a:solidFill>
            </a:endParaRPr>
          </a:p>
        </p:txBody>
      </p:sp>
      <p:sp>
        <p:nvSpPr>
          <p:cNvPr id="9" name="AutoShape 56"/>
          <p:cNvSpPr>
            <a:spLocks noChangeArrowheads="1"/>
          </p:cNvSpPr>
          <p:nvPr/>
        </p:nvSpPr>
        <p:spPr bwMode="auto">
          <a:xfrm>
            <a:off x="6416231" y="899547"/>
            <a:ext cx="4084637" cy="2041069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>
            <a:solidFill>
              <a:srgbClr val="785D9D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defTabSz="1037015">
              <a:defRPr/>
            </a:pPr>
            <a:endParaRPr lang="en-US" altLang="en-US" sz="2041">
              <a:solidFill>
                <a:srgbClr val="000000"/>
              </a:solidFill>
            </a:endParaRPr>
          </a:p>
        </p:txBody>
      </p:sp>
      <p:sp>
        <p:nvSpPr>
          <p:cNvPr id="10" name="AutoShape 57"/>
          <p:cNvSpPr>
            <a:spLocks noChangeArrowheads="1"/>
          </p:cNvSpPr>
          <p:nvPr/>
        </p:nvSpPr>
        <p:spPr bwMode="auto">
          <a:xfrm>
            <a:off x="1682305" y="4045524"/>
            <a:ext cx="4083051" cy="192332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>
            <a:solidFill>
              <a:srgbClr val="785D9D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defTabSz="1037015">
              <a:defRPr/>
            </a:pPr>
            <a:endParaRPr lang="en-US" altLang="en-US" sz="2041">
              <a:solidFill>
                <a:srgbClr val="000000"/>
              </a:solidFill>
            </a:endParaRPr>
          </a:p>
        </p:txBody>
      </p:sp>
      <p:sp>
        <p:nvSpPr>
          <p:cNvPr id="11" name="AutoShape 58"/>
          <p:cNvSpPr>
            <a:spLocks noChangeArrowheads="1"/>
          </p:cNvSpPr>
          <p:nvPr/>
        </p:nvSpPr>
        <p:spPr bwMode="auto">
          <a:xfrm>
            <a:off x="6478291" y="4059378"/>
            <a:ext cx="4022577" cy="191220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>
            <a:solidFill>
              <a:srgbClr val="785D9D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defTabSz="1037015">
              <a:defRPr/>
            </a:pPr>
            <a:endParaRPr lang="en-US" altLang="en-US" sz="2041">
              <a:solidFill>
                <a:srgbClr val="000000"/>
              </a:solidFill>
            </a:endParaRPr>
          </a:p>
        </p:txBody>
      </p:sp>
      <p:sp>
        <p:nvSpPr>
          <p:cNvPr id="12" name="Line 85"/>
          <p:cNvSpPr>
            <a:spLocks noChangeShapeType="1"/>
          </p:cNvSpPr>
          <p:nvPr/>
        </p:nvSpPr>
        <p:spPr bwMode="auto">
          <a:xfrm>
            <a:off x="2764981" y="3069204"/>
            <a:ext cx="595312" cy="5826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1037015">
              <a:defRPr/>
            </a:pPr>
            <a:endParaRPr lang="en-US" sz="2041">
              <a:solidFill>
                <a:srgbClr val="000000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3" name="Line 86"/>
          <p:cNvSpPr>
            <a:spLocks noChangeShapeType="1"/>
          </p:cNvSpPr>
          <p:nvPr/>
        </p:nvSpPr>
        <p:spPr bwMode="auto">
          <a:xfrm>
            <a:off x="3966718" y="3054916"/>
            <a:ext cx="593725" cy="5826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1037015">
              <a:defRPr/>
            </a:pPr>
            <a:endParaRPr lang="en-US" sz="2041">
              <a:solidFill>
                <a:srgbClr val="000000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4" name="Group 8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1880216"/>
              </p:ext>
            </p:extLst>
          </p:nvPr>
        </p:nvGraphicFramePr>
        <p:xfrm>
          <a:off x="7560818" y="3177154"/>
          <a:ext cx="1831975" cy="592137"/>
        </p:xfrm>
        <a:graphic>
          <a:graphicData uri="http://schemas.openxmlformats.org/drawingml/2006/table">
            <a:tbl>
              <a:tblPr/>
              <a:tblGrid>
                <a:gridCol w="6100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18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00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921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3655" marR="103655" marT="51837" marB="5183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3655" marR="103655" marT="51837" marB="518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3655" marR="103655" marT="51837" marB="518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B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5" name="Text Box 97"/>
          <p:cNvSpPr txBox="1">
            <a:spLocks noChangeArrowheads="1"/>
          </p:cNvSpPr>
          <p:nvPr/>
        </p:nvSpPr>
        <p:spPr bwMode="auto">
          <a:xfrm>
            <a:off x="7594156" y="3100954"/>
            <a:ext cx="560387" cy="7207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defTabSz="1037015">
              <a:spcBef>
                <a:spcPct val="50000"/>
              </a:spcBef>
              <a:defRPr/>
            </a:pPr>
            <a:r>
              <a:rPr lang="en-US" altLang="en-US" sz="4083" b="1" dirty="0">
                <a:solidFill>
                  <a:srgbClr val="000000"/>
                </a:solidFill>
              </a:rPr>
              <a:t>5</a:t>
            </a:r>
            <a:endParaRPr lang="en-US" altLang="en-US" sz="4083" b="1" dirty="0">
              <a:solidFill>
                <a:srgbClr val="000000"/>
              </a:solidFill>
            </a:endParaRPr>
          </a:p>
        </p:txBody>
      </p:sp>
      <p:sp>
        <p:nvSpPr>
          <p:cNvPr id="16" name="Text Box 98"/>
          <p:cNvSpPr txBox="1">
            <a:spLocks noChangeArrowheads="1"/>
          </p:cNvSpPr>
          <p:nvPr/>
        </p:nvSpPr>
        <p:spPr bwMode="auto">
          <a:xfrm>
            <a:off x="8784781" y="3104129"/>
            <a:ext cx="560387" cy="7207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defTabSz="1037015">
              <a:spcBef>
                <a:spcPct val="50000"/>
              </a:spcBef>
              <a:defRPr/>
            </a:pPr>
            <a:r>
              <a:rPr lang="en-US" altLang="en-US" sz="4083" b="1" dirty="0">
                <a:solidFill>
                  <a:srgbClr val="000000"/>
                </a:solidFill>
              </a:rPr>
              <a:t>3</a:t>
            </a:r>
            <a:endParaRPr lang="en-US" altLang="en-US" sz="4083" b="1" dirty="0">
              <a:solidFill>
                <a:srgbClr val="000000"/>
              </a:solidFill>
            </a:endParaRPr>
          </a:p>
        </p:txBody>
      </p:sp>
      <p:sp>
        <p:nvSpPr>
          <p:cNvPr id="17" name="Text Box 99"/>
          <p:cNvSpPr txBox="1">
            <a:spLocks noChangeArrowheads="1"/>
          </p:cNvSpPr>
          <p:nvPr/>
        </p:nvSpPr>
        <p:spPr bwMode="auto">
          <a:xfrm>
            <a:off x="8191056" y="3096191"/>
            <a:ext cx="558800" cy="7207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defTabSz="1037015">
              <a:spcBef>
                <a:spcPct val="50000"/>
              </a:spcBef>
              <a:defRPr/>
            </a:pPr>
            <a:r>
              <a:rPr lang="en-US" altLang="en-US" sz="4083" b="1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8" name="Line 100"/>
          <p:cNvSpPr>
            <a:spLocks noChangeShapeType="1"/>
          </p:cNvSpPr>
          <p:nvPr/>
        </p:nvSpPr>
        <p:spPr bwMode="auto">
          <a:xfrm>
            <a:off x="7570343" y="3177154"/>
            <a:ext cx="595313" cy="584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1037015">
              <a:defRPr/>
            </a:pPr>
            <a:endParaRPr lang="en-US" sz="2041">
              <a:solidFill>
                <a:srgbClr val="000000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9" name="Line 101"/>
          <p:cNvSpPr>
            <a:spLocks noChangeShapeType="1"/>
          </p:cNvSpPr>
          <p:nvPr/>
        </p:nvSpPr>
        <p:spPr bwMode="auto">
          <a:xfrm>
            <a:off x="8772081" y="3162866"/>
            <a:ext cx="593725" cy="5826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1037015">
              <a:defRPr/>
            </a:pPr>
            <a:endParaRPr lang="en-US" sz="2041">
              <a:solidFill>
                <a:srgbClr val="000000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Box 102"/>
          <p:cNvSpPr txBox="1">
            <a:spLocks noChangeArrowheads="1"/>
          </p:cNvSpPr>
          <p:nvPr/>
        </p:nvSpPr>
        <p:spPr bwMode="auto">
          <a:xfrm>
            <a:off x="3368231" y="5929011"/>
            <a:ext cx="560387" cy="7207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defTabSz="1037015">
              <a:spcBef>
                <a:spcPct val="50000"/>
              </a:spcBef>
              <a:defRPr/>
            </a:pPr>
            <a:endParaRPr lang="en-US" altLang="en-US" sz="4083" b="1">
              <a:solidFill>
                <a:srgbClr val="000000"/>
              </a:solidFill>
            </a:endParaRPr>
          </a:p>
        </p:txBody>
      </p:sp>
      <p:graphicFrame>
        <p:nvGraphicFramePr>
          <p:cNvPr id="21" name="Group 10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2773390"/>
              </p:ext>
            </p:extLst>
          </p:nvPr>
        </p:nvGraphicFramePr>
        <p:xfrm>
          <a:off x="2737993" y="6138253"/>
          <a:ext cx="1833561" cy="590984"/>
        </p:xfrm>
        <a:graphic>
          <a:graphicData uri="http://schemas.openxmlformats.org/drawingml/2006/table">
            <a:tbl>
              <a:tblPr/>
              <a:tblGrid>
                <a:gridCol w="6105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23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05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90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3745" marR="103745" marT="51652" marB="5165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3745" marR="103745" marT="51652" marB="5165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3745" marR="103745" marT="51652" marB="5165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B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2" name="Text Box 113"/>
          <p:cNvSpPr txBox="1">
            <a:spLocks noChangeArrowheads="1"/>
          </p:cNvSpPr>
          <p:nvPr/>
        </p:nvSpPr>
        <p:spPr bwMode="auto">
          <a:xfrm>
            <a:off x="2772918" y="6062053"/>
            <a:ext cx="560387" cy="7207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defTabSz="1037015">
              <a:spcBef>
                <a:spcPct val="50000"/>
              </a:spcBef>
              <a:defRPr/>
            </a:pPr>
            <a:r>
              <a:rPr lang="en-US" altLang="en-US" sz="4083" b="1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23" name="Text Box 114"/>
          <p:cNvSpPr txBox="1">
            <a:spLocks noChangeArrowheads="1"/>
          </p:cNvSpPr>
          <p:nvPr/>
        </p:nvSpPr>
        <p:spPr bwMode="auto">
          <a:xfrm>
            <a:off x="3963543" y="6063640"/>
            <a:ext cx="558800" cy="7207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defTabSz="1037015">
              <a:spcBef>
                <a:spcPct val="50000"/>
              </a:spcBef>
              <a:defRPr/>
            </a:pPr>
            <a:r>
              <a:rPr lang="en-US" altLang="en-US" sz="4083" b="1">
                <a:solidFill>
                  <a:srgbClr val="000000"/>
                </a:solidFill>
              </a:rPr>
              <a:t>2</a:t>
            </a:r>
            <a:endParaRPr lang="en-US" altLang="en-US" sz="4083" b="1">
              <a:solidFill>
                <a:srgbClr val="000000"/>
              </a:solidFill>
            </a:endParaRPr>
          </a:p>
        </p:txBody>
      </p:sp>
      <p:sp>
        <p:nvSpPr>
          <p:cNvPr id="24" name="Text Box 115"/>
          <p:cNvSpPr txBox="1">
            <a:spLocks noChangeArrowheads="1"/>
          </p:cNvSpPr>
          <p:nvPr/>
        </p:nvSpPr>
        <p:spPr bwMode="auto">
          <a:xfrm>
            <a:off x="3368230" y="6055703"/>
            <a:ext cx="560388" cy="7207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defTabSz="1037015">
              <a:spcBef>
                <a:spcPct val="50000"/>
              </a:spcBef>
              <a:defRPr/>
            </a:pPr>
            <a:r>
              <a:rPr lang="en-GB" altLang="en-US" sz="4083" b="1" dirty="0">
                <a:solidFill>
                  <a:srgbClr val="000000"/>
                </a:solidFill>
              </a:rPr>
              <a:t>4</a:t>
            </a:r>
            <a:endParaRPr lang="en-US" altLang="en-US" sz="4083" b="1" dirty="0">
              <a:solidFill>
                <a:srgbClr val="000000"/>
              </a:solidFill>
            </a:endParaRPr>
          </a:p>
        </p:txBody>
      </p:sp>
      <p:sp>
        <p:nvSpPr>
          <p:cNvPr id="25" name="Line 116"/>
          <p:cNvSpPr>
            <a:spLocks noChangeShapeType="1"/>
          </p:cNvSpPr>
          <p:nvPr/>
        </p:nvSpPr>
        <p:spPr bwMode="auto">
          <a:xfrm>
            <a:off x="2749105" y="6138253"/>
            <a:ext cx="595313" cy="5826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1037015">
              <a:defRPr/>
            </a:pPr>
            <a:endParaRPr lang="en-US" sz="2041">
              <a:solidFill>
                <a:srgbClr val="000000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6" name="Line 117"/>
          <p:cNvSpPr>
            <a:spLocks noChangeShapeType="1"/>
          </p:cNvSpPr>
          <p:nvPr/>
        </p:nvSpPr>
        <p:spPr bwMode="auto">
          <a:xfrm>
            <a:off x="3979418" y="6122378"/>
            <a:ext cx="593725" cy="584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1037015">
              <a:defRPr/>
            </a:pPr>
            <a:endParaRPr lang="en-US" sz="2041">
              <a:solidFill>
                <a:srgbClr val="000000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 Box 118"/>
          <p:cNvSpPr txBox="1">
            <a:spLocks noChangeArrowheads="1"/>
          </p:cNvSpPr>
          <p:nvPr/>
        </p:nvSpPr>
        <p:spPr bwMode="auto">
          <a:xfrm>
            <a:off x="8960993" y="5941711"/>
            <a:ext cx="560388" cy="7207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defTabSz="1037015">
              <a:spcBef>
                <a:spcPct val="50000"/>
              </a:spcBef>
              <a:defRPr/>
            </a:pPr>
            <a:endParaRPr lang="en-US" altLang="en-US" sz="4083" b="1">
              <a:solidFill>
                <a:srgbClr val="000000"/>
              </a:solidFill>
            </a:endParaRPr>
          </a:p>
        </p:txBody>
      </p:sp>
      <p:graphicFrame>
        <p:nvGraphicFramePr>
          <p:cNvPr id="28" name="Group 1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6397764"/>
              </p:ext>
            </p:extLst>
          </p:nvPr>
        </p:nvGraphicFramePr>
        <p:xfrm>
          <a:off x="7542090" y="6127866"/>
          <a:ext cx="2479674" cy="592137"/>
        </p:xfrm>
        <a:graphic>
          <a:graphicData uri="http://schemas.openxmlformats.org/drawingml/2006/table">
            <a:tbl>
              <a:tblPr/>
              <a:tblGrid>
                <a:gridCol w="6591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06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9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921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3686" marR="103686" marT="51837" marB="5183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3686" marR="103686" marT="51837" marB="518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3686" marR="103686" marT="51837" marB="518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B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9" name="Text Box 129"/>
          <p:cNvSpPr txBox="1">
            <a:spLocks noChangeArrowheads="1"/>
          </p:cNvSpPr>
          <p:nvPr/>
        </p:nvSpPr>
        <p:spPr bwMode="auto">
          <a:xfrm>
            <a:off x="7597652" y="6080241"/>
            <a:ext cx="558800" cy="7207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defTabSz="1037015">
              <a:spcBef>
                <a:spcPct val="50000"/>
              </a:spcBef>
              <a:defRPr/>
            </a:pPr>
            <a:r>
              <a:rPr lang="en-US" altLang="en-US" sz="4083" b="1">
                <a:solidFill>
                  <a:srgbClr val="000000"/>
                </a:solidFill>
              </a:rPr>
              <a:t>1</a:t>
            </a:r>
            <a:endParaRPr lang="en-US" altLang="en-US" sz="4083" b="1">
              <a:solidFill>
                <a:srgbClr val="000000"/>
              </a:solidFill>
            </a:endParaRPr>
          </a:p>
        </p:txBody>
      </p:sp>
      <p:sp>
        <p:nvSpPr>
          <p:cNvPr id="30" name="Text Box 130"/>
          <p:cNvSpPr txBox="1">
            <a:spLocks noChangeArrowheads="1"/>
          </p:cNvSpPr>
          <p:nvPr/>
        </p:nvSpPr>
        <p:spPr bwMode="auto">
          <a:xfrm>
            <a:off x="9451852" y="6080241"/>
            <a:ext cx="560388" cy="7207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defTabSz="1037015">
              <a:spcBef>
                <a:spcPct val="50000"/>
              </a:spcBef>
              <a:defRPr/>
            </a:pPr>
            <a:r>
              <a:rPr lang="en-US" altLang="en-US" sz="4083" b="1" dirty="0">
                <a:solidFill>
                  <a:srgbClr val="000000"/>
                </a:solidFill>
              </a:rPr>
              <a:t>3</a:t>
            </a:r>
            <a:endParaRPr lang="en-US" altLang="en-US" sz="4083" b="1" dirty="0">
              <a:solidFill>
                <a:srgbClr val="000000"/>
              </a:solidFill>
            </a:endParaRPr>
          </a:p>
        </p:txBody>
      </p:sp>
      <p:sp>
        <p:nvSpPr>
          <p:cNvPr id="31" name="Text Box 131"/>
          <p:cNvSpPr txBox="1">
            <a:spLocks noChangeArrowheads="1"/>
          </p:cNvSpPr>
          <p:nvPr/>
        </p:nvSpPr>
        <p:spPr bwMode="auto">
          <a:xfrm>
            <a:off x="8232567" y="6031645"/>
            <a:ext cx="1352550" cy="7207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defTabSz="1037015">
              <a:spcBef>
                <a:spcPct val="50000"/>
              </a:spcBef>
              <a:defRPr/>
            </a:pPr>
            <a:r>
              <a:rPr lang="en-US" altLang="en-US" sz="4083" b="1" smtClean="0">
                <a:solidFill>
                  <a:srgbClr val="000000"/>
                </a:solidFill>
              </a:rPr>
              <a:t>2</a:t>
            </a:r>
            <a:endParaRPr lang="en-US" altLang="en-US" sz="4083" b="1" dirty="0">
              <a:solidFill>
                <a:srgbClr val="000000"/>
              </a:solidFill>
            </a:endParaRPr>
          </a:p>
        </p:txBody>
      </p:sp>
      <p:sp>
        <p:nvSpPr>
          <p:cNvPr id="32" name="Line 132"/>
          <p:cNvSpPr>
            <a:spLocks noChangeShapeType="1"/>
          </p:cNvSpPr>
          <p:nvPr/>
        </p:nvSpPr>
        <p:spPr bwMode="auto">
          <a:xfrm>
            <a:off x="7562727" y="6119928"/>
            <a:ext cx="593725" cy="5826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1037015">
              <a:defRPr/>
            </a:pPr>
            <a:endParaRPr lang="en-US" sz="2041">
              <a:solidFill>
                <a:srgbClr val="000000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3" name="Line 133"/>
          <p:cNvSpPr>
            <a:spLocks noChangeShapeType="1"/>
          </p:cNvSpPr>
          <p:nvPr/>
        </p:nvSpPr>
        <p:spPr bwMode="auto">
          <a:xfrm>
            <a:off x="9428040" y="6140566"/>
            <a:ext cx="593725" cy="584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1037015">
              <a:defRPr/>
            </a:pPr>
            <a:endParaRPr lang="en-US" sz="2041">
              <a:solidFill>
                <a:srgbClr val="000000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42" name="Picture 4" descr="Emoticons - Google+ | Động vật, Cho lũ trẻ, Nhà trẻ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9856" y="4503728"/>
            <a:ext cx="1010902" cy="908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6" descr="Mèo Vẽ hình Ảnh minh Họa hoạt hình - đua xe png tải về - Miễn phí trong  suốt Con Chó Giống Như Loài động Vật Có Vú png Tải về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032" y="1323731"/>
            <a:ext cx="1079664" cy="96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6" descr="Mèo Vẽ hình Ảnh minh Họa hoạt hình - đua xe png tải về - Miễn phí trong  suốt Con Chó Giống Như Loài động Vật Có Vú png Tải về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8588" y="1294481"/>
            <a:ext cx="1079664" cy="96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6" descr="Mèo Vẽ hình Ảnh minh Họa hoạt hình - đua xe png tải về - Miễn phí trong  suốt Con Chó Giống Như Loài động Vật Có Vú png Tải về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699" y="1317499"/>
            <a:ext cx="1079663" cy="960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10" descr="Hình ảnh con sóc hoạt hình-This image is commercial use resource and  Premium user can get license authorization - Vector Fre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5651" y="4379171"/>
            <a:ext cx="1345109" cy="1343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Picture 10" descr="Hình ảnh con sóc hoạt hình-This image is commercial use resource and  Premium user can get license authorization - Vector Fre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2300" y="4379171"/>
            <a:ext cx="1343351" cy="1343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" name="Picture 2" descr="45 Animal cartoon ý tưởng | hình ảnh, clip art, động vậ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6725" y="1447093"/>
            <a:ext cx="1218743" cy="1003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" name="Picture 4" descr="Emoticons - Google+ | Động vật, Cho lũ trẻ, Nhà trẻ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301" y="4498970"/>
            <a:ext cx="1010902" cy="908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" name="Picture 4" descr="Emoticons - Google+ | Động vật, Cho lũ trẻ, Nhà trẻ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5368" y="4503728"/>
            <a:ext cx="1010902" cy="908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" name="Picture 4" descr="Emoticons - Google+ | Động vật, Cho lũ trẻ, Nhà trẻ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3527" y="4509587"/>
            <a:ext cx="1010902" cy="908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0257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782720" y="973003"/>
            <a:ext cx="6423361" cy="19389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6000" b="1" dirty="0" err="1">
                <a:ln w="0"/>
                <a:solidFill>
                  <a:srgbClr val="4F3D67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Trò</a:t>
            </a:r>
            <a:r>
              <a:rPr lang="en-US" sz="6000" b="1" dirty="0">
                <a:ln w="0"/>
                <a:solidFill>
                  <a:srgbClr val="4F3D67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6000" b="1" dirty="0" err="1">
                <a:ln w="0"/>
                <a:solidFill>
                  <a:srgbClr val="4F3D67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chơi</a:t>
            </a:r>
            <a:r>
              <a:rPr lang="en-US" sz="6000" b="1" dirty="0">
                <a:ln w="0"/>
                <a:solidFill>
                  <a:srgbClr val="4F3D67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</a:t>
            </a:r>
          </a:p>
          <a:p>
            <a:pPr algn="ctr" eaLnBrk="1" hangingPunct="1">
              <a:defRPr/>
            </a:pPr>
            <a:r>
              <a:rPr lang="en-US" sz="6000" b="1" dirty="0">
                <a:ln w="0"/>
                <a:solidFill>
                  <a:srgbClr val="4F3D67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THÊM VÀO CHO ĐỦ</a:t>
            </a:r>
          </a:p>
        </p:txBody>
      </p:sp>
      <p:sp>
        <p:nvSpPr>
          <p:cNvPr id="4" name="Rectangle 3"/>
          <p:cNvSpPr/>
          <p:nvPr/>
        </p:nvSpPr>
        <p:spPr>
          <a:xfrm>
            <a:off x="2184400" y="3144982"/>
            <a:ext cx="7620000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lnSpc>
                <a:spcPct val="150000"/>
              </a:lnSpc>
              <a:defRPr/>
            </a:pPr>
            <a:r>
              <a:rPr lang="en-US" sz="2400" dirty="0" err="1">
                <a:ln w="0"/>
                <a:solidFill>
                  <a:srgbClr val="785D9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Cách</a:t>
            </a:r>
            <a:r>
              <a:rPr lang="en-US" sz="2400" dirty="0">
                <a:ln w="0"/>
                <a:solidFill>
                  <a:srgbClr val="785D9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>
                <a:ln w="0"/>
                <a:solidFill>
                  <a:srgbClr val="785D9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chơi</a:t>
            </a:r>
            <a:r>
              <a:rPr lang="en-US" sz="2400" dirty="0">
                <a:ln w="0"/>
                <a:solidFill>
                  <a:srgbClr val="785D9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Con </a:t>
            </a:r>
            <a:r>
              <a:rPr lang="en-US" sz="2400" dirty="0" err="1">
                <a:ln w="0"/>
                <a:solidFill>
                  <a:srgbClr val="785D9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hãy</a:t>
            </a:r>
            <a:r>
              <a:rPr lang="en-US" sz="2400" dirty="0">
                <a:ln w="0"/>
                <a:solidFill>
                  <a:srgbClr val="785D9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>
                <a:ln w="0"/>
                <a:solidFill>
                  <a:srgbClr val="785D9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chú</a:t>
            </a:r>
            <a:r>
              <a:rPr lang="en-US" sz="2400" dirty="0">
                <a:ln w="0"/>
                <a:solidFill>
                  <a:srgbClr val="785D9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ý </a:t>
            </a:r>
            <a:r>
              <a:rPr lang="en-US" sz="2400" dirty="0" err="1">
                <a:ln w="0"/>
                <a:solidFill>
                  <a:srgbClr val="785D9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lắng</a:t>
            </a:r>
            <a:r>
              <a:rPr lang="en-US" sz="2400" dirty="0">
                <a:ln w="0"/>
                <a:solidFill>
                  <a:srgbClr val="785D9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>
                <a:ln w="0"/>
                <a:solidFill>
                  <a:srgbClr val="785D9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nghe</a:t>
            </a:r>
            <a:r>
              <a:rPr lang="en-US" sz="2400" dirty="0">
                <a:ln w="0"/>
                <a:solidFill>
                  <a:srgbClr val="785D9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>
                <a:ln w="0"/>
                <a:solidFill>
                  <a:srgbClr val="785D9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câu</a:t>
            </a:r>
            <a:r>
              <a:rPr lang="en-US" sz="2400" dirty="0">
                <a:ln w="0"/>
                <a:solidFill>
                  <a:srgbClr val="785D9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>
                <a:ln w="0"/>
                <a:solidFill>
                  <a:srgbClr val="785D9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hỏi</a:t>
            </a:r>
            <a:r>
              <a:rPr lang="en-US" sz="2400" dirty="0">
                <a:ln w="0"/>
                <a:solidFill>
                  <a:srgbClr val="785D9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>
                <a:ln w="0"/>
                <a:solidFill>
                  <a:srgbClr val="785D9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và</a:t>
            </a:r>
            <a:r>
              <a:rPr lang="en-US" sz="2400" dirty="0">
                <a:ln w="0"/>
                <a:solidFill>
                  <a:srgbClr val="785D9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>
                <a:ln w="0"/>
                <a:solidFill>
                  <a:srgbClr val="785D9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các</a:t>
            </a:r>
            <a:r>
              <a:rPr lang="en-US" sz="2400" dirty="0">
                <a:ln w="0"/>
                <a:solidFill>
                  <a:srgbClr val="785D9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>
                <a:ln w="0"/>
                <a:solidFill>
                  <a:srgbClr val="785D9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đáp</a:t>
            </a:r>
            <a:r>
              <a:rPr lang="en-US" sz="2400" dirty="0">
                <a:ln w="0"/>
                <a:solidFill>
                  <a:srgbClr val="785D9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>
                <a:ln w="0"/>
                <a:solidFill>
                  <a:srgbClr val="785D9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án</a:t>
            </a:r>
            <a:r>
              <a:rPr lang="en-US" sz="2400" dirty="0">
                <a:ln w="0"/>
                <a:solidFill>
                  <a:srgbClr val="785D9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Sau </a:t>
            </a:r>
            <a:r>
              <a:rPr lang="en-US" sz="2400" dirty="0" err="1">
                <a:ln w="0"/>
                <a:solidFill>
                  <a:srgbClr val="785D9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đó</a:t>
            </a:r>
            <a:r>
              <a:rPr lang="en-US" sz="2400" dirty="0">
                <a:ln w="0"/>
                <a:solidFill>
                  <a:srgbClr val="785D9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con </a:t>
            </a:r>
            <a:r>
              <a:rPr lang="en-US" sz="2400" dirty="0" err="1">
                <a:ln w="0"/>
                <a:solidFill>
                  <a:srgbClr val="785D9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hãy</a:t>
            </a:r>
            <a:r>
              <a:rPr lang="en-US" sz="2400" dirty="0">
                <a:ln w="0"/>
                <a:solidFill>
                  <a:srgbClr val="785D9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>
                <a:ln w="0"/>
                <a:solidFill>
                  <a:srgbClr val="785D9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kích</a:t>
            </a:r>
            <a:r>
              <a:rPr lang="en-US" sz="2400" dirty="0">
                <a:ln w="0"/>
                <a:solidFill>
                  <a:srgbClr val="785D9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>
                <a:ln w="0"/>
                <a:solidFill>
                  <a:srgbClr val="785D9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</a:t>
            </a:r>
            <a:r>
              <a:rPr lang="en-US" sz="2400" dirty="0" err="1">
                <a:ln w="0"/>
                <a:solidFill>
                  <a:srgbClr val="785D9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anose="020B0604020202020204" pitchFamily="34" charset="0"/>
              </a:rPr>
              <a:t>uôt</a:t>
            </a:r>
            <a:r>
              <a:rPr lang="en-US" sz="2400" dirty="0">
                <a:ln w="0"/>
                <a:solidFill>
                  <a:srgbClr val="785D9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sz="2400" dirty="0" err="1">
                <a:ln w="0"/>
                <a:solidFill>
                  <a:srgbClr val="785D9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anose="020B0604020202020204" pitchFamily="34" charset="0"/>
              </a:rPr>
              <a:t>vào</a:t>
            </a:r>
            <a:r>
              <a:rPr lang="en-US" sz="2400" dirty="0">
                <a:ln w="0"/>
                <a:solidFill>
                  <a:srgbClr val="785D9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sz="2400" dirty="0" err="1">
                <a:ln w="0"/>
                <a:solidFill>
                  <a:srgbClr val="785D9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anose="020B0604020202020204" pitchFamily="34" charset="0"/>
              </a:rPr>
              <a:t>đáp</a:t>
            </a:r>
            <a:r>
              <a:rPr lang="en-US" sz="2400" dirty="0">
                <a:ln w="0"/>
                <a:solidFill>
                  <a:srgbClr val="785D9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sz="2400" dirty="0" err="1">
                <a:ln w="0"/>
                <a:solidFill>
                  <a:srgbClr val="785D9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anose="020B0604020202020204" pitchFamily="34" charset="0"/>
              </a:rPr>
              <a:t>án</a:t>
            </a:r>
            <a:r>
              <a:rPr lang="en-US" sz="2400" dirty="0">
                <a:ln w="0"/>
                <a:solidFill>
                  <a:srgbClr val="785D9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anose="020B0604020202020204" pitchFamily="34" charset="0"/>
              </a:rPr>
              <a:t> con </a:t>
            </a:r>
            <a:r>
              <a:rPr lang="en-US" sz="2400" dirty="0" err="1">
                <a:ln w="0"/>
                <a:solidFill>
                  <a:srgbClr val="785D9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anose="020B0604020202020204" pitchFamily="34" charset="0"/>
              </a:rPr>
              <a:t>cho</a:t>
            </a:r>
            <a:r>
              <a:rPr lang="en-US" sz="2400" dirty="0">
                <a:ln w="0"/>
                <a:solidFill>
                  <a:srgbClr val="785D9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sz="2400" dirty="0" err="1">
                <a:ln w="0"/>
                <a:solidFill>
                  <a:srgbClr val="785D9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anose="020B0604020202020204" pitchFamily="34" charset="0"/>
              </a:rPr>
              <a:t>là</a:t>
            </a:r>
            <a:r>
              <a:rPr lang="en-US" sz="2400" dirty="0">
                <a:ln w="0"/>
                <a:solidFill>
                  <a:srgbClr val="785D9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sz="2400" dirty="0" err="1">
                <a:ln w="0"/>
                <a:solidFill>
                  <a:srgbClr val="785D9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anose="020B0604020202020204" pitchFamily="34" charset="0"/>
              </a:rPr>
              <a:t>đúng</a:t>
            </a:r>
            <a:r>
              <a:rPr lang="en-US" sz="2400">
                <a:ln w="0"/>
                <a:solidFill>
                  <a:srgbClr val="785D9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anose="020B0604020202020204" pitchFamily="34" charset="0"/>
              </a:rPr>
              <a:t>. </a:t>
            </a:r>
            <a:endParaRPr lang="en-US" sz="2400" dirty="0">
              <a:ln w="0"/>
              <a:solidFill>
                <a:srgbClr val="785D9D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4797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Content Placeholder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2134" y="3418815"/>
            <a:ext cx="2681580" cy="2038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4" descr="Dĩa Nhựa - Vĩ Hưng Plasti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193" b="26434"/>
          <a:stretch>
            <a:fillRect/>
          </a:stretch>
        </p:blipFill>
        <p:spPr bwMode="auto">
          <a:xfrm>
            <a:off x="743799" y="319708"/>
            <a:ext cx="8535806" cy="238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15" r="18333"/>
          <a:stretch>
            <a:fillRect/>
          </a:stretch>
        </p:blipFill>
        <p:spPr bwMode="auto">
          <a:xfrm>
            <a:off x="2007340" y="889093"/>
            <a:ext cx="1149960" cy="1245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15" r="18333"/>
          <a:stretch>
            <a:fillRect/>
          </a:stretch>
        </p:blipFill>
        <p:spPr bwMode="auto">
          <a:xfrm>
            <a:off x="3267635" y="889093"/>
            <a:ext cx="1149959" cy="1245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15" r="18333"/>
          <a:stretch>
            <a:fillRect/>
          </a:stretch>
        </p:blipFill>
        <p:spPr bwMode="auto">
          <a:xfrm>
            <a:off x="4532724" y="889093"/>
            <a:ext cx="1148716" cy="1245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15" r="18333"/>
          <a:stretch>
            <a:fillRect/>
          </a:stretch>
        </p:blipFill>
        <p:spPr bwMode="auto">
          <a:xfrm>
            <a:off x="5811084" y="891543"/>
            <a:ext cx="1149959" cy="1245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Content Placeholder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07" y="3422749"/>
            <a:ext cx="2200463" cy="2034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Content Placeholder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5968" y="3389404"/>
            <a:ext cx="3693517" cy="2067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15" r="18333"/>
          <a:stretch>
            <a:fillRect/>
          </a:stretch>
        </p:blipFill>
        <p:spPr bwMode="auto">
          <a:xfrm>
            <a:off x="10222638" y="4069440"/>
            <a:ext cx="913752" cy="990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15" r="18333"/>
          <a:stretch>
            <a:fillRect/>
          </a:stretch>
        </p:blipFill>
        <p:spPr bwMode="auto">
          <a:xfrm>
            <a:off x="8551749" y="4140455"/>
            <a:ext cx="913752" cy="990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15" r="18333"/>
          <a:stretch>
            <a:fillRect/>
          </a:stretch>
        </p:blipFill>
        <p:spPr bwMode="auto">
          <a:xfrm>
            <a:off x="5585154" y="4102218"/>
            <a:ext cx="913751" cy="98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15" r="18333"/>
          <a:stretch>
            <a:fillRect/>
          </a:stretch>
        </p:blipFill>
        <p:spPr bwMode="auto">
          <a:xfrm>
            <a:off x="4650206" y="4100975"/>
            <a:ext cx="913752" cy="990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15" r="18333"/>
          <a:stretch>
            <a:fillRect/>
          </a:stretch>
        </p:blipFill>
        <p:spPr bwMode="auto">
          <a:xfrm>
            <a:off x="1131917" y="3882382"/>
            <a:ext cx="1025639" cy="1111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15" r="18333"/>
          <a:stretch>
            <a:fillRect/>
          </a:stretch>
        </p:blipFill>
        <p:spPr bwMode="auto">
          <a:xfrm>
            <a:off x="9365850" y="4100975"/>
            <a:ext cx="913752" cy="990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998670" y="5037646"/>
            <a:ext cx="1292135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1035050">
              <a:spcBef>
                <a:spcPct val="20000"/>
              </a:spcBef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035050">
              <a:spcBef>
                <a:spcPct val="20000"/>
              </a:spcBef>
              <a:buFont typeface="Arial" panose="020B0604020202020204" pitchFamily="34" charset="0"/>
              <a:buChar char="–"/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035050">
              <a:spcBef>
                <a:spcPct val="20000"/>
              </a:spcBef>
              <a:buFont typeface="Arial" panose="020B0604020202020204" pitchFamily="34" charset="0"/>
              <a:buChar char="•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035050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035050">
              <a:spcBef>
                <a:spcPct val="20000"/>
              </a:spcBef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350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350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350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350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8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88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altLang="en-US" sz="8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ru be ngủ.mp3">
            <a:hlinkClick r:id="" action="ppaction://media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57" y="7512058"/>
            <a:ext cx="540791" cy="540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4982650" y="5037646"/>
            <a:ext cx="1306118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1035050">
              <a:spcBef>
                <a:spcPct val="20000"/>
              </a:spcBef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035050">
              <a:spcBef>
                <a:spcPct val="20000"/>
              </a:spcBef>
              <a:buFont typeface="Arial" panose="020B0604020202020204" pitchFamily="34" charset="0"/>
              <a:buChar char="–"/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035050">
              <a:spcBef>
                <a:spcPct val="20000"/>
              </a:spcBef>
              <a:buFont typeface="Arial" panose="020B0604020202020204" pitchFamily="34" charset="0"/>
              <a:buChar char="•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035050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035050">
              <a:spcBef>
                <a:spcPct val="20000"/>
              </a:spcBef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350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350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350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350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88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8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9303793" y="5160757"/>
            <a:ext cx="1381742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1035050">
              <a:spcBef>
                <a:spcPct val="20000"/>
              </a:spcBef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035050">
              <a:spcBef>
                <a:spcPct val="20000"/>
              </a:spcBef>
              <a:buFont typeface="Arial" panose="020B0604020202020204" pitchFamily="34" charset="0"/>
              <a:buChar char="–"/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035050">
              <a:spcBef>
                <a:spcPct val="20000"/>
              </a:spcBef>
              <a:buFont typeface="Arial" panose="020B0604020202020204" pitchFamily="34" charset="0"/>
              <a:buChar char="•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035050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035050">
              <a:spcBef>
                <a:spcPct val="20000"/>
              </a:spcBef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350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350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350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350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8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altLang="en-US" sz="80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9279605" y="541552"/>
            <a:ext cx="1821033" cy="2646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16600" b="1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en-US" sz="16600" b="1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71344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22222E-6 L 0.48906 -0.425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53" y="-21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2" grpId="0"/>
      <p:bldP spid="32" grpId="1"/>
      <p:bldP spid="33" grpId="0"/>
      <p:bldP spid="33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49" y="-1"/>
            <a:ext cx="5877214" cy="6852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14474">
            <a:off x="310600" y="1774098"/>
            <a:ext cx="934153" cy="106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9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57608">
            <a:off x="1385513" y="826194"/>
            <a:ext cx="934153" cy="106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293443">
            <a:off x="396386" y="2970810"/>
            <a:ext cx="932817" cy="1062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8673631" y="1253349"/>
            <a:ext cx="3149600" cy="1640543"/>
            <a:chOff x="8737600" y="1503350"/>
            <a:chExt cx="3149600" cy="1733336"/>
          </a:xfrm>
        </p:grpSpPr>
        <p:sp>
          <p:nvSpPr>
            <p:cNvPr id="2" name="Rounded Rectangle 1"/>
            <p:cNvSpPr/>
            <p:nvPr/>
          </p:nvSpPr>
          <p:spPr>
            <a:xfrm>
              <a:off x="8737600" y="1596797"/>
              <a:ext cx="3149600" cy="1639889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785D9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6" name="Picture 35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13417">
              <a:off x="10273207" y="1607029"/>
              <a:ext cx="1300655" cy="1481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" name="TextBox 37"/>
            <p:cNvSpPr txBox="1"/>
            <p:nvPr/>
          </p:nvSpPr>
          <p:spPr>
            <a:xfrm>
              <a:off x="9093530" y="1503350"/>
              <a:ext cx="978774" cy="172348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hangingPunct="1">
                <a:defRPr/>
              </a:pPr>
              <a:r>
                <a:rPr lang="en-US" sz="10000" b="1" dirty="0"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</p:grpSp>
      <p:sp>
        <p:nvSpPr>
          <p:cNvPr id="45" name="Rectangle 44"/>
          <p:cNvSpPr/>
          <p:nvPr/>
        </p:nvSpPr>
        <p:spPr>
          <a:xfrm>
            <a:off x="5761650" y="-229747"/>
            <a:ext cx="1270825" cy="2646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16600" b="1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en-US" sz="16600" b="1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7369021" y="3092183"/>
            <a:ext cx="4492396" cy="1640543"/>
            <a:chOff x="7330835" y="3020516"/>
            <a:chExt cx="4492396" cy="1640543"/>
          </a:xfrm>
        </p:grpSpPr>
        <p:grpSp>
          <p:nvGrpSpPr>
            <p:cNvPr id="46" name="Group 45"/>
            <p:cNvGrpSpPr/>
            <p:nvPr/>
          </p:nvGrpSpPr>
          <p:grpSpPr>
            <a:xfrm>
              <a:off x="7330835" y="3020516"/>
              <a:ext cx="4492396" cy="1640543"/>
              <a:chOff x="8737600" y="1503350"/>
              <a:chExt cx="3149600" cy="1733336"/>
            </a:xfrm>
          </p:grpSpPr>
          <p:sp>
            <p:nvSpPr>
              <p:cNvPr id="47" name="Rounded Rectangle 46"/>
              <p:cNvSpPr/>
              <p:nvPr/>
            </p:nvSpPr>
            <p:spPr>
              <a:xfrm>
                <a:off x="8737600" y="1596797"/>
                <a:ext cx="3149600" cy="1639889"/>
              </a:xfrm>
              <a:prstGeom prst="roundRect">
                <a:avLst/>
              </a:prstGeom>
              <a:solidFill>
                <a:schemeClr val="bg1"/>
              </a:solidFill>
              <a:ln w="57150">
                <a:solidFill>
                  <a:srgbClr val="785D9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9093530" y="1503350"/>
                <a:ext cx="978774" cy="17234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eaLnBrk="1" hangingPunct="1">
                  <a:defRPr/>
                </a:pPr>
                <a:r>
                  <a:rPr lang="en-US" sz="10000" b="1" smtClean="0"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lang="en-US" sz="100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pic>
          <p:nvPicPr>
            <p:cNvPr id="51" name="Picture 50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13417">
              <a:off x="8687669" y="3132407"/>
              <a:ext cx="1300655" cy="14018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" name="Picture 51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13417">
              <a:off x="10131142" y="3112236"/>
              <a:ext cx="1300655" cy="14018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 4"/>
          <p:cNvGrpSpPr/>
          <p:nvPr/>
        </p:nvGrpSpPr>
        <p:grpSpPr>
          <a:xfrm>
            <a:off x="6049964" y="4906577"/>
            <a:ext cx="5773268" cy="1640543"/>
            <a:chOff x="6049964" y="4906577"/>
            <a:chExt cx="5773268" cy="1640543"/>
          </a:xfrm>
        </p:grpSpPr>
        <p:grpSp>
          <p:nvGrpSpPr>
            <p:cNvPr id="53" name="Group 52"/>
            <p:cNvGrpSpPr/>
            <p:nvPr/>
          </p:nvGrpSpPr>
          <p:grpSpPr>
            <a:xfrm>
              <a:off x="6049964" y="4906577"/>
              <a:ext cx="5773268" cy="1640543"/>
              <a:chOff x="8737600" y="1503350"/>
              <a:chExt cx="3149600" cy="1733336"/>
            </a:xfrm>
          </p:grpSpPr>
          <p:sp>
            <p:nvSpPr>
              <p:cNvPr id="54" name="Rounded Rectangle 53"/>
              <p:cNvSpPr/>
              <p:nvPr/>
            </p:nvSpPr>
            <p:spPr>
              <a:xfrm>
                <a:off x="8737600" y="1596797"/>
                <a:ext cx="3149600" cy="1639889"/>
              </a:xfrm>
              <a:prstGeom prst="roundRect">
                <a:avLst/>
              </a:prstGeom>
              <a:solidFill>
                <a:schemeClr val="bg1"/>
              </a:solidFill>
              <a:ln w="57150">
                <a:solidFill>
                  <a:srgbClr val="785D9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9093530" y="1503350"/>
                <a:ext cx="978774" cy="17234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eaLnBrk="1" hangingPunct="1">
                  <a:defRPr/>
                </a:pPr>
                <a:r>
                  <a:rPr lang="en-US" sz="10000" b="1" smtClean="0">
                    <a:latin typeface="Times New Roman" pitchFamily="18" charset="0"/>
                    <a:cs typeface="Times New Roman" pitchFamily="18" charset="0"/>
                  </a:rPr>
                  <a:t>3</a:t>
                </a:r>
                <a:endParaRPr lang="en-US" sz="100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pic>
          <p:nvPicPr>
            <p:cNvPr id="56" name="Picture 55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13417">
              <a:off x="7538544" y="5033664"/>
              <a:ext cx="1300655" cy="14018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7" name="Picture 56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13417">
              <a:off x="8969889" y="4996700"/>
              <a:ext cx="1300655" cy="14018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9" name="Picture 58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13417">
              <a:off x="10407189" y="5051945"/>
              <a:ext cx="1300655" cy="14018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0" name="Picture 59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3417">
            <a:off x="8724705" y="3185181"/>
            <a:ext cx="1300655" cy="1401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Picture 60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3417">
            <a:off x="10161997" y="3187245"/>
            <a:ext cx="1300655" cy="1401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2994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4.81481E-6 L -0.47917 -0.46852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958" y="-23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1.85185E-6 L -0.51302 -0.10741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651" y="-5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3789" y="2437582"/>
            <a:ext cx="899962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smtClean="0">
                <a:solidFill>
                  <a:srgbClr val="8F77AD"/>
                </a:solidFill>
                <a:latin typeface="milk tea Med" pitchFamily="2" charset="-34"/>
                <a:cs typeface="milk tea Med" pitchFamily="2" charset="-34"/>
              </a:rPr>
              <a:t>Kết thúc bài học</a:t>
            </a:r>
            <a:endParaRPr lang="en-US" sz="8800" b="1" dirty="0">
              <a:solidFill>
                <a:srgbClr val="8F77AD"/>
              </a:solidFill>
              <a:effectLst/>
              <a:latin typeface="milk tea Med" pitchFamily="2" charset="-34"/>
              <a:cs typeface="milk tea Med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25898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68035" y="2278969"/>
            <a:ext cx="1151312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smtClean="0">
                <a:solidFill>
                  <a:srgbClr val="8F77AD"/>
                </a:solidFill>
                <a:latin typeface="Merriweather" panose="00000500000000000000" pitchFamily="2" charset="0"/>
                <a:cs typeface="milk tea Med" pitchFamily="2" charset="-34"/>
              </a:rPr>
              <a:t>Ôn lại số lượng trong phạm vi 5</a:t>
            </a:r>
            <a:endParaRPr lang="en-US" sz="6600" b="1" dirty="0">
              <a:solidFill>
                <a:srgbClr val="8F77AD"/>
              </a:solidFill>
              <a:effectLst/>
              <a:latin typeface="Merriweather" panose="00000500000000000000" pitchFamily="2" charset="0"/>
              <a:cs typeface="milk tea Med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1418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hỉ bằng một quả táo kỹ thuật số, bạn sẽ hiểu vì sao Bitcoin giá trị đến thế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789" y="2007472"/>
            <a:ext cx="2029568" cy="16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hỉ bằng một quả táo kỹ thuật số, bạn sẽ hiểu vì sao Bitcoin giá trị đến thế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739" y="2007472"/>
            <a:ext cx="2029568" cy="16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hỉ bằng một quả táo kỹ thuật số, bạn sẽ hiểu vì sao Bitcoin giá trị đến thế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3155" y="2007472"/>
            <a:ext cx="2029568" cy="16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hỉ bằng một quả táo kỹ thuật số, bạn sẽ hiểu vì sao Bitcoin giá trị đến thế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955" y="2007472"/>
            <a:ext cx="2029568" cy="16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hỉ bằng một quả táo kỹ thuật số, bạn sẽ hiểu vì sao Bitcoin giá trị đến thế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8371" y="2007472"/>
            <a:ext cx="2029568" cy="16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977074" y="4049178"/>
            <a:ext cx="637309" cy="1107996"/>
            <a:chOff x="775855" y="3706274"/>
            <a:chExt cx="637309" cy="1107996"/>
          </a:xfrm>
        </p:grpSpPr>
        <p:sp>
          <p:nvSpPr>
            <p:cNvPr id="11" name="Rounded Rectangle 10"/>
            <p:cNvSpPr/>
            <p:nvPr/>
          </p:nvSpPr>
          <p:spPr>
            <a:xfrm>
              <a:off x="775855" y="3740727"/>
              <a:ext cx="637309" cy="1039091"/>
            </a:xfrm>
            <a:prstGeom prst="roundRect">
              <a:avLst/>
            </a:prstGeom>
            <a:solidFill>
              <a:srgbClr val="E6E6E6"/>
            </a:solidFill>
            <a:ln w="38100">
              <a:solidFill>
                <a:srgbClr val="927BB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75855" y="3706274"/>
              <a:ext cx="614271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600" b="1">
                  <a:cs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570347" y="4014726"/>
            <a:ext cx="637309" cy="1107996"/>
            <a:chOff x="775855" y="3706274"/>
            <a:chExt cx="637309" cy="1107996"/>
          </a:xfrm>
        </p:grpSpPr>
        <p:sp>
          <p:nvSpPr>
            <p:cNvPr id="15" name="Rounded Rectangle 14"/>
            <p:cNvSpPr/>
            <p:nvPr/>
          </p:nvSpPr>
          <p:spPr>
            <a:xfrm>
              <a:off x="775855" y="3740727"/>
              <a:ext cx="637309" cy="1039091"/>
            </a:xfrm>
            <a:prstGeom prst="roundRect">
              <a:avLst/>
            </a:prstGeom>
            <a:solidFill>
              <a:srgbClr val="E6E6E6"/>
            </a:solidFill>
            <a:ln w="38100">
              <a:solidFill>
                <a:srgbClr val="927BB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75855" y="3706274"/>
              <a:ext cx="614271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600" b="1" smtClean="0">
                  <a:cs typeface="Times New Roman" panose="02020603050405020304" pitchFamily="18" charset="0"/>
                </a:rPr>
                <a:t>2</a:t>
              </a:r>
              <a:endParaRPr lang="en-US" sz="6600" b="1">
                <a:cs typeface="Times New Roman" panose="02020603050405020304" pitchFamily="18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807084" y="3980274"/>
            <a:ext cx="637309" cy="1107996"/>
            <a:chOff x="775855" y="3706274"/>
            <a:chExt cx="637309" cy="1107996"/>
          </a:xfrm>
        </p:grpSpPr>
        <p:sp>
          <p:nvSpPr>
            <p:cNvPr id="18" name="Rounded Rectangle 17"/>
            <p:cNvSpPr/>
            <p:nvPr/>
          </p:nvSpPr>
          <p:spPr>
            <a:xfrm>
              <a:off x="775855" y="3740727"/>
              <a:ext cx="637309" cy="1039091"/>
            </a:xfrm>
            <a:prstGeom prst="roundRect">
              <a:avLst/>
            </a:prstGeom>
            <a:solidFill>
              <a:srgbClr val="E6E6E6"/>
            </a:solidFill>
            <a:ln w="38100">
              <a:solidFill>
                <a:srgbClr val="927BB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75855" y="3706274"/>
              <a:ext cx="614271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600" b="1">
                  <a:cs typeface="Times New Roman" panose="02020603050405020304" pitchFamily="18" charset="0"/>
                </a:rPr>
                <a:t>4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163620" y="3980274"/>
            <a:ext cx="637309" cy="1107996"/>
            <a:chOff x="775855" y="3706274"/>
            <a:chExt cx="637309" cy="1107996"/>
          </a:xfrm>
        </p:grpSpPr>
        <p:sp>
          <p:nvSpPr>
            <p:cNvPr id="21" name="Rounded Rectangle 20"/>
            <p:cNvSpPr/>
            <p:nvPr/>
          </p:nvSpPr>
          <p:spPr>
            <a:xfrm>
              <a:off x="775855" y="3740727"/>
              <a:ext cx="637309" cy="1039091"/>
            </a:xfrm>
            <a:prstGeom prst="roundRect">
              <a:avLst/>
            </a:prstGeom>
            <a:solidFill>
              <a:srgbClr val="E6E6E6"/>
            </a:solidFill>
            <a:ln w="38100">
              <a:solidFill>
                <a:srgbClr val="927BB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75855" y="3706274"/>
              <a:ext cx="614271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600" b="1">
                  <a:cs typeface="Times New Roman" panose="02020603050405020304" pitchFamily="18" charset="0"/>
                </a:rPr>
                <a:t>3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7479998" y="4014726"/>
            <a:ext cx="637309" cy="1107996"/>
            <a:chOff x="775855" y="3706274"/>
            <a:chExt cx="637309" cy="1107996"/>
          </a:xfrm>
        </p:grpSpPr>
        <p:sp>
          <p:nvSpPr>
            <p:cNvPr id="24" name="Rounded Rectangle 23"/>
            <p:cNvSpPr/>
            <p:nvPr/>
          </p:nvSpPr>
          <p:spPr>
            <a:xfrm>
              <a:off x="775855" y="3740727"/>
              <a:ext cx="637309" cy="1039091"/>
            </a:xfrm>
            <a:prstGeom prst="roundRect">
              <a:avLst/>
            </a:prstGeom>
            <a:solidFill>
              <a:srgbClr val="E6E6E6"/>
            </a:solidFill>
            <a:ln w="38100">
              <a:solidFill>
                <a:srgbClr val="927BB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75855" y="3706274"/>
              <a:ext cx="614271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600" b="1">
                  <a:cs typeface="Times New Roman" panose="02020603050405020304" pitchFamily="18" charset="0"/>
                </a:rPr>
                <a:t>5</a:t>
              </a:r>
            </a:p>
          </p:txBody>
        </p:sp>
      </p:grpSp>
      <p:cxnSp>
        <p:nvCxnSpPr>
          <p:cNvPr id="26" name="Straight Connector 25"/>
          <p:cNvCxnSpPr/>
          <p:nvPr/>
        </p:nvCxnSpPr>
        <p:spPr>
          <a:xfrm flipH="1">
            <a:off x="9324109" y="0"/>
            <a:ext cx="13855" cy="68580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/>
          <p:cNvGrpSpPr/>
          <p:nvPr/>
        </p:nvGrpSpPr>
        <p:grpSpPr>
          <a:xfrm>
            <a:off x="9945903" y="2244803"/>
            <a:ext cx="1517033" cy="2215991"/>
            <a:chOff x="775855" y="3708092"/>
            <a:chExt cx="637309" cy="1104360"/>
          </a:xfrm>
        </p:grpSpPr>
        <p:sp>
          <p:nvSpPr>
            <p:cNvPr id="30" name="Rounded Rectangle 29"/>
            <p:cNvSpPr/>
            <p:nvPr/>
          </p:nvSpPr>
          <p:spPr>
            <a:xfrm>
              <a:off x="775855" y="3740727"/>
              <a:ext cx="637309" cy="1039091"/>
            </a:xfrm>
            <a:prstGeom prst="roundRect">
              <a:avLst/>
            </a:prstGeom>
            <a:solidFill>
              <a:srgbClr val="E6E6E6"/>
            </a:solidFill>
            <a:ln w="38100">
              <a:solidFill>
                <a:srgbClr val="927BB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875749" y="3708092"/>
              <a:ext cx="454697" cy="11043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800" b="1">
                  <a:cs typeface="Times New Roman" panose="02020603050405020304" pitchFamily="18" charset="0"/>
                </a:rPr>
                <a:t>5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343803" y="437613"/>
            <a:ext cx="76998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8F77AD"/>
                </a:solidFill>
                <a:latin typeface="Merriweather" panose="00000500000000000000" pitchFamily="2" charset="0"/>
                <a:cs typeface="milk tea Med" pitchFamily="2" charset="-34"/>
              </a:rPr>
              <a:t>Ôn lại số lượng trong phạm vi 5</a:t>
            </a:r>
            <a:endParaRPr lang="en-US" sz="3200" b="1" dirty="0">
              <a:solidFill>
                <a:srgbClr val="8F77AD"/>
              </a:solidFill>
              <a:effectLst/>
              <a:latin typeface="Merriweather" panose="00000500000000000000" pitchFamily="2" charset="0"/>
              <a:cs typeface="milk tea Med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99844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817420" y="4024931"/>
            <a:ext cx="637309" cy="1107996"/>
            <a:chOff x="775855" y="3706274"/>
            <a:chExt cx="637309" cy="1107996"/>
          </a:xfrm>
        </p:grpSpPr>
        <p:sp>
          <p:nvSpPr>
            <p:cNvPr id="7" name="Rounded Rectangle 6"/>
            <p:cNvSpPr/>
            <p:nvPr/>
          </p:nvSpPr>
          <p:spPr>
            <a:xfrm>
              <a:off x="775855" y="3740727"/>
              <a:ext cx="637309" cy="1039091"/>
            </a:xfrm>
            <a:prstGeom prst="roundRect">
              <a:avLst/>
            </a:prstGeom>
            <a:solidFill>
              <a:srgbClr val="E6E6E6"/>
            </a:solidFill>
            <a:ln w="38100">
              <a:solidFill>
                <a:srgbClr val="927BB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75855" y="3706274"/>
              <a:ext cx="614271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600" b="1">
                  <a:cs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466113" y="3990479"/>
            <a:ext cx="637309" cy="1107996"/>
            <a:chOff x="775855" y="3706274"/>
            <a:chExt cx="637309" cy="1107996"/>
          </a:xfrm>
        </p:grpSpPr>
        <p:sp>
          <p:nvSpPr>
            <p:cNvPr id="10" name="Rounded Rectangle 9"/>
            <p:cNvSpPr/>
            <p:nvPr/>
          </p:nvSpPr>
          <p:spPr>
            <a:xfrm>
              <a:off x="775855" y="3740727"/>
              <a:ext cx="637309" cy="1039091"/>
            </a:xfrm>
            <a:prstGeom prst="roundRect">
              <a:avLst/>
            </a:prstGeom>
            <a:solidFill>
              <a:srgbClr val="E6E6E6"/>
            </a:solidFill>
            <a:ln w="38100">
              <a:solidFill>
                <a:srgbClr val="927BB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75855" y="3706274"/>
              <a:ext cx="614271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600" b="1" smtClean="0">
                  <a:cs typeface="Times New Roman" panose="02020603050405020304" pitchFamily="18" charset="0"/>
                </a:rPr>
                <a:t>2</a:t>
              </a:r>
              <a:endParaRPr lang="en-US" sz="6600" b="1"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911217" y="3956027"/>
            <a:ext cx="637309" cy="1107996"/>
            <a:chOff x="775855" y="3706274"/>
            <a:chExt cx="637309" cy="1107996"/>
          </a:xfrm>
        </p:grpSpPr>
        <p:sp>
          <p:nvSpPr>
            <p:cNvPr id="13" name="Rounded Rectangle 12"/>
            <p:cNvSpPr/>
            <p:nvPr/>
          </p:nvSpPr>
          <p:spPr>
            <a:xfrm>
              <a:off x="775855" y="3740727"/>
              <a:ext cx="637309" cy="1039091"/>
            </a:xfrm>
            <a:prstGeom prst="roundRect">
              <a:avLst/>
            </a:prstGeom>
            <a:solidFill>
              <a:srgbClr val="E6E6E6"/>
            </a:solidFill>
            <a:ln w="38100">
              <a:solidFill>
                <a:srgbClr val="927BB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75855" y="3706274"/>
              <a:ext cx="614271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600" b="1">
                  <a:cs typeface="Times New Roman" panose="02020603050405020304" pitchFamily="18" charset="0"/>
                </a:rPr>
                <a:t>4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253350" y="3956027"/>
            <a:ext cx="637309" cy="1107996"/>
            <a:chOff x="775855" y="3706274"/>
            <a:chExt cx="637309" cy="1107996"/>
          </a:xfrm>
        </p:grpSpPr>
        <p:sp>
          <p:nvSpPr>
            <p:cNvPr id="16" name="Rounded Rectangle 15"/>
            <p:cNvSpPr/>
            <p:nvPr/>
          </p:nvSpPr>
          <p:spPr>
            <a:xfrm>
              <a:off x="775855" y="3740727"/>
              <a:ext cx="637309" cy="1039091"/>
            </a:xfrm>
            <a:prstGeom prst="roundRect">
              <a:avLst/>
            </a:prstGeom>
            <a:solidFill>
              <a:srgbClr val="E6E6E6"/>
            </a:solidFill>
            <a:ln w="38100">
              <a:solidFill>
                <a:srgbClr val="927BB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75855" y="3706274"/>
              <a:ext cx="614271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600" b="1">
                  <a:cs typeface="Times New Roman" panose="02020603050405020304" pitchFamily="18" charset="0"/>
                </a:rPr>
                <a:t>3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597441" y="3990479"/>
            <a:ext cx="637309" cy="1107996"/>
            <a:chOff x="775855" y="3706274"/>
            <a:chExt cx="637309" cy="1107996"/>
          </a:xfrm>
        </p:grpSpPr>
        <p:sp>
          <p:nvSpPr>
            <p:cNvPr id="19" name="Rounded Rectangle 18"/>
            <p:cNvSpPr/>
            <p:nvPr/>
          </p:nvSpPr>
          <p:spPr>
            <a:xfrm>
              <a:off x="775855" y="3740727"/>
              <a:ext cx="637309" cy="1039091"/>
            </a:xfrm>
            <a:prstGeom prst="roundRect">
              <a:avLst/>
            </a:prstGeom>
            <a:solidFill>
              <a:srgbClr val="E6E6E6"/>
            </a:solidFill>
            <a:ln w="38100">
              <a:solidFill>
                <a:srgbClr val="927BB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75855" y="3706274"/>
              <a:ext cx="614271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600" b="1">
                  <a:cs typeface="Times New Roman" panose="02020603050405020304" pitchFamily="18" charset="0"/>
                </a:rPr>
                <a:t>5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9945903" y="2244803"/>
            <a:ext cx="1517033" cy="2215991"/>
            <a:chOff x="775855" y="3708092"/>
            <a:chExt cx="637309" cy="1104360"/>
          </a:xfrm>
        </p:grpSpPr>
        <p:sp>
          <p:nvSpPr>
            <p:cNvPr id="22" name="Rounded Rectangle 21"/>
            <p:cNvSpPr/>
            <p:nvPr/>
          </p:nvSpPr>
          <p:spPr>
            <a:xfrm>
              <a:off x="775855" y="3740727"/>
              <a:ext cx="637309" cy="1039091"/>
            </a:xfrm>
            <a:prstGeom prst="roundRect">
              <a:avLst/>
            </a:prstGeom>
            <a:solidFill>
              <a:srgbClr val="E6E6E6"/>
            </a:solidFill>
            <a:ln w="38100">
              <a:solidFill>
                <a:srgbClr val="927BB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875749" y="3708092"/>
              <a:ext cx="454697" cy="11043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800" b="1">
                  <a:cs typeface="Times New Roman" panose="02020603050405020304" pitchFamily="18" charset="0"/>
                </a:rPr>
                <a:t>5</a:t>
              </a: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2"/>
          <a:srcRect l="11301" t="13240" r="10915" b="4636"/>
          <a:stretch/>
        </p:blipFill>
        <p:spPr>
          <a:xfrm>
            <a:off x="310496" y="2216727"/>
            <a:ext cx="1677632" cy="1454730"/>
          </a:xfrm>
          <a:prstGeom prst="rect">
            <a:avLst/>
          </a:prstGeom>
        </p:spPr>
      </p:pic>
      <p:cxnSp>
        <p:nvCxnSpPr>
          <p:cNvPr id="26" name="Straight Connector 25"/>
          <p:cNvCxnSpPr/>
          <p:nvPr/>
        </p:nvCxnSpPr>
        <p:spPr>
          <a:xfrm flipH="1">
            <a:off x="9324109" y="0"/>
            <a:ext cx="13855" cy="68580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2"/>
          <a:srcRect l="11301" t="13240" r="10915" b="4636"/>
          <a:stretch/>
        </p:blipFill>
        <p:spPr>
          <a:xfrm>
            <a:off x="1988128" y="2254734"/>
            <a:ext cx="1677632" cy="145473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/>
          <a:srcRect l="11301" t="13240" r="10915" b="4636"/>
          <a:stretch/>
        </p:blipFill>
        <p:spPr>
          <a:xfrm>
            <a:off x="3676616" y="2216725"/>
            <a:ext cx="1677632" cy="145473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2"/>
          <a:srcRect l="11301" t="13240" r="10915" b="4636"/>
          <a:stretch/>
        </p:blipFill>
        <p:spPr>
          <a:xfrm>
            <a:off x="5365104" y="2216725"/>
            <a:ext cx="1677632" cy="145473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/>
          <a:srcRect l="11301" t="13240" r="10915" b="4636"/>
          <a:stretch/>
        </p:blipFill>
        <p:spPr>
          <a:xfrm>
            <a:off x="7038538" y="2289737"/>
            <a:ext cx="1677632" cy="145473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343803" y="437613"/>
            <a:ext cx="76998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8F77AD"/>
                </a:solidFill>
                <a:latin typeface="Merriweather" panose="00000500000000000000" pitchFamily="2" charset="0"/>
                <a:cs typeface="milk tea Med" pitchFamily="2" charset="-34"/>
              </a:rPr>
              <a:t>Ôn lại số lượng trong phạm vi 5</a:t>
            </a:r>
            <a:endParaRPr lang="en-US" sz="3200" b="1" dirty="0">
              <a:solidFill>
                <a:srgbClr val="8F77AD"/>
              </a:solidFill>
              <a:effectLst/>
              <a:latin typeface="Merriweather" panose="00000500000000000000" pitchFamily="2" charset="0"/>
              <a:cs typeface="milk tea Med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26516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04" b="89951" l="9967" r="96569">
                        <a14:backgroundMark x1="87255" y1="49020" x2="87255" y2="49020"/>
                        <a14:backgroundMark x1="91176" y1="51471" x2="91176" y2="51471"/>
                        <a14:backgroundMark x1="94608" y1="57108" x2="94608" y2="57108"/>
                        <a14:backgroundMark x1="94444" y1="65441" x2="94444" y2="65441"/>
                        <a14:backgroundMark x1="93627" y1="70098" x2="93627" y2="70098"/>
                        <a14:backgroundMark x1="91340" y1="73529" x2="91340" y2="73529"/>
                        <a14:backgroundMark x1="86275" y1="73039" x2="86275" y2="73039"/>
                        <a14:backgroundMark x1="84477" y1="73039" x2="84477" y2="7303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8572574">
            <a:off x="92144" y="2192539"/>
            <a:ext cx="2570294" cy="171352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43803" y="437613"/>
            <a:ext cx="76998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8F77AD"/>
                </a:solidFill>
                <a:latin typeface="Merriweather" panose="00000500000000000000" pitchFamily="2" charset="0"/>
                <a:cs typeface="milk tea Med" pitchFamily="2" charset="-34"/>
              </a:rPr>
              <a:t>Ôn lại số lượng trong phạm vi 5</a:t>
            </a:r>
            <a:endParaRPr lang="en-US" sz="3200" b="1" dirty="0">
              <a:solidFill>
                <a:srgbClr val="8F77AD"/>
              </a:solidFill>
              <a:effectLst/>
              <a:latin typeface="Merriweather" panose="00000500000000000000" pitchFamily="2" charset="0"/>
              <a:cs typeface="milk tea Med" pitchFamily="2" charset="-34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04" b="89951" l="9967" r="96569">
                        <a14:backgroundMark x1="87255" y1="49020" x2="87255" y2="49020"/>
                        <a14:backgroundMark x1="91176" y1="51471" x2="91176" y2="51471"/>
                        <a14:backgroundMark x1="94608" y1="57108" x2="94608" y2="57108"/>
                        <a14:backgroundMark x1="94444" y1="65441" x2="94444" y2="65441"/>
                        <a14:backgroundMark x1="93627" y1="70098" x2="93627" y2="70098"/>
                        <a14:backgroundMark x1="91340" y1="73529" x2="91340" y2="73529"/>
                        <a14:backgroundMark x1="86275" y1="73039" x2="86275" y2="73039"/>
                        <a14:backgroundMark x1="84477" y1="73039" x2="84477" y2="7303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8572574">
            <a:off x="1791102" y="2268740"/>
            <a:ext cx="2570294" cy="17135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04" b="89951" l="9967" r="96569">
                        <a14:backgroundMark x1="87255" y1="49020" x2="87255" y2="49020"/>
                        <a14:backgroundMark x1="91176" y1="51471" x2="91176" y2="51471"/>
                        <a14:backgroundMark x1="94608" y1="57108" x2="94608" y2="57108"/>
                        <a14:backgroundMark x1="94444" y1="65441" x2="94444" y2="65441"/>
                        <a14:backgroundMark x1="93627" y1="70098" x2="93627" y2="70098"/>
                        <a14:backgroundMark x1="91340" y1="73529" x2="91340" y2="73529"/>
                        <a14:backgroundMark x1="86275" y1="73039" x2="86275" y2="73039"/>
                        <a14:backgroundMark x1="84477" y1="73039" x2="84477" y2="7303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8572574">
            <a:off x="3595313" y="2268741"/>
            <a:ext cx="2570294" cy="171352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04" b="89951" l="9967" r="96569">
                        <a14:backgroundMark x1="87255" y1="49020" x2="87255" y2="49020"/>
                        <a14:backgroundMark x1="91176" y1="51471" x2="91176" y2="51471"/>
                        <a14:backgroundMark x1="94608" y1="57108" x2="94608" y2="57108"/>
                        <a14:backgroundMark x1="94444" y1="65441" x2="94444" y2="65441"/>
                        <a14:backgroundMark x1="93627" y1="70098" x2="93627" y2="70098"/>
                        <a14:backgroundMark x1="91340" y1="73529" x2="91340" y2="73529"/>
                        <a14:backgroundMark x1="86275" y1="73039" x2="86275" y2="73039"/>
                        <a14:backgroundMark x1="84477" y1="73039" x2="84477" y2="7303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8572574">
            <a:off x="5285896" y="2192538"/>
            <a:ext cx="2570294" cy="171352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04" b="89951" l="9967" r="96569">
                        <a14:backgroundMark x1="87255" y1="49020" x2="87255" y2="49020"/>
                        <a14:backgroundMark x1="91176" y1="51471" x2="91176" y2="51471"/>
                        <a14:backgroundMark x1="94608" y1="57108" x2="94608" y2="57108"/>
                        <a14:backgroundMark x1="94444" y1="65441" x2="94444" y2="65441"/>
                        <a14:backgroundMark x1="93627" y1="70098" x2="93627" y2="70098"/>
                        <a14:backgroundMark x1="91340" y1="73529" x2="91340" y2="73529"/>
                        <a14:backgroundMark x1="86275" y1="73039" x2="86275" y2="73039"/>
                        <a14:backgroundMark x1="84477" y1="73039" x2="84477" y2="7303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8572574">
            <a:off x="7000797" y="2268741"/>
            <a:ext cx="2570294" cy="1713529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9945903" y="2244803"/>
            <a:ext cx="1517033" cy="2215991"/>
            <a:chOff x="775855" y="3708092"/>
            <a:chExt cx="637309" cy="1104360"/>
          </a:xfrm>
        </p:grpSpPr>
        <p:sp>
          <p:nvSpPr>
            <p:cNvPr id="12" name="Rounded Rectangle 11"/>
            <p:cNvSpPr/>
            <p:nvPr/>
          </p:nvSpPr>
          <p:spPr>
            <a:xfrm>
              <a:off x="775855" y="3740727"/>
              <a:ext cx="637309" cy="1039091"/>
            </a:xfrm>
            <a:prstGeom prst="roundRect">
              <a:avLst/>
            </a:prstGeom>
            <a:solidFill>
              <a:srgbClr val="E6E6E6"/>
            </a:solidFill>
            <a:ln w="38100">
              <a:solidFill>
                <a:srgbClr val="927BB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75749" y="3708092"/>
              <a:ext cx="454697" cy="11043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800" b="1">
                  <a:cs typeface="Times New Roman" panose="02020603050405020304" pitchFamily="18" charset="0"/>
                </a:rPr>
                <a:t>5</a:t>
              </a:r>
            </a:p>
          </p:txBody>
        </p:sp>
      </p:grpSp>
      <p:cxnSp>
        <p:nvCxnSpPr>
          <p:cNvPr id="14" name="Straight Connector 13"/>
          <p:cNvCxnSpPr/>
          <p:nvPr/>
        </p:nvCxnSpPr>
        <p:spPr>
          <a:xfrm flipH="1">
            <a:off x="9324109" y="0"/>
            <a:ext cx="13855" cy="68580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/>
          <p:cNvGrpSpPr/>
          <p:nvPr/>
        </p:nvGrpSpPr>
        <p:grpSpPr>
          <a:xfrm>
            <a:off x="800553" y="4464215"/>
            <a:ext cx="637309" cy="1107996"/>
            <a:chOff x="775855" y="3706274"/>
            <a:chExt cx="637309" cy="1107996"/>
          </a:xfrm>
        </p:grpSpPr>
        <p:sp>
          <p:nvSpPr>
            <p:cNvPr id="16" name="Rounded Rectangle 15"/>
            <p:cNvSpPr/>
            <p:nvPr/>
          </p:nvSpPr>
          <p:spPr>
            <a:xfrm>
              <a:off x="775855" y="3740727"/>
              <a:ext cx="637309" cy="1039091"/>
            </a:xfrm>
            <a:prstGeom prst="roundRect">
              <a:avLst/>
            </a:prstGeom>
            <a:solidFill>
              <a:srgbClr val="E6E6E6"/>
            </a:solidFill>
            <a:ln w="38100">
              <a:solidFill>
                <a:srgbClr val="927BB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75855" y="3706274"/>
              <a:ext cx="614271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600" b="1">
                  <a:cs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449246" y="4429763"/>
            <a:ext cx="637309" cy="1107996"/>
            <a:chOff x="775855" y="3706274"/>
            <a:chExt cx="637309" cy="1107996"/>
          </a:xfrm>
        </p:grpSpPr>
        <p:sp>
          <p:nvSpPr>
            <p:cNvPr id="19" name="Rounded Rectangle 18"/>
            <p:cNvSpPr/>
            <p:nvPr/>
          </p:nvSpPr>
          <p:spPr>
            <a:xfrm>
              <a:off x="775855" y="3740727"/>
              <a:ext cx="637309" cy="1039091"/>
            </a:xfrm>
            <a:prstGeom prst="roundRect">
              <a:avLst/>
            </a:prstGeom>
            <a:solidFill>
              <a:srgbClr val="E6E6E6"/>
            </a:solidFill>
            <a:ln w="38100">
              <a:solidFill>
                <a:srgbClr val="927BB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75855" y="3706274"/>
              <a:ext cx="614271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600" b="1" smtClean="0">
                  <a:cs typeface="Times New Roman" panose="02020603050405020304" pitchFamily="18" charset="0"/>
                </a:rPr>
                <a:t>2</a:t>
              </a:r>
              <a:endParaRPr lang="en-US" sz="6600" b="1">
                <a:cs typeface="Times New Roman" panose="02020603050405020304" pitchFamily="18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069545" y="4429763"/>
            <a:ext cx="637309" cy="1107996"/>
            <a:chOff x="775855" y="3706274"/>
            <a:chExt cx="637309" cy="1107996"/>
          </a:xfrm>
        </p:grpSpPr>
        <p:sp>
          <p:nvSpPr>
            <p:cNvPr id="22" name="Rounded Rectangle 21"/>
            <p:cNvSpPr/>
            <p:nvPr/>
          </p:nvSpPr>
          <p:spPr>
            <a:xfrm>
              <a:off x="775855" y="3740727"/>
              <a:ext cx="637309" cy="1039091"/>
            </a:xfrm>
            <a:prstGeom prst="roundRect">
              <a:avLst/>
            </a:prstGeom>
            <a:solidFill>
              <a:srgbClr val="E6E6E6"/>
            </a:solidFill>
            <a:ln w="38100">
              <a:solidFill>
                <a:srgbClr val="927BB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75855" y="3706274"/>
              <a:ext cx="614271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600" b="1">
                  <a:cs typeface="Times New Roman" panose="02020603050405020304" pitchFamily="18" charset="0"/>
                </a:rPr>
                <a:t>4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308940" y="4429763"/>
            <a:ext cx="637309" cy="1107996"/>
            <a:chOff x="775855" y="3706274"/>
            <a:chExt cx="637309" cy="1107996"/>
          </a:xfrm>
        </p:grpSpPr>
        <p:sp>
          <p:nvSpPr>
            <p:cNvPr id="25" name="Rounded Rectangle 24"/>
            <p:cNvSpPr/>
            <p:nvPr/>
          </p:nvSpPr>
          <p:spPr>
            <a:xfrm>
              <a:off x="775855" y="3740727"/>
              <a:ext cx="637309" cy="1039091"/>
            </a:xfrm>
            <a:prstGeom prst="roundRect">
              <a:avLst/>
            </a:prstGeom>
            <a:solidFill>
              <a:srgbClr val="E6E6E6"/>
            </a:solidFill>
            <a:ln w="38100">
              <a:solidFill>
                <a:srgbClr val="927BB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75855" y="3706274"/>
              <a:ext cx="614271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600" b="1">
                  <a:cs typeface="Times New Roman" panose="02020603050405020304" pitchFamily="18" charset="0"/>
                </a:rPr>
                <a:t>3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7856522" y="4424188"/>
            <a:ext cx="637309" cy="1107996"/>
            <a:chOff x="775855" y="3706274"/>
            <a:chExt cx="637309" cy="1107996"/>
          </a:xfrm>
        </p:grpSpPr>
        <p:sp>
          <p:nvSpPr>
            <p:cNvPr id="28" name="Rounded Rectangle 27"/>
            <p:cNvSpPr/>
            <p:nvPr/>
          </p:nvSpPr>
          <p:spPr>
            <a:xfrm>
              <a:off x="775855" y="3740727"/>
              <a:ext cx="637309" cy="1039091"/>
            </a:xfrm>
            <a:prstGeom prst="roundRect">
              <a:avLst/>
            </a:prstGeom>
            <a:solidFill>
              <a:srgbClr val="E6E6E6"/>
            </a:solidFill>
            <a:ln w="38100">
              <a:solidFill>
                <a:srgbClr val="927BB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75855" y="3706274"/>
              <a:ext cx="614271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600" b="1">
                  <a:cs typeface="Times New Roman" panose="02020603050405020304" pitchFamily="18" charset="0"/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12392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5566" y="2251259"/>
            <a:ext cx="7579908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smtClean="0">
                <a:solidFill>
                  <a:srgbClr val="8F77AD"/>
                </a:solidFill>
                <a:effectLst/>
                <a:latin typeface="Merriweather" panose="00000500000000000000" pitchFamily="2" charset="0"/>
                <a:cs typeface="milk tea Med" pitchFamily="2" charset="-34"/>
              </a:rPr>
              <a:t>TRÒ CHƠI</a:t>
            </a:r>
            <a:endParaRPr lang="en-US" sz="11500" b="1" dirty="0">
              <a:solidFill>
                <a:srgbClr val="8F77AD"/>
              </a:solidFill>
              <a:effectLst/>
              <a:latin typeface="Merriweather" panose="00000500000000000000" pitchFamily="2" charset="0"/>
              <a:cs typeface="milk tea Med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33735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297382" y="166255"/>
            <a:ext cx="5638800" cy="568036"/>
          </a:xfrm>
          <a:prstGeom prst="roundRect">
            <a:avLst/>
          </a:prstGeom>
          <a:solidFill>
            <a:srgbClr val="CBC1DA"/>
          </a:solidFill>
          <a:ln>
            <a:solidFill>
              <a:srgbClr val="CBC1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 đây có mấy cây bắp cải?</a:t>
            </a:r>
            <a:endParaRPr lang="en-US" sz="320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7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430" y="1542789"/>
            <a:ext cx="2010234" cy="1908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8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864" y="1542788"/>
            <a:ext cx="2008561" cy="1908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8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6147" y="1542788"/>
            <a:ext cx="2010235" cy="1908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951701" y="4211782"/>
            <a:ext cx="2664336" cy="720436"/>
          </a:xfrm>
          <a:prstGeom prst="roundRect">
            <a:avLst/>
          </a:prstGeom>
          <a:solidFill>
            <a:srgbClr val="CBC1DA"/>
          </a:solidFill>
          <a:ln w="57150">
            <a:solidFill>
              <a:srgbClr val="927B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 1:  </a:t>
            </a:r>
            <a:r>
              <a:rPr lang="en-US" sz="24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cây bắp cải</a:t>
            </a:r>
            <a:endParaRPr lang="en-US" sz="2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4706282" y="4211782"/>
            <a:ext cx="2664336" cy="720436"/>
          </a:xfrm>
          <a:prstGeom prst="roundRect">
            <a:avLst/>
          </a:prstGeom>
          <a:solidFill>
            <a:srgbClr val="CBC1DA"/>
          </a:solidFill>
          <a:ln w="57150">
            <a:solidFill>
              <a:srgbClr val="927B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 2:  </a:t>
            </a:r>
            <a:r>
              <a:rPr lang="en-US" sz="24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cây bắp cải</a:t>
            </a:r>
            <a:endParaRPr lang="en-US" sz="2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8460864" y="4211782"/>
            <a:ext cx="2664336" cy="720436"/>
          </a:xfrm>
          <a:prstGeom prst="roundRect">
            <a:avLst/>
          </a:prstGeom>
          <a:solidFill>
            <a:srgbClr val="CBC1DA"/>
          </a:solidFill>
          <a:ln w="57150">
            <a:solidFill>
              <a:srgbClr val="927B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 3:  </a:t>
            </a:r>
            <a:r>
              <a:rPr lang="en-US" sz="24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cây bắp cải</a:t>
            </a:r>
            <a:endParaRPr lang="en-US" sz="2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8878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20" grpId="0" animBg="1"/>
      <p:bldP spid="21" grpId="0" animBg="1"/>
      <p:bldP spid="21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4010" y="1190984"/>
            <a:ext cx="1303192" cy="1246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9157" y="2646799"/>
            <a:ext cx="1301959" cy="1246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7527" y="2645566"/>
            <a:ext cx="1303193" cy="1247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7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6182" y="1190984"/>
            <a:ext cx="1303192" cy="1247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7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906" y="1203612"/>
            <a:ext cx="1303193" cy="1246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ounded Rectangle 13"/>
          <p:cNvSpPr/>
          <p:nvPr/>
        </p:nvSpPr>
        <p:spPr>
          <a:xfrm>
            <a:off x="3297382" y="166255"/>
            <a:ext cx="5638800" cy="568036"/>
          </a:xfrm>
          <a:prstGeom prst="roundRect">
            <a:avLst/>
          </a:prstGeom>
          <a:solidFill>
            <a:srgbClr val="CBC1DA"/>
          </a:solidFill>
          <a:ln>
            <a:solidFill>
              <a:srgbClr val="CBC1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 đây có mấy cây súp lơ?</a:t>
            </a:r>
            <a:endParaRPr lang="en-US" sz="320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965556" y="4558143"/>
            <a:ext cx="2664336" cy="720436"/>
          </a:xfrm>
          <a:prstGeom prst="roundRect">
            <a:avLst/>
          </a:prstGeom>
          <a:solidFill>
            <a:srgbClr val="CBC1DA"/>
          </a:solidFill>
          <a:ln w="57150">
            <a:solidFill>
              <a:srgbClr val="927B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 1:  </a:t>
            </a:r>
            <a:r>
              <a:rPr lang="en-US" sz="24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2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cây súp lơ</a:t>
            </a:r>
            <a:endParaRPr lang="en-US" sz="2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720137" y="4558143"/>
            <a:ext cx="2664336" cy="720436"/>
          </a:xfrm>
          <a:prstGeom prst="roundRect">
            <a:avLst/>
          </a:prstGeom>
          <a:solidFill>
            <a:srgbClr val="CBC1DA"/>
          </a:solidFill>
          <a:ln w="57150">
            <a:solidFill>
              <a:srgbClr val="927B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 2:  </a:t>
            </a:r>
            <a:r>
              <a:rPr lang="en-US" sz="24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cây súp lơ</a:t>
            </a:r>
            <a:endParaRPr lang="en-US" sz="2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8474719" y="4558143"/>
            <a:ext cx="2664336" cy="720436"/>
          </a:xfrm>
          <a:prstGeom prst="roundRect">
            <a:avLst/>
          </a:prstGeom>
          <a:solidFill>
            <a:srgbClr val="CBC1DA"/>
          </a:solidFill>
          <a:ln w="57150">
            <a:solidFill>
              <a:srgbClr val="927B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 3:  </a:t>
            </a:r>
            <a:r>
              <a:rPr lang="en-US" sz="24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cây súp lơ</a:t>
            </a:r>
            <a:endParaRPr lang="en-US" sz="2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4490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6" grpId="0" animBg="1"/>
      <p:bldP spid="16" grpId="1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2089" y="1134089"/>
            <a:ext cx="1944093" cy="2141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ounded Rectangle 15"/>
          <p:cNvSpPr/>
          <p:nvPr/>
        </p:nvSpPr>
        <p:spPr>
          <a:xfrm>
            <a:off x="3297382" y="166255"/>
            <a:ext cx="5638800" cy="568036"/>
          </a:xfrm>
          <a:prstGeom prst="roundRect">
            <a:avLst/>
          </a:prstGeom>
          <a:solidFill>
            <a:srgbClr val="CBC1DA"/>
          </a:solidFill>
          <a:ln>
            <a:solidFill>
              <a:srgbClr val="CBC1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 đây có mấy quả cà chua?</a:t>
            </a:r>
            <a:endParaRPr lang="en-US" sz="320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6453" y="1134089"/>
            <a:ext cx="1944093" cy="2141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ounded Rectangle 17"/>
          <p:cNvSpPr/>
          <p:nvPr/>
        </p:nvSpPr>
        <p:spPr>
          <a:xfrm>
            <a:off x="965556" y="4378031"/>
            <a:ext cx="2664336" cy="720436"/>
          </a:xfrm>
          <a:prstGeom prst="roundRect">
            <a:avLst/>
          </a:prstGeom>
          <a:solidFill>
            <a:srgbClr val="CBC1DA"/>
          </a:solidFill>
          <a:ln w="57150">
            <a:solidFill>
              <a:srgbClr val="927B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 1:  </a:t>
            </a:r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quả cà chua</a:t>
            </a:r>
            <a:endParaRPr lang="en-US" sz="2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4720137" y="4378031"/>
            <a:ext cx="2664336" cy="720436"/>
          </a:xfrm>
          <a:prstGeom prst="roundRect">
            <a:avLst/>
          </a:prstGeom>
          <a:solidFill>
            <a:srgbClr val="CBC1DA"/>
          </a:solidFill>
          <a:ln w="57150">
            <a:solidFill>
              <a:srgbClr val="927B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 2:  </a:t>
            </a:r>
            <a:r>
              <a:rPr lang="en-US" sz="24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 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 </a:t>
            </a:r>
            <a:r>
              <a:rPr lang="en-US" sz="2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chua</a:t>
            </a:r>
            <a:endParaRPr lang="en-US" sz="2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8474719" y="4378031"/>
            <a:ext cx="2664336" cy="720436"/>
          </a:xfrm>
          <a:prstGeom prst="roundRect">
            <a:avLst/>
          </a:prstGeom>
          <a:solidFill>
            <a:srgbClr val="CBC1DA"/>
          </a:solidFill>
          <a:ln w="57150">
            <a:solidFill>
              <a:srgbClr val="927B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 3:  </a:t>
            </a:r>
            <a:r>
              <a:rPr lang="en-US" sz="24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 cà chua</a:t>
            </a:r>
            <a:endParaRPr lang="en-US" sz="2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6881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19" grpId="1" animBg="1"/>
      <p:bldP spid="20" grpId="0" animBg="1"/>
      <p:bldP spid="20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493</TotalTime>
  <Words>345</Words>
  <Application>Microsoft Office PowerPoint</Application>
  <PresentationFormat>Widescreen</PresentationFormat>
  <Paragraphs>89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Calibri Light</vt:lpstr>
      <vt:lpstr>Merriweather</vt:lpstr>
      <vt:lpstr>milk tea Med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NMT</dc:creator>
  <cp:lastModifiedBy>NMT</cp:lastModifiedBy>
  <cp:revision>24</cp:revision>
  <dcterms:created xsi:type="dcterms:W3CDTF">2024-05-08T08:28:28Z</dcterms:created>
  <dcterms:modified xsi:type="dcterms:W3CDTF">2025-09-16T09:40:34Z</dcterms:modified>
</cp:coreProperties>
</file>