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3" r:id="rId7"/>
    <p:sldId id="266" r:id="rId8"/>
    <p:sldId id="264" r:id="rId9"/>
    <p:sldId id="265" r:id="rId10"/>
    <p:sldId id="267" r:id="rId11"/>
    <p:sldId id="268"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99637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1870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4413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3985A-4C4B-45B8-8E9A-9929B22A05A7}"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0868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B3985A-4C4B-45B8-8E9A-9929B22A05A7}"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82093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3985A-4C4B-45B8-8E9A-9929B22A05A7}"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77245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3985A-4C4B-45B8-8E9A-9929B22A05A7}"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239371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3985A-4C4B-45B8-8E9A-9929B22A05A7}"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88384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3985A-4C4B-45B8-8E9A-9929B22A05A7}"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10333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301661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3985A-4C4B-45B8-8E9A-9929B22A05A7}"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A79D3-ECFE-4CB3-9866-FB764FBF371B}" type="slidenum">
              <a:rPr lang="en-US" smtClean="0"/>
              <a:t>‹#›</a:t>
            </a:fld>
            <a:endParaRPr lang="en-US"/>
          </a:p>
        </p:txBody>
      </p:sp>
    </p:spTree>
    <p:extLst>
      <p:ext uri="{BB962C8B-B14F-4D97-AF65-F5344CB8AC3E}">
        <p14:creationId xmlns:p14="http://schemas.microsoft.com/office/powerpoint/2010/main" val="59420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3985A-4C4B-45B8-8E9A-9929B22A05A7}" type="datetimeFigureOut">
              <a:rPr lang="en-US" smtClean="0"/>
              <a:t>3/18/2025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A79D3-ECFE-4CB3-9866-FB764FBF371B}" type="slidenum">
              <a:rPr lang="en-US" smtClean="0"/>
              <a:t>‹#›</a:t>
            </a:fld>
            <a:endParaRPr lang="en-US"/>
          </a:p>
        </p:txBody>
      </p:sp>
    </p:spTree>
    <p:extLst>
      <p:ext uri="{BB962C8B-B14F-4D97-AF65-F5344CB8AC3E}">
        <p14:creationId xmlns:p14="http://schemas.microsoft.com/office/powerpoint/2010/main" val="221904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5" name="Text Box 6"/>
          <p:cNvSpPr txBox="1"/>
          <p:nvPr/>
        </p:nvSpPr>
        <p:spPr>
          <a:xfrm>
            <a:off x="4435914" y="348524"/>
            <a:ext cx="3235759"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Long Biên A</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6" name="Rectangle 5"/>
          <p:cNvSpPr/>
          <p:nvPr/>
        </p:nvSpPr>
        <p:spPr>
          <a:xfrm>
            <a:off x="1079157" y="1551595"/>
            <a:ext cx="9841092" cy="1015663"/>
          </a:xfrm>
          <a:prstGeom prst="rect">
            <a:avLst/>
          </a:prstGeom>
          <a:noFill/>
        </p:spPr>
        <p:txBody>
          <a:bodyPr wrap="none" lIns="91440" tIns="45720" rIns="91440" bIns="45720">
            <a:spAutoFit/>
          </a:bodyPr>
          <a:lstStyle/>
          <a:p>
            <a:pPr algn="ctr"/>
            <a:r>
              <a:rPr lang="en-US" sz="6000" b="1" dirty="0"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6000" b="1"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7" name="TextBox 6"/>
          <p:cNvSpPr txBox="1"/>
          <p:nvPr/>
        </p:nvSpPr>
        <p:spPr>
          <a:xfrm>
            <a:off x="1423487" y="3524420"/>
            <a:ext cx="9260612" cy="646331"/>
          </a:xfrm>
          <a:prstGeom prst="rect">
            <a:avLst/>
          </a:prstGeom>
          <a:noFill/>
        </p:spPr>
        <p:txBody>
          <a:bodyPr wrap="square" rtlCol="0">
            <a:spAutoFit/>
          </a:bodyPr>
          <a:lstStyle/>
          <a:p>
            <a:pPr algn="ctr"/>
            <a:r>
              <a:rPr lang="en-US" sz="3600" b="1" dirty="0" err="1" smtClean="0">
                <a:solidFill>
                  <a:srgbClr val="846BA5"/>
                </a:solidFill>
                <a:latin typeface="Times New Roman" panose="02020603050405020304" charset="0"/>
                <a:cs typeface="Times New Roman" panose="02020603050405020304" charset="0"/>
              </a:rPr>
              <a:t>Đề</a:t>
            </a:r>
            <a:r>
              <a:rPr lang="en-US" sz="3600" b="1" dirty="0" smtClean="0">
                <a:solidFill>
                  <a:srgbClr val="846BA5"/>
                </a:solidFill>
                <a:latin typeface="Times New Roman" panose="02020603050405020304" charset="0"/>
                <a:cs typeface="Times New Roman" panose="02020603050405020304" charset="0"/>
              </a:rPr>
              <a:t> </a:t>
            </a:r>
            <a:r>
              <a:rPr lang="en-US" sz="3600" b="1" dirty="0" err="1" smtClean="0">
                <a:solidFill>
                  <a:srgbClr val="846BA5"/>
                </a:solidFill>
                <a:latin typeface="Times New Roman" panose="02020603050405020304" charset="0"/>
                <a:cs typeface="Times New Roman" panose="02020603050405020304" charset="0"/>
              </a:rPr>
              <a:t>tài</a:t>
            </a:r>
            <a:r>
              <a:rPr lang="en-US" sz="3600" b="1" smtClean="0">
                <a:solidFill>
                  <a:srgbClr val="846BA5"/>
                </a:solidFill>
                <a:latin typeface="Times New Roman" panose="02020603050405020304" charset="0"/>
                <a:cs typeface="Times New Roman" panose="02020603050405020304" charset="0"/>
              </a:rPr>
              <a:t>: </a:t>
            </a:r>
            <a:r>
              <a:rPr lang="vi-VN" sz="3600" b="1">
                <a:solidFill>
                  <a:srgbClr val="846BA5"/>
                </a:solidFill>
                <a:latin typeface="Times New Roman" panose="02020603050405020304" charset="0"/>
                <a:cs typeface="Times New Roman" panose="02020603050405020304" charset="0"/>
              </a:rPr>
              <a:t>Khám phá </a:t>
            </a:r>
            <a:r>
              <a:rPr lang="en-US" sz="3600" b="1" smtClean="0">
                <a:solidFill>
                  <a:srgbClr val="846BA5"/>
                </a:solidFill>
                <a:latin typeface="Times New Roman" panose="02020603050405020304" charset="0"/>
                <a:cs typeface="Times New Roman" panose="02020603050405020304" charset="0"/>
              </a:rPr>
              <a:t>bè nổi</a:t>
            </a:r>
            <a:endParaRPr lang="en-US" sz="2400" dirty="0">
              <a:solidFill>
                <a:srgbClr val="846BA5"/>
              </a:solidFill>
              <a:latin typeface="Times New Roman" panose="02020603050405020304" charset="0"/>
              <a:cs typeface="Times New Roman" panose="02020603050405020304" charset="0"/>
            </a:endParaRPr>
          </a:p>
        </p:txBody>
      </p:sp>
      <p:sp>
        <p:nvSpPr>
          <p:cNvPr id="8" name="TextBox 7"/>
          <p:cNvSpPr txBox="1"/>
          <p:nvPr/>
        </p:nvSpPr>
        <p:spPr>
          <a:xfrm>
            <a:off x="4054324" y="4310362"/>
            <a:ext cx="4371988" cy="1210909"/>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Lứa</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tuổi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Mẫu</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Lớn</a:t>
            </a:r>
            <a:r>
              <a:rPr lang="en-US" sz="2400" dirty="0" smtClean="0">
                <a:solidFill>
                  <a:srgbClr val="846BA5"/>
                </a:solidFill>
                <a:latin typeface="Times New Roman" panose="02020603050405020304" charset="0"/>
                <a:cs typeface="Times New Roman" panose="02020603050405020304" charset="0"/>
              </a:rPr>
              <a:t> 5 - 6 </a:t>
            </a:r>
            <a:r>
              <a:rPr lang="en-US" sz="2400" dirty="0" err="1" smtClean="0">
                <a:solidFill>
                  <a:srgbClr val="846BA5"/>
                </a:solidFill>
                <a:latin typeface="Times New Roman" panose="02020603050405020304" charset="0"/>
                <a:cs typeface="Times New Roman" panose="02020603050405020304" charset="0"/>
              </a:rPr>
              <a:t>tuổi</a:t>
            </a:r>
            <a:endParaRPr lang="en-US" sz="2400" dirty="0" smtClean="0">
              <a:solidFill>
                <a:srgbClr val="846BA5"/>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viên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Nguyễn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Thị</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Hải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Yến</a:t>
            </a:r>
            <a:endParaRPr lang="en-US" sz="2400" dirty="0">
              <a:solidFill>
                <a:srgbClr val="846BA5"/>
              </a:solidFill>
              <a:latin typeface="Times New Roman" panose="02020603050405020304" charset="0"/>
              <a:cs typeface="Times New Roman" panose="02020603050405020304" charset="0"/>
            </a:endParaRPr>
          </a:p>
        </p:txBody>
      </p:sp>
      <p:sp>
        <p:nvSpPr>
          <p:cNvPr id="9" name="TextBox 8"/>
          <p:cNvSpPr txBox="1"/>
          <p:nvPr/>
        </p:nvSpPr>
        <p:spPr>
          <a:xfrm>
            <a:off x="4941380" y="6055289"/>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2024 - 2025</a:t>
            </a:r>
            <a:endParaRPr lang="en-US" sz="1600" dirty="0">
              <a:solidFill>
                <a:schemeClr val="tx2">
                  <a:lumMod val="50000"/>
                </a:schemeClr>
              </a:solidFill>
              <a:latin typeface="Times New Roman" panose="02020603050405020304" charset="0"/>
              <a:cs typeface="Times New Roman" panose="02020603050405020304" charset="0"/>
            </a:endParaRPr>
          </a:p>
        </p:txBody>
      </p:sp>
      <p:sp>
        <p:nvSpPr>
          <p:cNvPr id="10" name="Rectangle 9"/>
          <p:cNvSpPr/>
          <p:nvPr/>
        </p:nvSpPr>
        <p:spPr>
          <a:xfrm>
            <a:off x="2135503" y="2615368"/>
            <a:ext cx="7728399" cy="769441"/>
          </a:xfrm>
          <a:prstGeom prst="rect">
            <a:avLst/>
          </a:prstGeom>
        </p:spPr>
        <p:txBody>
          <a:bodyPr wrap="none">
            <a:spAutoFit/>
          </a:bodyPr>
          <a:lstStyle/>
          <a:p>
            <a:pPr algn="ctr"/>
            <a:r>
              <a:rPr lang="en-US" sz="4400" b="1">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4400" b="1" dirty="0">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428585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Cấu tạo của bè nổi?</a:t>
            </a:r>
            <a:endParaRPr lang="en-US" sz="2800">
              <a:solidFill>
                <a:srgbClr val="2F1444"/>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Gồm thân bè, mái chèo, quạt</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Gồm thân bè, mái chèo, mái</a:t>
            </a:r>
          </a:p>
          <a:p>
            <a:pPr algn="ctr"/>
            <a:r>
              <a:rPr lang="en-US" sz="2400" smtClean="0">
                <a:solidFill>
                  <a:srgbClr val="002060"/>
                </a:solidFill>
                <a:latin typeface="Times New Roman" panose="02020603050405020304" pitchFamily="18" charset="0"/>
                <a:cs typeface="Times New Roman" panose="02020603050405020304" pitchFamily="18" charset="0"/>
              </a:rPr>
              <a:t>che</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Gồm thân bè, mái che, ghế ngồi</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pic>
        <p:nvPicPr>
          <p:cNvPr id="7170" name="Picture 2" descr="Cách Làm Một Con Thuyền Bằng Tre Đơn Giản Và Hiệu Quả 100%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8" y="1243880"/>
            <a:ext cx="4266768" cy="2400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Trải nghiệm chèo bè trên suối Nủa | Báo Dân tộc và Phát triển"/>
          <p:cNvPicPr>
            <a:picLocks noChangeAspect="1" noChangeArrowheads="1"/>
          </p:cNvPicPr>
          <p:nvPr/>
        </p:nvPicPr>
        <p:blipFill rotWithShape="1">
          <a:blip r:embed="rId4">
            <a:extLst>
              <a:ext uri="{28A0092B-C50C-407E-A947-70E740481C1C}">
                <a14:useLocalDpi xmlns:a14="http://schemas.microsoft.com/office/drawing/2010/main" val="0"/>
              </a:ext>
            </a:extLst>
          </a:blip>
          <a:srcRect l="10647" t="9387" r="4860" b="17560"/>
          <a:stretch/>
        </p:blipFill>
        <p:spPr bwMode="auto">
          <a:xfrm>
            <a:off x="1250516" y="3842401"/>
            <a:ext cx="4362105" cy="247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4</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dùng để làm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7843"/>
          <a:stretch/>
        </p:blipFill>
        <p:spPr>
          <a:xfrm>
            <a:off x="435006" y="1787824"/>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985163" y="171054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Để di chuyển trên mặt nước</a:t>
            </a:r>
          </a:p>
        </p:txBody>
      </p:sp>
      <p:sp>
        <p:nvSpPr>
          <p:cNvPr id="5" name="Rounded Rectangle 4"/>
          <p:cNvSpPr/>
          <p:nvPr/>
        </p:nvSpPr>
        <p:spPr>
          <a:xfrm>
            <a:off x="5985163" y="300817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Chở đồ, chở người</a:t>
            </a:r>
          </a:p>
        </p:txBody>
      </p:sp>
      <p:sp>
        <p:nvSpPr>
          <p:cNvPr id="6" name="Rounded Rectangle 5"/>
          <p:cNvSpPr/>
          <p:nvPr/>
        </p:nvSpPr>
        <p:spPr>
          <a:xfrm>
            <a:off x="5985163" y="431966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Cả 2 đáp án trên</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357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0936" y="1377685"/>
            <a:ext cx="7353873"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khéo tay</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92920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331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onvert.com - Bạn Ơi Có Biết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137" y="195188"/>
            <a:ext cx="11483927" cy="6205611"/>
          </a:xfrm>
          <a:prstGeom prst="rect">
            <a:avLst/>
          </a:prstGeom>
        </p:spPr>
      </p:pic>
    </p:spTree>
    <p:extLst>
      <p:ext uri="{BB962C8B-B14F-4D97-AF65-F5344CB8AC3E}">
        <p14:creationId xmlns:p14="http://schemas.microsoft.com/office/powerpoint/2010/main" val="42722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836" y="205740"/>
            <a:ext cx="8522970" cy="5013374"/>
          </a:xfrm>
          <a:prstGeom prst="rect">
            <a:avLst/>
          </a:prstGeom>
        </p:spPr>
      </p:pic>
      <p:sp>
        <p:nvSpPr>
          <p:cNvPr id="7" name="TextBox 6"/>
          <p:cNvSpPr txBox="1"/>
          <p:nvPr/>
        </p:nvSpPr>
        <p:spPr>
          <a:xfrm>
            <a:off x="3952235" y="5373858"/>
            <a:ext cx="3858172" cy="769441"/>
          </a:xfrm>
          <a:prstGeom prst="rect">
            <a:avLst/>
          </a:prstGeom>
          <a:noFill/>
        </p:spPr>
        <p:txBody>
          <a:bodyPr wrap="none" rtlCol="0">
            <a:spAutoFit/>
          </a:bodyPr>
          <a:lstStyle/>
          <a:p>
            <a:r>
              <a:rPr lang="en-US" sz="4400" b="1" smtClean="0">
                <a:latin typeface="Times New Roman" panose="02020603050405020304" pitchFamily="18" charset="0"/>
                <a:cs typeface="Times New Roman" panose="02020603050405020304" pitchFamily="18" charset="0"/>
              </a:rPr>
              <a:t>Bè nổi bằng tre</a:t>
            </a:r>
            <a:endParaRPr lang="en-US"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6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7223" y="306110"/>
            <a:ext cx="4933071" cy="2912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87" y="325084"/>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Hình ảnh đặc biệt: Người dân Thanh Hóa dùng tấm xốp làm thuyền đưa con đi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76" y="3465282"/>
            <a:ext cx="4807292" cy="289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Chế thùng nhựa thành bè giữ tài sản trong mưa lũ - Vietnam.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222" y="3429473"/>
            <a:ext cx="4933071" cy="2929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48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7843"/>
          <a:stretch/>
        </p:blipFill>
        <p:spPr>
          <a:xfrm>
            <a:off x="421151" y="1496879"/>
            <a:ext cx="5205201" cy="332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p:cNvGrpSpPr/>
          <p:nvPr/>
        </p:nvGrpSpPr>
        <p:grpSpPr>
          <a:xfrm>
            <a:off x="6286500" y="1185858"/>
            <a:ext cx="4678307" cy="640372"/>
            <a:chOff x="6286500" y="1314450"/>
            <a:chExt cx="4678307" cy="640372"/>
          </a:xfrm>
        </p:grpSpPr>
        <p:sp>
          <p:nvSpPr>
            <p:cNvPr id="4" name="Rectangle 3"/>
            <p:cNvSpPr/>
            <p:nvPr/>
          </p:nvSpPr>
          <p:spPr>
            <a:xfrm>
              <a:off x="6410355" y="1464100"/>
              <a:ext cx="4554452" cy="430887"/>
            </a:xfrm>
            <a:prstGeom prst="rect">
              <a:avLst/>
            </a:prstGeom>
          </p:spPr>
          <p:txBody>
            <a:bodyPr wrap="none">
              <a:spAutoFit/>
            </a:bodyPr>
            <a:lstStyle/>
            <a:p>
              <a:r>
                <a:rPr lang="en-US" sz="2200" b="1" i="0" smtClean="0">
                  <a:solidFill>
                    <a:srgbClr val="000000"/>
                  </a:solidFill>
                  <a:effectLst/>
                  <a:latin typeface="Times New Roman" panose="02020603050405020304" pitchFamily="18" charset="0"/>
                </a:rPr>
                <a:t>Bè nổi có hình dáng: </a:t>
              </a:r>
              <a:r>
                <a:rPr lang="en-US" sz="2200" b="0" i="0" smtClean="0">
                  <a:solidFill>
                    <a:srgbClr val="000000"/>
                  </a:solidFill>
                  <a:effectLst/>
                  <a:latin typeface="Times New Roman" panose="02020603050405020304" pitchFamily="18" charset="0"/>
                </a:rPr>
                <a:t>chữ nhật, vuông</a:t>
              </a:r>
              <a:endParaRPr lang="en-US" sz="2200"/>
            </a:p>
          </p:txBody>
        </p:sp>
        <p:sp>
          <p:nvSpPr>
            <p:cNvPr id="11" name="Rounded Rectangle 10"/>
            <p:cNvSpPr/>
            <p:nvPr/>
          </p:nvSpPr>
          <p:spPr>
            <a:xfrm>
              <a:off x="6286500" y="1314450"/>
              <a:ext cx="4614863" cy="640372"/>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6" name="Group 15"/>
          <p:cNvGrpSpPr/>
          <p:nvPr/>
        </p:nvGrpSpPr>
        <p:grpSpPr>
          <a:xfrm>
            <a:off x="6286499" y="2261853"/>
            <a:ext cx="4614864" cy="897005"/>
            <a:chOff x="6286499" y="2149561"/>
            <a:chExt cx="4614864" cy="822382"/>
          </a:xfrm>
        </p:grpSpPr>
        <p:sp>
          <p:nvSpPr>
            <p:cNvPr id="7" name="Rectangle 6"/>
            <p:cNvSpPr/>
            <p:nvPr/>
          </p:nvSpPr>
          <p:spPr>
            <a:xfrm>
              <a:off x="6410355" y="2202502"/>
              <a:ext cx="4491008" cy="769441"/>
            </a:xfrm>
            <a:prstGeom prst="rect">
              <a:avLst/>
            </a:prstGeom>
          </p:spPr>
          <p:txBody>
            <a:bodyPr wrap="square">
              <a:spAutoFit/>
            </a:bodyPr>
            <a:lstStyle/>
            <a:p>
              <a:r>
                <a:rPr lang="vi-VN" sz="2200" b="1" i="0" smtClean="0">
                  <a:solidFill>
                    <a:srgbClr val="000000"/>
                  </a:solidFill>
                  <a:effectLst/>
                  <a:latin typeface="Times New Roman" panose="02020603050405020304" pitchFamily="18" charset="0"/>
                </a:rPr>
                <a:t>Bè nổi được làm từ nguyên liệu</a:t>
              </a:r>
              <a:r>
                <a:rPr lang="en-US" sz="2200" b="1" i="0" smtClean="0">
                  <a:solidFill>
                    <a:srgbClr val="000000"/>
                  </a:solidFill>
                  <a:effectLst/>
                  <a:latin typeface="Times New Roman" panose="02020603050405020304" pitchFamily="18" charset="0"/>
                </a:rPr>
                <a:t>: </a:t>
              </a:r>
              <a:r>
                <a:rPr lang="en-US" sz="2200" b="0" i="0" smtClean="0">
                  <a:solidFill>
                    <a:srgbClr val="000000"/>
                  </a:solidFill>
                  <a:effectLst/>
                  <a:latin typeface="Times New Roman" panose="02020603050405020304" pitchFamily="18" charset="0"/>
                </a:rPr>
                <a:t>Tre, bẹ chuối, xốp, thùng rỗng</a:t>
              </a:r>
              <a:endParaRPr lang="en-US" sz="2200"/>
            </a:p>
          </p:txBody>
        </p:sp>
        <p:sp>
          <p:nvSpPr>
            <p:cNvPr id="12" name="Rounded Rectangle 11"/>
            <p:cNvSpPr/>
            <p:nvPr/>
          </p:nvSpPr>
          <p:spPr>
            <a:xfrm>
              <a:off x="6286499" y="2149561"/>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7" name="Group 16"/>
          <p:cNvGrpSpPr/>
          <p:nvPr/>
        </p:nvGrpSpPr>
        <p:grpSpPr>
          <a:xfrm>
            <a:off x="6286499" y="3458305"/>
            <a:ext cx="4614864" cy="947440"/>
            <a:chOff x="6286499" y="3105126"/>
            <a:chExt cx="4614864" cy="822383"/>
          </a:xfrm>
        </p:grpSpPr>
        <p:sp>
          <p:nvSpPr>
            <p:cNvPr id="9" name="Rectangle 8"/>
            <p:cNvSpPr/>
            <p:nvPr/>
          </p:nvSpPr>
          <p:spPr>
            <a:xfrm>
              <a:off x="6410355" y="3158068"/>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Cấu tạo của bè nổi gồm: </a:t>
              </a:r>
              <a:r>
                <a:rPr lang="en-US" sz="2200" b="0" i="0" smtClean="0">
                  <a:solidFill>
                    <a:srgbClr val="000000"/>
                  </a:solidFill>
                  <a:effectLst/>
                  <a:latin typeface="Times New Roman" panose="02020603050405020304" pitchFamily="18" charset="0"/>
                </a:rPr>
                <a:t>thân bè, mái chèo, mái che</a:t>
              </a:r>
              <a:endParaRPr lang="en-US" sz="2200"/>
            </a:p>
          </p:txBody>
        </p:sp>
        <p:sp>
          <p:nvSpPr>
            <p:cNvPr id="13" name="Rounded Rectangle 12"/>
            <p:cNvSpPr/>
            <p:nvPr/>
          </p:nvSpPr>
          <p:spPr>
            <a:xfrm>
              <a:off x="6286499" y="3105126"/>
              <a:ext cx="4614863" cy="760827"/>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grpSp>
        <p:nvGrpSpPr>
          <p:cNvPr id="18" name="Group 17"/>
          <p:cNvGrpSpPr/>
          <p:nvPr/>
        </p:nvGrpSpPr>
        <p:grpSpPr>
          <a:xfrm>
            <a:off x="6286499" y="4633075"/>
            <a:ext cx="4614865" cy="950307"/>
            <a:chOff x="6286498" y="4318750"/>
            <a:chExt cx="4614865" cy="769441"/>
          </a:xfrm>
        </p:grpSpPr>
        <p:sp>
          <p:nvSpPr>
            <p:cNvPr id="10" name="Rectangle 9"/>
            <p:cNvSpPr/>
            <p:nvPr/>
          </p:nvSpPr>
          <p:spPr>
            <a:xfrm>
              <a:off x="6410355" y="4318750"/>
              <a:ext cx="4491008" cy="769441"/>
            </a:xfrm>
            <a:prstGeom prst="rect">
              <a:avLst/>
            </a:prstGeom>
          </p:spPr>
          <p:txBody>
            <a:bodyPr wrap="square">
              <a:spAutoFit/>
            </a:bodyPr>
            <a:lstStyle/>
            <a:p>
              <a:r>
                <a:rPr lang="en-US" sz="2200" b="1" i="0" smtClean="0">
                  <a:solidFill>
                    <a:srgbClr val="000000"/>
                  </a:solidFill>
                  <a:effectLst/>
                  <a:latin typeface="Times New Roman" panose="02020603050405020304" pitchFamily="18" charset="0"/>
                </a:rPr>
                <a:t>Tác dụng của bè: </a:t>
              </a:r>
              <a:r>
                <a:rPr lang="vi-VN" sz="2200" b="0" i="0" smtClean="0">
                  <a:solidFill>
                    <a:srgbClr val="000000"/>
                  </a:solidFill>
                  <a:effectLst/>
                  <a:latin typeface="Times New Roman" panose="02020603050405020304" pitchFamily="18" charset="0"/>
                </a:rPr>
                <a:t>di chuyển trên mặt nước, chở người, chở đồ</a:t>
              </a:r>
              <a:r>
                <a:rPr lang="en-US" sz="2200" b="0" i="0" smtClean="0">
                  <a:solidFill>
                    <a:srgbClr val="000000"/>
                  </a:solidFill>
                  <a:effectLst/>
                  <a:latin typeface="Times New Roman" panose="02020603050405020304" pitchFamily="18" charset="0"/>
                </a:rPr>
                <a:t>…</a:t>
              </a:r>
              <a:endParaRPr lang="en-US" sz="2200"/>
            </a:p>
          </p:txBody>
        </p:sp>
        <p:sp>
          <p:nvSpPr>
            <p:cNvPr id="14" name="Rounded Rectangle 13"/>
            <p:cNvSpPr/>
            <p:nvPr/>
          </p:nvSpPr>
          <p:spPr>
            <a:xfrm>
              <a:off x="6286498" y="4318751"/>
              <a:ext cx="4614863" cy="707886"/>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Tree>
    <p:extLst>
      <p:ext uri="{BB962C8B-B14F-4D97-AF65-F5344CB8AC3E}">
        <p14:creationId xmlns:p14="http://schemas.microsoft.com/office/powerpoint/2010/main" val="23370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1138" y="1377685"/>
            <a:ext cx="9153468" cy="3631763"/>
          </a:xfrm>
          <a:prstGeom prst="rect">
            <a:avLst/>
          </a:prstGeom>
          <a:noFill/>
        </p:spPr>
        <p:txBody>
          <a:bodyPr wrap="none" lIns="91440" tIns="45720" rIns="91440" bIns="45720">
            <a:spAutoFit/>
          </a:bodyPr>
          <a:lstStyle/>
          <a:p>
            <a:pPr algn="ctr"/>
            <a:r>
              <a:rPr lang="en-US" sz="115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a:t>
            </a:r>
          </a:p>
          <a:p>
            <a:pPr algn="ctr"/>
            <a:r>
              <a:rPr lang="en-US" sz="115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Bé thông minh</a:t>
            </a:r>
            <a:endParaRPr lang="en-US" sz="11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281007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a:t>
            </a:r>
            <a:r>
              <a:rPr lang="en-US" sz="2800" b="1">
                <a:solidFill>
                  <a:srgbClr val="2F1444"/>
                </a:solidFill>
                <a:latin typeface="Times New Roman" panose="02020603050405020304" pitchFamily="18" charset="0"/>
                <a:cs typeface="Times New Roman" panose="02020603050405020304" pitchFamily="18" charset="0"/>
              </a:rPr>
              <a:t>1</a:t>
            </a:r>
            <a:r>
              <a:rPr lang="en-US" sz="2800" b="1" smtClean="0">
                <a:solidFill>
                  <a:srgbClr val="2F1444"/>
                </a:solidFill>
                <a:latin typeface="Times New Roman" panose="02020603050405020304" pitchFamily="18" charset="0"/>
                <a:cs typeface="Times New Roman" panose="02020603050405020304" pitchFamily="18" charset="0"/>
              </a:rPr>
              <a:t>: </a:t>
            </a:r>
            <a:r>
              <a:rPr lang="en-US" sz="2800" smtClean="0">
                <a:solidFill>
                  <a:srgbClr val="2F1444"/>
                </a:solidFill>
                <a:latin typeface="Times New Roman" panose="02020603050405020304" pitchFamily="18" charset="0"/>
                <a:cs typeface="Times New Roman" panose="02020603050405020304" pitchFamily="18" charset="0"/>
              </a:rPr>
              <a:t>Bè nổi bằng tre có hình dáng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3454" y="1330036"/>
            <a:ext cx="3348111" cy="2272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srcRect l="18113" t="7528" r="28615" b="23456"/>
          <a:stretch/>
        </p:blipFill>
        <p:spPr>
          <a:xfrm>
            <a:off x="1898072" y="3906982"/>
            <a:ext cx="3348112" cy="2369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622089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Hình vuông, hình chữ nhật</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2089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Hình chữ nhật, hình tròn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220893" y="4486559"/>
            <a:ext cx="5236812"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Hình chữ nhật, hình tam giác</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9" name="Oval 8"/>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5" name="Oval 14">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6859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2: </a:t>
            </a:r>
            <a:r>
              <a:rPr lang="en-US" sz="2800" smtClean="0">
                <a:solidFill>
                  <a:srgbClr val="2F1444"/>
                </a:solidFill>
                <a:latin typeface="Times New Roman" panose="02020603050405020304" pitchFamily="18" charset="0"/>
                <a:cs typeface="Times New Roman" panose="02020603050405020304" pitchFamily="18" charset="0"/>
              </a:rPr>
              <a:t>Bè nổi được làm bằng gì?</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81463" y="1586270"/>
            <a:ext cx="5144088" cy="3534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6414863" y="1396355"/>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Tre, gạch, bìa carton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14863" y="2941457"/>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Tre, xốp, thùng nhựa rỗng,</a:t>
            </a:r>
          </a:p>
          <a:p>
            <a:pPr algn="ctr"/>
            <a:r>
              <a:rPr lang="en-US" sz="2400" smtClean="0">
                <a:solidFill>
                  <a:srgbClr val="002060"/>
                </a:solidFill>
                <a:latin typeface="Times New Roman" panose="02020603050405020304" pitchFamily="18" charset="0"/>
                <a:cs typeface="Times New Roman" panose="02020603050405020304" pitchFamily="18" charset="0"/>
              </a:rPr>
              <a:t>bè chuối</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414863" y="4486559"/>
            <a:ext cx="4937761" cy="1111347"/>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Bẹ chuối, xốp, bìa carton,</a:t>
            </a:r>
          </a:p>
          <a:p>
            <a:pPr algn="ctr"/>
            <a:r>
              <a:rPr lang="en-US" sz="2400">
                <a:solidFill>
                  <a:srgbClr val="002060"/>
                </a:solidFill>
                <a:latin typeface="Times New Roman" panose="02020603050405020304" pitchFamily="18" charset="0"/>
                <a:cs typeface="Times New Roman" panose="02020603050405020304" pitchFamily="18" charset="0"/>
              </a:rPr>
              <a:t>g</a:t>
            </a:r>
            <a:r>
              <a:rPr lang="en-US" sz="2400" smtClean="0">
                <a:solidFill>
                  <a:srgbClr val="002060"/>
                </a:solidFill>
                <a:latin typeface="Times New Roman" panose="02020603050405020304" pitchFamily="18" charset="0"/>
                <a:cs typeface="Times New Roman" panose="02020603050405020304" pitchFamily="18" charset="0"/>
              </a:rPr>
              <a:t>ỗ</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21" name="Oval 20">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16191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5"/>
                  </p:tgtEl>
                </p:cond>
              </p:nextCondLst>
            </p:seq>
          </p:childTnLst>
        </p:cTn>
      </p:par>
    </p:tnLst>
    <p:bldLst>
      <p:bldP spid="4" grpId="0" animBg="1"/>
      <p:bldP spid="6"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0812" y="95534"/>
            <a:ext cx="8434316" cy="791570"/>
          </a:xfrm>
          <a:prstGeom prst="roundRect">
            <a:avLst/>
          </a:prstGeom>
          <a:solidFill>
            <a:srgbClr val="E6E0EC"/>
          </a:solidFill>
          <a:ln>
            <a:solidFill>
              <a:srgbClr val="5B4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2F1444"/>
                </a:solidFill>
                <a:latin typeface="Times New Roman" panose="02020603050405020304" pitchFamily="18" charset="0"/>
                <a:cs typeface="Times New Roman" panose="02020603050405020304" pitchFamily="18" charset="0"/>
              </a:rPr>
              <a:t>Câu 3: </a:t>
            </a:r>
            <a:r>
              <a:rPr lang="en-US" sz="2800" smtClean="0">
                <a:solidFill>
                  <a:srgbClr val="2F1444"/>
                </a:solidFill>
                <a:latin typeface="Times New Roman" panose="02020603050405020304" pitchFamily="18" charset="0"/>
                <a:cs typeface="Times New Roman" panose="02020603050405020304" pitchFamily="18" charset="0"/>
              </a:rPr>
              <a:t>Vì sao bè nổi được làm tre, bẹ chuối…?</a:t>
            </a:r>
            <a:endParaRPr lang="en-US" sz="2800">
              <a:solidFill>
                <a:srgbClr val="2F1444"/>
              </a:solidFill>
              <a:latin typeface="Times New Roman" panose="02020603050405020304" pitchFamily="18" charset="0"/>
              <a:cs typeface="Times New Roman" panose="02020603050405020304" pitchFamily="18" charset="0"/>
            </a:endParaRPr>
          </a:p>
        </p:txBody>
      </p:sp>
      <p:pic>
        <p:nvPicPr>
          <p:cNvPr id="3" name="Picture 2" descr="&#10;Lương đẩy bè qua chỗ nước nông đi đón mẹ. Em chia sẻ, cũng khá sợ do bè chuối mong manh nhưng vẫn phải cố gắng để phụ giúp gia đìn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2" y="1668975"/>
            <a:ext cx="4651076" cy="3429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985163" y="1627410"/>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1: </a:t>
            </a:r>
            <a:r>
              <a:rPr lang="en-US" sz="2400" smtClean="0">
                <a:solidFill>
                  <a:srgbClr val="002060"/>
                </a:solidFill>
                <a:latin typeface="Times New Roman" panose="02020603050405020304" pitchFamily="18" charset="0"/>
                <a:cs typeface="Times New Roman" panose="02020603050405020304" pitchFamily="18" charset="0"/>
              </a:rPr>
              <a:t>Vì tre, bẹ chuối có màu xanh</a:t>
            </a:r>
          </a:p>
        </p:txBody>
      </p:sp>
      <p:sp>
        <p:nvSpPr>
          <p:cNvPr id="5" name="Rounded Rectangle 4"/>
          <p:cNvSpPr/>
          <p:nvPr/>
        </p:nvSpPr>
        <p:spPr>
          <a:xfrm>
            <a:off x="5985163" y="2925047"/>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2: </a:t>
            </a:r>
            <a:r>
              <a:rPr lang="en-US" sz="2400" smtClean="0">
                <a:solidFill>
                  <a:srgbClr val="002060"/>
                </a:solidFill>
                <a:latin typeface="Times New Roman" panose="02020603050405020304" pitchFamily="18" charset="0"/>
                <a:cs typeface="Times New Roman" panose="02020603050405020304" pitchFamily="18" charset="0"/>
              </a:rPr>
              <a:t>Vì tre, bẹ chuối có hình trụ</a:t>
            </a:r>
          </a:p>
        </p:txBody>
      </p:sp>
      <p:sp>
        <p:nvSpPr>
          <p:cNvPr id="6" name="Rounded Rectangle 5"/>
          <p:cNvSpPr/>
          <p:nvPr/>
        </p:nvSpPr>
        <p:spPr>
          <a:xfrm>
            <a:off x="5985163" y="4236539"/>
            <a:ext cx="5555671" cy="917354"/>
          </a:xfrm>
          <a:prstGeom prst="roundRect">
            <a:avLst/>
          </a:prstGeom>
          <a:noFill/>
          <a:ln w="5715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anose="02020603050405020304" pitchFamily="18" charset="0"/>
                <a:cs typeface="Times New Roman" panose="02020603050405020304" pitchFamily="18" charset="0"/>
              </a:rPr>
              <a:t>Đáp án 3: </a:t>
            </a:r>
            <a:r>
              <a:rPr lang="en-US" sz="2400" smtClean="0">
                <a:solidFill>
                  <a:srgbClr val="002060"/>
                </a:solidFill>
                <a:latin typeface="Times New Roman" panose="02020603050405020304" pitchFamily="18" charset="0"/>
                <a:cs typeface="Times New Roman" panose="02020603050405020304" pitchFamily="18" charset="0"/>
              </a:rPr>
              <a:t>Vì tre, bẹ chuối có thể nổi trên </a:t>
            </a:r>
          </a:p>
          <a:p>
            <a:pPr algn="ctr"/>
            <a:r>
              <a:rPr lang="en-US" sz="2400" smtClean="0">
                <a:solidFill>
                  <a:srgbClr val="002060"/>
                </a:solidFill>
                <a:latin typeface="Times New Roman" panose="02020603050405020304" pitchFamily="18" charset="0"/>
                <a:cs typeface="Times New Roman" panose="02020603050405020304" pitchFamily="18" charset="0"/>
              </a:rPr>
              <a:t>mặt nước</a:t>
            </a:r>
          </a:p>
        </p:txBody>
      </p:sp>
      <p:sp>
        <p:nvSpPr>
          <p:cNvPr id="7" name="Oval 6"/>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5</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5DB9F06-A81F-176B-FDE3-D9E54D9099C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4</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E2B65188-0185-5A0E-5ECF-E3B7604C0168}"/>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3</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E24CF0F-5DE2-13FF-5464-5807D862EEF4}"/>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EE42478-6745-9EB8-8161-65E041E22DBF}"/>
              </a:ext>
            </a:extLst>
          </p:cNvPr>
          <p:cNvSpPr/>
          <p:nvPr/>
        </p:nvSpPr>
        <p:spPr>
          <a:xfrm>
            <a:off x="11223390" y="5841751"/>
            <a:ext cx="756926" cy="73392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1</a:t>
            </a:r>
            <a:endParaRPr lang="en-US" sz="48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BF386C2-787D-61B5-841D-38010B4F770E}"/>
              </a:ext>
            </a:extLst>
          </p:cNvPr>
          <p:cNvGrpSpPr/>
          <p:nvPr/>
        </p:nvGrpSpPr>
        <p:grpSpPr>
          <a:xfrm>
            <a:off x="11224258" y="5841751"/>
            <a:ext cx="809525" cy="733926"/>
            <a:chOff x="8703446" y="4904072"/>
            <a:chExt cx="965716" cy="811531"/>
          </a:xfrm>
        </p:grpSpPr>
        <p:sp>
          <p:nvSpPr>
            <p:cNvPr id="13" name="Oval 12">
              <a:extLst>
                <a:ext uri="{FF2B5EF4-FFF2-40B4-BE49-F238E27FC236}">
                  <a16:creationId xmlns:a16="http://schemas.microsoft.com/office/drawing/2014/main" id="{E5C13151-C0F3-7A83-1E16-C7953DDDD1B0}"/>
                </a:ext>
              </a:extLst>
            </p:cNvPr>
            <p:cNvSpPr/>
            <p:nvPr/>
          </p:nvSpPr>
          <p:spPr>
            <a:xfrm>
              <a:off x="8703446" y="4904072"/>
              <a:ext cx="902970" cy="811531"/>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77952D8-923B-69A2-514C-34A7402FFB6B}"/>
                </a:ext>
              </a:extLst>
            </p:cNvPr>
            <p:cNvSpPr txBox="1"/>
            <p:nvPr/>
          </p:nvSpPr>
          <p:spPr>
            <a:xfrm>
              <a:off x="8766192" y="4980660"/>
              <a:ext cx="902970" cy="646331"/>
            </a:xfrm>
            <a:prstGeom prst="rect">
              <a:avLst/>
            </a:prstGeom>
            <a:noFill/>
          </p:spPr>
          <p:txBody>
            <a:bodyPr wrap="square">
              <a:spAutoFit/>
            </a:bodyPr>
            <a:lstStyle/>
            <a:p>
              <a:r>
                <a:rPr lang="vi-VN" sz="1800" b="1" dirty="0">
                  <a:solidFill>
                    <a:schemeClr val="tx1">
                      <a:lumMod val="50000"/>
                    </a:schemeClr>
                  </a:solidFill>
                  <a:latin typeface="Times New Roman" panose="02020603050405020304" pitchFamily="18" charset="0"/>
                  <a:cs typeface="Times New Roman" panose="02020603050405020304" pitchFamily="18" charset="0"/>
                </a:rPr>
                <a:t>HẾT</a:t>
              </a:r>
            </a:p>
            <a:p>
              <a:r>
                <a:rPr lang="vi-VN" sz="1800" b="1" dirty="0">
                  <a:solidFill>
                    <a:schemeClr val="tx1">
                      <a:lumMod val="50000"/>
                    </a:schemeClr>
                  </a:solidFill>
                  <a:latin typeface="Times New Roman" panose="02020603050405020304" pitchFamily="18" charset="0"/>
                  <a:cs typeface="Times New Roman" panose="02020603050405020304" pitchFamily="18" charset="0"/>
                </a:rPr>
                <a:t>GIỜ</a:t>
              </a:r>
              <a:endParaRPr lang="en-US" sz="1800" b="1" dirty="0"/>
            </a:p>
          </p:txBody>
        </p:sp>
      </p:grpSp>
    </p:spTree>
    <p:extLst>
      <p:ext uri="{BB962C8B-B14F-4D97-AF65-F5344CB8AC3E}">
        <p14:creationId xmlns:p14="http://schemas.microsoft.com/office/powerpoint/2010/main" val="28812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1000"/>
                                  </p:stCondLst>
                                  <p:childTnLst>
                                    <p:set>
                                      <p:cBhvr>
                                        <p:cTn id="15" dur="1" fill="hold">
                                          <p:stCondLst>
                                            <p:cond delay="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1010"/>
                            </p:stCondLst>
                            <p:childTnLst>
                              <p:par>
                                <p:cTn id="17" presetID="1" presetClass="entr" presetSubtype="0" fill="hold" grpId="0" nodeType="afterEffect">
                                  <p:stCondLst>
                                    <p:cond delay="1000"/>
                                  </p:stCondLst>
                                  <p:childTnLst>
                                    <p:set>
                                      <p:cBhvr>
                                        <p:cTn id="18"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2020"/>
                            </p:stCondLst>
                            <p:childTnLst>
                              <p:par>
                                <p:cTn id="20" presetID="1" presetClass="entr" presetSubtype="0" fill="hold" grpId="0" nodeType="afterEffect">
                                  <p:stCondLst>
                                    <p:cond delay="2180"/>
                                  </p:stCondLst>
                                  <p:childTnLst>
                                    <p:set>
                                      <p:cBhvr>
                                        <p:cTn id="21" dur="1" fill="hold">
                                          <p:stCondLst>
                                            <p:cond delay="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4210"/>
                            </p:stCondLst>
                            <p:childTnLst>
                              <p:par>
                                <p:cTn id="23" presetID="1" presetClass="entr" presetSubtype="0" fill="hold" grpId="0" nodeType="afterEffect">
                                  <p:stCondLst>
                                    <p:cond delay="1000"/>
                                  </p:stCondLst>
                                  <p:childTnLst>
                                    <p:set>
                                      <p:cBhvr>
                                        <p:cTn id="24" dur="1" fill="hold">
                                          <p:stCondLst>
                                            <p:cond delay="9"/>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5220"/>
                            </p:stCondLst>
                            <p:childTnLst>
                              <p:par>
                                <p:cTn id="26" presetID="1" presetClass="entr" presetSubtype="0" fill="hold" nodeType="afterEffect">
                                  <p:stCondLst>
                                    <p:cond delay="1000"/>
                                  </p:stCondLst>
                                  <p:childTnLst>
                                    <p:set>
                                      <p:cBhvr>
                                        <p:cTn id="27"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388</Words>
  <Application>Microsoft Office PowerPoint</Application>
  <PresentationFormat>Widescreen</PresentationFormat>
  <Paragraphs>76</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NMT</cp:lastModifiedBy>
  <cp:revision>13</cp:revision>
  <dcterms:created xsi:type="dcterms:W3CDTF">2025-03-17T09:04:53Z</dcterms:created>
  <dcterms:modified xsi:type="dcterms:W3CDTF">2025-03-18T02:29:39Z</dcterms:modified>
</cp:coreProperties>
</file>