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47849A-CBE5-47AE-BB05-41238069782E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254054-B656-4E2C-AAED-7AF6C0667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11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buFontTx/>
              <a:buNone/>
            </a:pPr>
            <a:r>
              <a:rPr lang="en-US" altLang="en-US"/>
              <a:t>*</a:t>
            </a: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>
                <a:latin typeface="Arial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7171" name="Notes Placeholder 2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7172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buFontTx/>
              <a:buNone/>
            </a:pPr>
            <a:r>
              <a:rPr lang="en-US" altLang="en-US"/>
              <a:t>*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9219" name="Notes Placeholder 2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9220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buFontTx/>
              <a:buNone/>
            </a:pPr>
            <a:r>
              <a:rPr lang="en-US" altLang="en-US"/>
              <a:t>*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11267" name="Notes Placeholder 2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11268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buFontTx/>
              <a:buNone/>
            </a:pPr>
            <a:r>
              <a:rPr lang="en-US" altLang="en-US"/>
              <a:t>*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14339" name="Text Placeholder 2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endParaRPr lang="en-US" altLang="zh-CN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slide" Target="slide2.xml"/><Relationship Id="rId7" Type="http://schemas.openxmlformats.org/officeDocument/2006/relationships/image" Target="../media/image3.gif"/><Relationship Id="rId12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gif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gif"/><Relationship Id="rId4" Type="http://schemas.openxmlformats.org/officeDocument/2006/relationships/audio" Target="../media/audio1.bin"/><Relationship Id="rId9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3.png"/><Relationship Id="rId7" Type="http://schemas.openxmlformats.org/officeDocument/2006/relationships/image" Target="../media/image14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Relationship Id="rId9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7" Type="http://schemas.openxmlformats.org/officeDocument/2006/relationships/image" Target="../media/image1.pn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34.gif"/><Relationship Id="rId4" Type="http://schemas.openxmlformats.org/officeDocument/2006/relationships/image" Target="../media/image3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4">
            <a:hlinkClick r:id="rId3" action="ppaction://hlinksldjump" highlightClick="1">
              <a:snd r:embed="rId4" name="VUON HOA CO TRONG.wav"/>
            </a:hlinkClick>
          </p:cNvPr>
          <p:cNvSpPr>
            <a:spLocks noChangeArrowheads="1"/>
          </p:cNvSpPr>
          <p:nvPr/>
        </p:nvSpPr>
        <p:spPr bwMode="auto">
          <a:xfrm>
            <a:off x="8153400" y="6324600"/>
            <a:ext cx="609600" cy="533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pic>
        <p:nvPicPr>
          <p:cNvPr id="3075" name="Picture 8" descr="Pictureth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029200"/>
            <a:ext cx="1616075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7" descr="Picturemicky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4876800"/>
            <a:ext cx="18288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0" descr="Picturechim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714375"/>
            <a:ext cx="1524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22" descr="Picturechim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00400"/>
            <a:ext cx="1524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25" descr="Picturehong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943600"/>
            <a:ext cx="112395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27" descr="Pictureh«ah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723228">
            <a:off x="5350669" y="5390357"/>
            <a:ext cx="87788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28" descr="Pictureh«ah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723228">
            <a:off x="3635375" y="5292726"/>
            <a:ext cx="8794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29" descr="Pictureh«ah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723228">
            <a:off x="2538413" y="5427663"/>
            <a:ext cx="8763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30" descr="Pictureh«ah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723228">
            <a:off x="1464469" y="5466557"/>
            <a:ext cx="87788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39" descr="Picturedongnoi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019800"/>
            <a:ext cx="9525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47" descr="Picture1chimcanh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981200"/>
            <a:ext cx="137160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51" descr="Picturebupbe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572000"/>
            <a:ext cx="2286000" cy="189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69" descr="Picturedongnoi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019800"/>
            <a:ext cx="9525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8" name="AutoShape 70">
            <a:hlinkClick r:id="" action="ppaction://noaction" highlightClick="1">
              <a:snd r:embed="rId4" name="VUON HOA CO TRONG.wav"/>
            </a:hlinkClick>
          </p:cNvPr>
          <p:cNvSpPr>
            <a:spLocks noChangeArrowheads="1"/>
          </p:cNvSpPr>
          <p:nvPr/>
        </p:nvSpPr>
        <p:spPr bwMode="auto">
          <a:xfrm>
            <a:off x="8763000" y="6477000"/>
            <a:ext cx="381000" cy="381000"/>
          </a:xfrm>
          <a:prstGeom prst="actionButtonSound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089" name="Text Box 71"/>
          <p:cNvSpPr txBox="1">
            <a:spLocks noChangeArrowheads="1"/>
          </p:cNvSpPr>
          <p:nvPr/>
        </p:nvSpPr>
        <p:spPr bwMode="auto">
          <a:xfrm>
            <a:off x="1041400" y="228600"/>
            <a:ext cx="711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vi-VN" altLang="en-US" sz="2000" b="1" dirty="0">
                <a:solidFill>
                  <a:srgbClr val="000099"/>
                </a:solidFill>
              </a:rPr>
              <a:t>PHÒNG GIÁO DỤC VÀ ĐÀO TẠO QUẬN </a:t>
            </a:r>
            <a:r>
              <a:rPr lang="en-US" altLang="en-US" sz="2000" b="1" dirty="0">
                <a:solidFill>
                  <a:srgbClr val="000099"/>
                </a:solidFill>
              </a:rPr>
              <a:t>LONG BIÊN</a:t>
            </a:r>
            <a:r>
              <a:rPr lang="vi-VN" altLang="en-US" sz="2000" b="1" dirty="0">
                <a:solidFill>
                  <a:srgbClr val="000099"/>
                </a:solidFill>
              </a:rPr>
              <a:t/>
            </a:r>
            <a:br>
              <a:rPr lang="vi-VN" altLang="en-US" sz="2000" b="1" dirty="0">
                <a:solidFill>
                  <a:srgbClr val="000099"/>
                </a:solidFill>
              </a:rPr>
            </a:br>
            <a:r>
              <a:rPr lang="vi-VN" altLang="en-US" sz="2000" b="1" dirty="0">
                <a:solidFill>
                  <a:srgbClr val="000099"/>
                </a:solidFill>
              </a:rPr>
              <a:t>TRƯỜNG MẦM NON</a:t>
            </a:r>
            <a:r>
              <a:rPr lang="en-US" altLang="zh-CN" sz="2000" b="1" dirty="0">
                <a:solidFill>
                  <a:srgbClr val="000099"/>
                </a:solidFill>
              </a:rPr>
              <a:t> </a:t>
            </a:r>
            <a:r>
              <a:rPr lang="en-US" altLang="zh-CN" sz="2000" b="1" dirty="0" smtClean="0">
                <a:solidFill>
                  <a:srgbClr val="000099"/>
                </a:solidFill>
              </a:rPr>
              <a:t>LONG BIÊN A</a:t>
            </a:r>
            <a:endParaRPr lang="en-US" altLang="zh-CN" sz="2000" b="1" dirty="0">
              <a:solidFill>
                <a:srgbClr val="000099"/>
              </a:solidFill>
            </a:endParaRPr>
          </a:p>
        </p:txBody>
      </p:sp>
      <p:sp>
        <p:nvSpPr>
          <p:cNvPr id="2066" name="Text Box 72"/>
          <p:cNvSpPr txBox="1">
            <a:spLocks noChangeArrowheads="1"/>
          </p:cNvSpPr>
          <p:nvPr/>
        </p:nvSpPr>
        <p:spPr bwMode="auto">
          <a:xfrm>
            <a:off x="1981200" y="4645025"/>
            <a:ext cx="525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7030A0"/>
                </a:solidFill>
              </a:rPr>
              <a:t>Thực hiện: Giáo viên khối MGB</a:t>
            </a:r>
          </a:p>
        </p:txBody>
      </p:sp>
      <p:sp>
        <p:nvSpPr>
          <p:cNvPr id="2067" name="Text Box 72"/>
          <p:cNvSpPr txBox="1">
            <a:spLocks noChangeArrowheads="1"/>
          </p:cNvSpPr>
          <p:nvPr/>
        </p:nvSpPr>
        <p:spPr bwMode="auto">
          <a:xfrm>
            <a:off x="914400" y="1493838"/>
            <a:ext cx="74168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</a:rPr>
              <a:t>LĨNH VỰC: PHÁT TRIỂN NHẬN THỨC</a:t>
            </a:r>
          </a:p>
          <a:p>
            <a:pPr algn="ctr">
              <a:lnSpc>
                <a:spcPct val="150000"/>
              </a:lnSpc>
            </a:pPr>
            <a:r>
              <a:rPr lang="en-US" altLang="en-US" sz="1800" b="1">
                <a:solidFill>
                  <a:srgbClr val="7030A0"/>
                </a:solidFill>
                <a:latin typeface="Times New Roman" pitchFamily="18" charset="0"/>
              </a:rPr>
              <a:t>               HOẠT ĐỘNG: LÀM QUEN VỚI TOÁN</a:t>
            </a:r>
          </a:p>
          <a:p>
            <a:pPr algn="ctr">
              <a:lnSpc>
                <a:spcPct val="150000"/>
              </a:lnSpc>
            </a:pPr>
            <a:r>
              <a:rPr lang="en-US" altLang="en-US" sz="1800" b="1">
                <a:solidFill>
                  <a:srgbClr val="7030A0"/>
                </a:solidFill>
                <a:latin typeface="Times New Roman" pitchFamily="18" charset="0"/>
              </a:rPr>
              <a:t>     ĐỀ TÀI: ĐẾM, NHẬN BIẾT SỐ 5 </a:t>
            </a:r>
            <a:endParaRPr lang="en-US" altLang="en-US" sz="18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706285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6" grpId="0"/>
      <p:bldP spid="206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me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114800"/>
            <a:ext cx="11430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C:\Users\Admin\Desktop\ch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43200"/>
            <a:ext cx="10668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C:\Users\Admin\Desktop\g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257800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10"/>
          <p:cNvSpPr txBox="1">
            <a:spLocks noChangeArrowheads="1"/>
          </p:cNvSpPr>
          <p:nvPr/>
        </p:nvSpPr>
        <p:spPr bwMode="auto">
          <a:xfrm flipV="1">
            <a:off x="609600" y="827088"/>
            <a:ext cx="3429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zh-CN" sz="1800"/>
          </a:p>
        </p:txBody>
      </p:sp>
      <p:pic>
        <p:nvPicPr>
          <p:cNvPr id="3078" name="Picture 2" descr="C:\Users\Admin\Desktop\me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114800"/>
            <a:ext cx="10668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4" descr="C:\Users\Admin\Desktop\g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257800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3" descr="C:\Users\Admin\Desktop\ch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743200"/>
            <a:ext cx="10668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3" descr="C:\Users\Admin\Desktop\ch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2743200"/>
            <a:ext cx="10668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3" descr="C:\Users\Admin\Desktop\ch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75" y="2743200"/>
            <a:ext cx="10668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2" descr="C:\Users\Admin\Desktop\me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114800"/>
            <a:ext cx="11430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loud 19"/>
          <p:cNvSpPr/>
          <p:nvPr/>
        </p:nvSpPr>
        <p:spPr>
          <a:xfrm>
            <a:off x="381000" y="380999"/>
            <a:ext cx="3733800" cy="1524000"/>
          </a:xfrm>
          <a:prstGeom prst="cloud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+mn-lt"/>
              </a:rPr>
              <a:t>ÔN </a:t>
            </a:r>
            <a:r>
              <a:rPr lang="vi-VN" alt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+mn-lt"/>
              </a:rPr>
              <a:t>TẬP</a:t>
            </a:r>
            <a:r>
              <a:rPr lang="vi-VN" alt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</a:t>
            </a:r>
          </a:p>
          <a:p>
            <a:pPr algn="ctr" eaLnBrk="1" hangingPunct="1">
              <a:defRPr/>
            </a:pP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ĐẾM ĐẾN 4</a:t>
            </a:r>
          </a:p>
        </p:txBody>
      </p:sp>
      <p:sp>
        <p:nvSpPr>
          <p:cNvPr id="21" name="Cloud 20"/>
          <p:cNvSpPr/>
          <p:nvPr/>
        </p:nvSpPr>
        <p:spPr>
          <a:xfrm>
            <a:off x="5334000" y="217488"/>
            <a:ext cx="3733800" cy="1122362"/>
          </a:xfrm>
          <a:prstGeom prst="cloud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altLang="zh-CN">
                <a:solidFill>
                  <a:srgbClr val="FF0000"/>
                </a:solidFill>
                <a:ea typeface="MS PGothic" pitchFamily="34" charset="-128"/>
              </a:rPr>
              <a:t>Trò chơi: </a:t>
            </a:r>
          </a:p>
          <a:p>
            <a:pPr algn="ctr" eaLnBrk="1" hangingPunct="1"/>
            <a:r>
              <a:rPr lang="en-US" altLang="zh-CN" b="1">
                <a:solidFill>
                  <a:srgbClr val="FF0000"/>
                </a:solidFill>
                <a:ea typeface="MS PGothic" pitchFamily="34" charset="-128"/>
              </a:rPr>
              <a:t>Bắt trước tiếng kêu</a:t>
            </a:r>
          </a:p>
        </p:txBody>
      </p:sp>
      <p:sp>
        <p:nvSpPr>
          <p:cNvPr id="22" name="Smiley Face 21"/>
          <p:cNvSpPr/>
          <p:nvPr/>
        </p:nvSpPr>
        <p:spPr>
          <a:xfrm flipH="1">
            <a:off x="3505200" y="419100"/>
            <a:ext cx="1524000" cy="14478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charset="0"/>
              <a:buNone/>
              <a:defRPr/>
            </a:pPr>
            <a:endParaRPr lang="en-US" altLang="zh-CN">
              <a:solidFill>
                <a:srgbClr val="FFFF00"/>
              </a:solidFill>
              <a:ea typeface="ＭＳ Ｐゴシック" charset="0"/>
            </a:endParaRPr>
          </a:p>
        </p:txBody>
      </p:sp>
      <p:pic>
        <p:nvPicPr>
          <p:cNvPr id="3087" name="Picture 5" descr="C:\Users\Admin\Desktop\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593975"/>
            <a:ext cx="130175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6" descr="C:\Users\Admin\Desktop\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5181600"/>
            <a:ext cx="125571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7" descr="C:\Users\Admin\Desktop\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346700"/>
            <a:ext cx="1223963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515304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/>
          <p:cNvSpPr/>
          <p:nvPr/>
        </p:nvSpPr>
        <p:spPr bwMode="auto">
          <a:xfrm>
            <a:off x="6684963" y="1125538"/>
            <a:ext cx="1812925" cy="12573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charset="0"/>
              <a:buNone/>
              <a:defRPr/>
            </a:pPr>
            <a:endParaRPr lang="en-US" altLang="zh-CN" u="sng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92100" y="931863"/>
            <a:ext cx="5551488" cy="2514600"/>
          </a:xfrm>
          <a:prstGeom prst="ellipse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charset="0"/>
              <a:buNone/>
              <a:defRPr/>
            </a:pPr>
            <a:endParaRPr lang="en-US" altLang="zh-CN">
              <a:solidFill>
                <a:srgbClr val="FFFFFF"/>
              </a:solidFill>
              <a:ea typeface="ＭＳ Ｐゴシック" charset="0"/>
            </a:endParaRPr>
          </a:p>
        </p:txBody>
      </p:sp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00200"/>
            <a:ext cx="800100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524000"/>
            <a:ext cx="7921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Oval 64"/>
          <p:cNvSpPr/>
          <p:nvPr/>
        </p:nvSpPr>
        <p:spPr>
          <a:xfrm>
            <a:off x="533400" y="3733800"/>
            <a:ext cx="5448300" cy="2895600"/>
          </a:xfrm>
          <a:prstGeom prst="ellipse">
            <a:avLst/>
          </a:prstGeom>
          <a:noFill/>
          <a:ln w="57150"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charset="0"/>
              <a:buNone/>
              <a:defRPr/>
            </a:pPr>
            <a:endParaRPr lang="en-US" altLang="zh-CN">
              <a:solidFill>
                <a:srgbClr val="FFFFFF"/>
              </a:solidFill>
              <a:ea typeface="ＭＳ Ｐゴシック" charset="0"/>
            </a:endParaRPr>
          </a:p>
        </p:txBody>
      </p:sp>
      <p:pic>
        <p:nvPicPr>
          <p:cNvPr id="80" name="Picture 7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343400"/>
            <a:ext cx="1004888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8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343400"/>
            <a:ext cx="10033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8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191000"/>
            <a:ext cx="1003300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830263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343400"/>
            <a:ext cx="1004888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Oval 30"/>
          <p:cNvSpPr/>
          <p:nvPr/>
        </p:nvSpPr>
        <p:spPr bwMode="auto">
          <a:xfrm>
            <a:off x="7021513" y="1276350"/>
            <a:ext cx="398462" cy="3841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charset="0"/>
              <a:buNone/>
              <a:defRPr/>
            </a:pPr>
            <a:endParaRPr lang="en-US" altLang="zh-CN" u="sng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7021513" y="1828800"/>
            <a:ext cx="398462" cy="3841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charset="0"/>
              <a:buNone/>
              <a:defRPr/>
            </a:pPr>
            <a:endParaRPr lang="en-US" altLang="zh-CN" u="sng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7848600" y="1276350"/>
            <a:ext cx="398463" cy="3841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charset="0"/>
              <a:buNone/>
              <a:defRPr/>
            </a:pPr>
            <a:endParaRPr lang="en-US" altLang="zh-CN" u="sng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7848600" y="1828800"/>
            <a:ext cx="398463" cy="3841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charset="0"/>
              <a:buNone/>
              <a:defRPr/>
            </a:pPr>
            <a:endParaRPr lang="en-US" altLang="zh-CN" u="sng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55" name="Rounded Rectangle 54"/>
          <p:cNvSpPr/>
          <p:nvPr/>
        </p:nvSpPr>
        <p:spPr bwMode="auto">
          <a:xfrm>
            <a:off x="6684963" y="4895850"/>
            <a:ext cx="1812925" cy="12573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charset="0"/>
              <a:buNone/>
              <a:defRPr/>
            </a:pPr>
            <a:endParaRPr lang="en-US" altLang="zh-CN" u="sng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7021513" y="5046663"/>
            <a:ext cx="398462" cy="3841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charset="0"/>
              <a:buNone/>
              <a:defRPr/>
            </a:pPr>
            <a:endParaRPr lang="en-US" altLang="zh-CN" u="sng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7021513" y="5599113"/>
            <a:ext cx="398462" cy="3841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charset="0"/>
              <a:buNone/>
              <a:defRPr/>
            </a:pPr>
            <a:endParaRPr lang="en-US" altLang="zh-CN" u="sng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7848600" y="5046663"/>
            <a:ext cx="398463" cy="3841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charset="0"/>
              <a:buNone/>
              <a:defRPr/>
            </a:pPr>
            <a:endParaRPr lang="en-US" altLang="zh-CN" u="sng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7848600" y="5599113"/>
            <a:ext cx="398463" cy="3841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charset="0"/>
              <a:buNone/>
              <a:defRPr/>
            </a:pPr>
            <a:endParaRPr lang="en-US" altLang="zh-CN" u="sng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60" name="Rounded Rectangle 59"/>
          <p:cNvSpPr/>
          <p:nvPr/>
        </p:nvSpPr>
        <p:spPr bwMode="auto">
          <a:xfrm rot="5400000">
            <a:off x="6729412" y="2959101"/>
            <a:ext cx="1812925" cy="12573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charset="0"/>
              <a:buNone/>
              <a:defRPr/>
            </a:pPr>
            <a:endParaRPr lang="en-US" altLang="zh-CN" u="sng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61" name="Oval 60"/>
          <p:cNvSpPr/>
          <p:nvPr/>
        </p:nvSpPr>
        <p:spPr bwMode="auto">
          <a:xfrm rot="5400000">
            <a:off x="7147720" y="2996406"/>
            <a:ext cx="398462" cy="3841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charset="0"/>
              <a:buNone/>
              <a:defRPr/>
            </a:pPr>
            <a:endParaRPr lang="en-US" altLang="zh-CN" u="sng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62" name="Oval 61"/>
          <p:cNvSpPr/>
          <p:nvPr/>
        </p:nvSpPr>
        <p:spPr bwMode="auto">
          <a:xfrm rot="5400000">
            <a:off x="7147719" y="3785394"/>
            <a:ext cx="398463" cy="3841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charset="0"/>
              <a:buNone/>
              <a:defRPr/>
            </a:pPr>
            <a:endParaRPr lang="en-US" altLang="zh-CN" u="sng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63" name="Oval 62"/>
          <p:cNvSpPr/>
          <p:nvPr/>
        </p:nvSpPr>
        <p:spPr bwMode="auto">
          <a:xfrm rot="5400000">
            <a:off x="7701757" y="2996406"/>
            <a:ext cx="398462" cy="3841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charset="0"/>
              <a:buNone/>
              <a:defRPr/>
            </a:pPr>
            <a:endParaRPr lang="en-US" altLang="zh-CN" u="sng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64" name="Oval 63"/>
          <p:cNvSpPr/>
          <p:nvPr/>
        </p:nvSpPr>
        <p:spPr bwMode="auto">
          <a:xfrm rot="5400000">
            <a:off x="7701756" y="3785394"/>
            <a:ext cx="398463" cy="3841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charset="0"/>
              <a:buNone/>
              <a:defRPr/>
            </a:pPr>
            <a:endParaRPr lang="en-US" altLang="zh-CN" u="sng">
              <a:solidFill>
                <a:srgbClr val="FFFFFF"/>
              </a:solidFill>
              <a:ea typeface="ＭＳ Ｐゴシック" charset="0"/>
            </a:endParaRPr>
          </a:p>
        </p:txBody>
      </p:sp>
      <p:pic>
        <p:nvPicPr>
          <p:cNvPr id="27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447800"/>
            <a:ext cx="7921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Oval 27"/>
          <p:cNvSpPr/>
          <p:nvPr/>
        </p:nvSpPr>
        <p:spPr bwMode="auto">
          <a:xfrm>
            <a:off x="7435850" y="1539875"/>
            <a:ext cx="398463" cy="3841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charset="0"/>
              <a:buNone/>
              <a:defRPr/>
            </a:pPr>
            <a:endParaRPr lang="en-US" altLang="zh-CN" u="sng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 rot="5400000">
            <a:off x="7436644" y="3398044"/>
            <a:ext cx="398462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charset="0"/>
              <a:buNone/>
              <a:defRPr/>
            </a:pPr>
            <a:endParaRPr lang="en-US" altLang="zh-CN" u="sng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7435850" y="5334000"/>
            <a:ext cx="398463" cy="3841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charset="0"/>
              <a:buNone/>
              <a:defRPr/>
            </a:pPr>
            <a:endParaRPr lang="en-US" altLang="zh-CN" u="sng">
              <a:solidFill>
                <a:srgbClr val="FFFFFF"/>
              </a:solidFill>
              <a:ea typeface="ＭＳ Ｐゴシック" charset="0"/>
            </a:endParaRPr>
          </a:p>
        </p:txBody>
      </p:sp>
      <p:pic>
        <p:nvPicPr>
          <p:cNvPr id="36" name="Picture 3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191000"/>
            <a:ext cx="914400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Wave 36"/>
          <p:cNvSpPr/>
          <p:nvPr/>
        </p:nvSpPr>
        <p:spPr>
          <a:xfrm>
            <a:off x="838200" y="0"/>
            <a:ext cx="5584825" cy="955675"/>
          </a:xfrm>
          <a:prstGeom prst="wave">
            <a:avLst>
              <a:gd name="adj1" fmla="val 12500"/>
              <a:gd name="adj2" fmla="val 65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rPr>
              <a:t>ĐẾM ĐẾN 5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663" y="1603375"/>
            <a:ext cx="830262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6010741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6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9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5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" grpId="0" animBg="1"/>
      <p:bldP spid="65" grpId="0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44" grpId="0" animBg="1"/>
      <p:bldP spid="44" grpId="1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28" grpId="0" animBg="1"/>
      <p:bldP spid="28" grpId="1" animBg="1"/>
      <p:bldP spid="30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/>
          <p:cNvSpPr/>
          <p:nvPr/>
        </p:nvSpPr>
        <p:spPr bwMode="auto">
          <a:xfrm>
            <a:off x="6629400" y="1066800"/>
            <a:ext cx="1812925" cy="12573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charset="0"/>
              <a:buNone/>
              <a:defRPr/>
            </a:pPr>
            <a:endParaRPr lang="en-US" altLang="zh-CN" u="sng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33400" y="609600"/>
            <a:ext cx="5867400" cy="2590800"/>
          </a:xfrm>
          <a:prstGeom prst="ellipse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charset="0"/>
              <a:buNone/>
              <a:defRPr/>
            </a:pPr>
            <a:endParaRPr lang="en-US" altLang="zh-CN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457200" y="3886200"/>
            <a:ext cx="5715000" cy="2570163"/>
          </a:xfrm>
          <a:prstGeom prst="ellipse">
            <a:avLst/>
          </a:prstGeom>
          <a:noFill/>
          <a:ln w="57150"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charset="0"/>
              <a:buNone/>
              <a:defRPr/>
            </a:pPr>
            <a:endParaRPr lang="en-US" altLang="zh-CN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6858000" y="1143000"/>
            <a:ext cx="398463" cy="3841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charset="0"/>
              <a:buNone/>
              <a:defRPr/>
            </a:pPr>
            <a:endParaRPr lang="en-US" altLang="zh-CN" u="sng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6858000" y="1806575"/>
            <a:ext cx="398463" cy="3841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charset="0"/>
              <a:buNone/>
              <a:defRPr/>
            </a:pPr>
            <a:endParaRPr lang="en-US" altLang="zh-CN" u="sng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7789863" y="1143000"/>
            <a:ext cx="398462" cy="3841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charset="0"/>
              <a:buNone/>
              <a:defRPr/>
            </a:pPr>
            <a:endParaRPr lang="en-US" altLang="zh-CN" u="sng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7789863" y="1806575"/>
            <a:ext cx="398462" cy="3841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charset="0"/>
              <a:buNone/>
              <a:defRPr/>
            </a:pPr>
            <a:endParaRPr lang="en-US" altLang="zh-CN" u="sng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60" name="Rounded Rectangle 59"/>
          <p:cNvSpPr/>
          <p:nvPr/>
        </p:nvSpPr>
        <p:spPr bwMode="auto">
          <a:xfrm rot="5400000">
            <a:off x="6697663" y="2928938"/>
            <a:ext cx="1676400" cy="12573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charset="0"/>
              <a:buNone/>
              <a:defRPr/>
            </a:pPr>
            <a:endParaRPr lang="en-US" altLang="zh-CN" u="sng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61" name="Oval 60"/>
          <p:cNvSpPr/>
          <p:nvPr/>
        </p:nvSpPr>
        <p:spPr bwMode="auto">
          <a:xfrm rot="5400000">
            <a:off x="7055644" y="3013869"/>
            <a:ext cx="398463" cy="3841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charset="0"/>
              <a:buNone/>
              <a:defRPr/>
            </a:pPr>
            <a:endParaRPr lang="en-US" altLang="zh-CN" u="sng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62" name="Oval 61"/>
          <p:cNvSpPr/>
          <p:nvPr/>
        </p:nvSpPr>
        <p:spPr bwMode="auto">
          <a:xfrm rot="5400000">
            <a:off x="7055645" y="3869531"/>
            <a:ext cx="398462" cy="3841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charset="0"/>
              <a:buNone/>
              <a:defRPr/>
            </a:pPr>
            <a:endParaRPr lang="en-US" altLang="zh-CN" u="sng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63" name="Oval 62"/>
          <p:cNvSpPr/>
          <p:nvPr/>
        </p:nvSpPr>
        <p:spPr bwMode="auto">
          <a:xfrm rot="5400000">
            <a:off x="7665244" y="3013869"/>
            <a:ext cx="398463" cy="3841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charset="0"/>
              <a:buNone/>
              <a:defRPr/>
            </a:pPr>
            <a:endParaRPr lang="en-US" altLang="zh-CN" u="sng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64" name="Oval 63"/>
          <p:cNvSpPr/>
          <p:nvPr/>
        </p:nvSpPr>
        <p:spPr bwMode="auto">
          <a:xfrm rot="5400000">
            <a:off x="7665245" y="3869531"/>
            <a:ext cx="398462" cy="3841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charset="0"/>
              <a:buNone/>
              <a:defRPr/>
            </a:pPr>
            <a:endParaRPr lang="en-US" altLang="zh-CN" u="sng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7335838" y="1503363"/>
            <a:ext cx="398462" cy="3841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charset="0"/>
              <a:buNone/>
              <a:defRPr/>
            </a:pPr>
            <a:endParaRPr lang="en-US" altLang="zh-CN" u="sng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 rot="5400000">
            <a:off x="7342981" y="3471069"/>
            <a:ext cx="398463" cy="3841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charset="0"/>
              <a:buNone/>
              <a:defRPr/>
            </a:pPr>
            <a:endParaRPr lang="en-US" altLang="zh-CN" u="sng">
              <a:solidFill>
                <a:srgbClr val="FFFFFF"/>
              </a:solidFill>
              <a:ea typeface="ＭＳ Ｐゴシック" charset="0"/>
            </a:endParaRPr>
          </a:p>
        </p:txBody>
      </p:sp>
      <p:pic>
        <p:nvPicPr>
          <p:cNvPr id="5143" name="Picture 33" descr="C:\Users\Admin\Desktop\gaa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648200"/>
            <a:ext cx="1295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4" name="Picture 33" descr="C:\Users\Admin\Desktop\gaa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648200"/>
            <a:ext cx="1143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5" name="Picture 33" descr="C:\Users\Admin\Desktop\gaa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648200"/>
            <a:ext cx="1143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7" name="Picture 33" descr="C:\Users\Admin\Desktop\gaa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648200"/>
            <a:ext cx="1143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8" name="Picture 36" descr="C:\Users\Admin\Desktop\kh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600"/>
            <a:ext cx="9144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9" name="Picture 36" descr="C:\Users\Admin\Desktop\kh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71600"/>
            <a:ext cx="9144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0" name="Picture 36" descr="C:\Users\Admin\Desktop\kh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371600"/>
            <a:ext cx="9144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1" name="Picture 36" descr="C:\Users\Admin\Desktop\kh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371600"/>
            <a:ext cx="9144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2" name="Picture 36" descr="C:\Users\Admin\Desktop\kh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95400"/>
            <a:ext cx="9144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Wave 1"/>
          <p:cNvSpPr/>
          <p:nvPr/>
        </p:nvSpPr>
        <p:spPr>
          <a:xfrm>
            <a:off x="838200" y="0"/>
            <a:ext cx="5584825" cy="955675"/>
          </a:xfrm>
          <a:prstGeom prst="wave">
            <a:avLst>
              <a:gd name="adj1" fmla="val 12500"/>
              <a:gd name="adj2" fmla="val 65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rPr>
              <a:t>ĐẾM ĐẾN 5</a:t>
            </a:r>
          </a:p>
        </p:txBody>
      </p:sp>
      <p:sp>
        <p:nvSpPr>
          <p:cNvPr id="3" name="Rounded Rectangle 2"/>
          <p:cNvSpPr/>
          <p:nvPr/>
        </p:nvSpPr>
        <p:spPr bwMode="auto">
          <a:xfrm>
            <a:off x="6629400" y="4792663"/>
            <a:ext cx="1812925" cy="12573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charset="0"/>
              <a:buNone/>
              <a:defRPr/>
            </a:pPr>
            <a:endParaRPr lang="en-US" altLang="zh-CN" u="sng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6858000" y="4868863"/>
            <a:ext cx="398463" cy="3841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charset="0"/>
              <a:buNone/>
              <a:defRPr/>
            </a:pPr>
            <a:endParaRPr lang="en-US" altLang="zh-CN" u="sng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6858000" y="5532438"/>
            <a:ext cx="398463" cy="3841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charset="0"/>
              <a:buNone/>
              <a:defRPr/>
            </a:pPr>
            <a:endParaRPr lang="en-US" altLang="zh-CN" u="sng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7789863" y="4868863"/>
            <a:ext cx="398462" cy="3841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charset="0"/>
              <a:buNone/>
              <a:defRPr/>
            </a:pPr>
            <a:endParaRPr lang="en-US" altLang="zh-CN" u="sng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7789863" y="5532438"/>
            <a:ext cx="398462" cy="3841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charset="0"/>
              <a:buNone/>
              <a:defRPr/>
            </a:pPr>
            <a:endParaRPr lang="en-US" altLang="zh-CN" u="sng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7335838" y="5229225"/>
            <a:ext cx="398462" cy="3841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charset="0"/>
              <a:buNone/>
              <a:defRPr/>
            </a:pPr>
            <a:endParaRPr lang="en-US" altLang="zh-CN" u="sng">
              <a:solidFill>
                <a:srgbClr val="FFFFFF"/>
              </a:solidFill>
              <a:ea typeface="ＭＳ Ｐゴシック" charset="0"/>
            </a:endParaRPr>
          </a:p>
        </p:txBody>
      </p:sp>
      <p:pic>
        <p:nvPicPr>
          <p:cNvPr id="10" name="Picture 33" descr="C:\Users\Admin\Desktop\gaa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648200"/>
            <a:ext cx="1143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2384921"/>
      </p:ext>
    </p:extLst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8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1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" grpId="0" animBg="1"/>
      <p:bldP spid="65" grpId="0" animBg="1"/>
      <p:bldP spid="31" grpId="0" animBg="1"/>
      <p:bldP spid="32" grpId="0" animBg="1"/>
      <p:bldP spid="33" grpId="0" animBg="1"/>
      <p:bldP spid="44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34" grpId="0" animBg="1"/>
      <p:bldP spid="36" grpId="0" animBg="1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66700" y="433388"/>
            <a:ext cx="5703888" cy="2971800"/>
          </a:xfrm>
          <a:prstGeom prst="ellipse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charset="0"/>
              <a:buNone/>
              <a:defRPr/>
            </a:pPr>
            <a:endParaRPr lang="en-US" altLang="zh-CN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342900" y="3713163"/>
            <a:ext cx="5703888" cy="2971800"/>
          </a:xfrm>
          <a:prstGeom prst="ellipse">
            <a:avLst/>
          </a:prstGeom>
          <a:noFill/>
          <a:ln w="57150"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charset="0"/>
              <a:buNone/>
              <a:defRPr/>
            </a:pPr>
            <a:endParaRPr lang="en-US" altLang="zh-CN">
              <a:solidFill>
                <a:srgbClr val="FFFFFF"/>
              </a:solidFill>
              <a:ea typeface="ＭＳ Ｐゴシック" charset="0"/>
            </a:endParaRPr>
          </a:p>
        </p:txBody>
      </p:sp>
      <p:pic>
        <p:nvPicPr>
          <p:cNvPr id="6166" name="Picture 32" descr="C:\Users\Admin\Desktop\o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19225"/>
            <a:ext cx="106680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7" name="Picture 32" descr="C:\Users\Admin\Desktop\o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19225"/>
            <a:ext cx="91440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8" name="Picture 32" descr="C:\Users\Admin\Desktop\o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419225"/>
            <a:ext cx="99060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9" name="Picture 32" descr="C:\Users\Admin\Desktop\o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419225"/>
            <a:ext cx="106680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0" name="Picture 32" descr="C:\Users\Admin\Desktop\o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19225"/>
            <a:ext cx="106680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1" name="Picture 33" descr="C:\Users\Admin\Desktop\buoms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72000"/>
            <a:ext cx="990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2" name="Picture 33" descr="C:\Users\Admin\Desktop\buoms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572000"/>
            <a:ext cx="990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3" name="Picture 33" descr="C:\Users\Admin\Desktop\buoms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572000"/>
            <a:ext cx="990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4" name="Picture 33" descr="C:\Users\Admin\Desktop\buoms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572000"/>
            <a:ext cx="990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5" name="Picture 33" descr="C:\Users\Admin\Desktop\buoms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572000"/>
            <a:ext cx="990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Wave 1"/>
          <p:cNvSpPr/>
          <p:nvPr/>
        </p:nvSpPr>
        <p:spPr>
          <a:xfrm>
            <a:off x="838200" y="0"/>
            <a:ext cx="5584825" cy="955675"/>
          </a:xfrm>
          <a:prstGeom prst="wave">
            <a:avLst>
              <a:gd name="adj1" fmla="val 12500"/>
              <a:gd name="adj2" fmla="val 65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rPr>
              <a:t>ĐẾM ĐẾN 5</a:t>
            </a:r>
          </a:p>
        </p:txBody>
      </p:sp>
      <p:sp>
        <p:nvSpPr>
          <p:cNvPr id="18" name="Rounded Rectangle 17"/>
          <p:cNvSpPr/>
          <p:nvPr/>
        </p:nvSpPr>
        <p:spPr bwMode="auto">
          <a:xfrm>
            <a:off x="6629400" y="1066800"/>
            <a:ext cx="1812925" cy="12573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charset="0"/>
              <a:buNone/>
              <a:defRPr/>
            </a:pPr>
            <a:endParaRPr lang="en-US" altLang="zh-CN" u="sng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858000" y="1143000"/>
            <a:ext cx="398463" cy="3841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charset="0"/>
              <a:buNone/>
              <a:defRPr/>
            </a:pPr>
            <a:endParaRPr lang="en-US" altLang="zh-CN" u="sng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6858000" y="1806575"/>
            <a:ext cx="398463" cy="3841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charset="0"/>
              <a:buNone/>
              <a:defRPr/>
            </a:pPr>
            <a:endParaRPr lang="en-US" altLang="zh-CN" u="sng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7789863" y="1143000"/>
            <a:ext cx="398462" cy="3841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charset="0"/>
              <a:buNone/>
              <a:defRPr/>
            </a:pPr>
            <a:endParaRPr lang="en-US" altLang="zh-CN" u="sng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7789863" y="1806575"/>
            <a:ext cx="398462" cy="3841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charset="0"/>
              <a:buNone/>
              <a:defRPr/>
            </a:pPr>
            <a:endParaRPr lang="en-US" altLang="zh-CN" u="sng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 rot="5400000">
            <a:off x="6697663" y="2928938"/>
            <a:ext cx="1676400" cy="12573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charset="0"/>
              <a:buNone/>
              <a:defRPr/>
            </a:pPr>
            <a:endParaRPr lang="en-US" altLang="zh-CN" u="sng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 rot="5400000">
            <a:off x="7055644" y="3013869"/>
            <a:ext cx="398463" cy="3841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charset="0"/>
              <a:buNone/>
              <a:defRPr/>
            </a:pPr>
            <a:endParaRPr lang="en-US" altLang="zh-CN" u="sng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 rot="5400000">
            <a:off x="7055645" y="3869531"/>
            <a:ext cx="398462" cy="3841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charset="0"/>
              <a:buNone/>
              <a:defRPr/>
            </a:pPr>
            <a:endParaRPr lang="en-US" altLang="zh-CN" u="sng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 rot="5400000">
            <a:off x="7665244" y="3013869"/>
            <a:ext cx="398463" cy="3841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charset="0"/>
              <a:buNone/>
              <a:defRPr/>
            </a:pPr>
            <a:endParaRPr lang="en-US" altLang="zh-CN" u="sng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 rot="5400000">
            <a:off x="7665245" y="3869531"/>
            <a:ext cx="398462" cy="3841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charset="0"/>
              <a:buNone/>
              <a:defRPr/>
            </a:pPr>
            <a:endParaRPr lang="en-US" altLang="zh-CN" u="sng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7335838" y="1503363"/>
            <a:ext cx="398462" cy="3841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charset="0"/>
              <a:buNone/>
              <a:defRPr/>
            </a:pPr>
            <a:endParaRPr lang="en-US" altLang="zh-CN" u="sng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 rot="5400000">
            <a:off x="7342981" y="3471069"/>
            <a:ext cx="398463" cy="3841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charset="0"/>
              <a:buNone/>
              <a:defRPr/>
            </a:pPr>
            <a:endParaRPr lang="en-US" altLang="zh-CN" u="sng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39" name="Rounded Rectangle 38"/>
          <p:cNvSpPr/>
          <p:nvPr/>
        </p:nvSpPr>
        <p:spPr bwMode="auto">
          <a:xfrm>
            <a:off x="6629400" y="4792663"/>
            <a:ext cx="1812925" cy="12573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charset="0"/>
              <a:buNone/>
              <a:defRPr/>
            </a:pPr>
            <a:endParaRPr lang="en-US" altLang="zh-CN" u="sng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6858000" y="4868863"/>
            <a:ext cx="398463" cy="3841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charset="0"/>
              <a:buNone/>
              <a:defRPr/>
            </a:pPr>
            <a:endParaRPr lang="en-US" altLang="zh-CN" u="sng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6858000" y="5532438"/>
            <a:ext cx="398463" cy="3841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charset="0"/>
              <a:buNone/>
              <a:defRPr/>
            </a:pPr>
            <a:endParaRPr lang="en-US" altLang="zh-CN" u="sng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7789863" y="4868863"/>
            <a:ext cx="398462" cy="3841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charset="0"/>
              <a:buNone/>
              <a:defRPr/>
            </a:pPr>
            <a:endParaRPr lang="en-US" altLang="zh-CN" u="sng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7789863" y="5532438"/>
            <a:ext cx="398462" cy="3841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charset="0"/>
              <a:buNone/>
              <a:defRPr/>
            </a:pPr>
            <a:endParaRPr lang="en-US" altLang="zh-CN" u="sng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7335838" y="5229225"/>
            <a:ext cx="398462" cy="3841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charset="0"/>
              <a:buNone/>
              <a:defRPr/>
            </a:pPr>
            <a:endParaRPr lang="en-US" altLang="zh-CN" u="sng">
              <a:solidFill>
                <a:srgbClr val="FFFFFF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776558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3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3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3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3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3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3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5" grpId="0" animBg="1"/>
      <p:bldP spid="18" grpId="0" animBg="1"/>
      <p:bldP spid="18" grpId="1" animBg="1"/>
      <p:bldP spid="18" grpId="2" animBg="1"/>
      <p:bldP spid="18" grpId="3" animBg="1"/>
      <p:bldP spid="18" grpId="4" animBg="1"/>
      <p:bldP spid="18" grpId="5" animBg="1"/>
      <p:bldP spid="18" grpId="6" animBg="1"/>
      <p:bldP spid="19" grpId="0" animBg="1"/>
      <p:bldP spid="19" grpId="1" animBg="1"/>
      <p:bldP spid="19" grpId="2" animBg="1"/>
      <p:bldP spid="19" grpId="3" animBg="1"/>
      <p:bldP spid="19" grpId="4" animBg="1"/>
      <p:bldP spid="19" grpId="5" animBg="1"/>
      <p:bldP spid="19" grpId="6" animBg="1"/>
      <p:bldP spid="20" grpId="0" animBg="1"/>
      <p:bldP spid="20" grpId="1" animBg="1"/>
      <p:bldP spid="20" grpId="2" animBg="1"/>
      <p:bldP spid="20" grpId="3" animBg="1"/>
      <p:bldP spid="20" grpId="4" animBg="1"/>
      <p:bldP spid="20" grpId="5" animBg="1"/>
      <p:bldP spid="20" grpId="6" animBg="1"/>
      <p:bldP spid="21" grpId="0" animBg="1"/>
      <p:bldP spid="21" grpId="1" animBg="1"/>
      <p:bldP spid="21" grpId="2" animBg="1"/>
      <p:bldP spid="21" grpId="3" animBg="1"/>
      <p:bldP spid="21" grpId="4" animBg="1"/>
      <p:bldP spid="21" grpId="5" animBg="1"/>
      <p:bldP spid="21" grpId="6" animBg="1"/>
      <p:bldP spid="22" grpId="0" animBg="1"/>
      <p:bldP spid="22" grpId="1" animBg="1"/>
      <p:bldP spid="22" grpId="2" animBg="1"/>
      <p:bldP spid="22" grpId="3" animBg="1"/>
      <p:bldP spid="22" grpId="4" animBg="1"/>
      <p:bldP spid="22" grpId="5" animBg="1"/>
      <p:bldP spid="22" grpId="6" animBg="1"/>
      <p:bldP spid="23" grpId="0" animBg="1"/>
      <p:bldP spid="24" grpId="0" animBg="1"/>
      <p:bldP spid="25" grpId="0" animBg="1"/>
      <p:bldP spid="26" grpId="0" animBg="1"/>
      <p:bldP spid="30" grpId="0" animBg="1"/>
      <p:bldP spid="37" grpId="0" animBg="1"/>
      <p:bldP spid="37" grpId="1" animBg="1"/>
      <p:bldP spid="37" grpId="2" animBg="1"/>
      <p:bldP spid="37" grpId="3" animBg="1"/>
      <p:bldP spid="37" grpId="4" animBg="1"/>
      <p:bldP spid="37" grpId="5" animBg="1"/>
      <p:bldP spid="37" grpId="6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4"/>
          <p:cNvSpPr txBox="1"/>
          <p:nvPr/>
        </p:nvSpPr>
        <p:spPr>
          <a:xfrm rot="-10800000" flipV="1">
            <a:off x="38100" y="135890"/>
            <a:ext cx="8077200" cy="953135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vi-VN" altLang="x-none" sz="2800" b="1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503050405090304" pitchFamily="18" charset="0"/>
                <a:ea typeface="+mn-ea"/>
                <a:cs typeface="Times New Roman" panose="02020503050405090304" pitchFamily="18" charset="0"/>
              </a:rPr>
              <a:t>TRÒ CHƠI 1 : </a:t>
            </a:r>
            <a:endParaRPr lang="vi-VN" altLang="x-none" sz="2800" b="1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503050405090304" pitchFamily="18" charset="0"/>
              <a:ea typeface="ＭＳ Ｐゴシック" charset="0"/>
              <a:cs typeface="Times New Roman" panose="02020503050405090304" pitchFamily="18" charset="0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vi-VN" altLang="x-none" sz="2800" b="1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503050405090304" pitchFamily="18" charset="0"/>
                <a:ea typeface="+mn-ea"/>
                <a:cs typeface="Times New Roman" panose="02020503050405090304" pitchFamily="18" charset="0"/>
              </a:rPr>
              <a:t>NỐI NHÓM CON VẬT TƯƠNG ỨNG VỚI SỐ</a:t>
            </a:r>
            <a:endParaRPr lang="vi-VN" altLang="x-none" sz="2800" b="1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503050405090304" pitchFamily="18" charset="0"/>
              <a:ea typeface="ＭＳ Ｐゴシック" charset="0"/>
              <a:cs typeface="Times New Roman" panose="02020503050405090304" pitchFamily="18" charset="0"/>
            </a:endParaRPr>
          </a:p>
        </p:txBody>
      </p:sp>
      <p:pic>
        <p:nvPicPr>
          <p:cNvPr id="12291" name="Picture 36" descr="C:\Users\Admin\Desktop\kh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95425"/>
            <a:ext cx="9144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36" descr="C:\Users\Admin\Desktop\kh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5425"/>
            <a:ext cx="9144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36" descr="C:\Users\Admin\Desktop\kh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95425"/>
            <a:ext cx="9144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36" descr="C:\Users\Admin\Desktop\kh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495425"/>
            <a:ext cx="9144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33" descr="C:\Users\Admin\Desktop\gaa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000"/>
            <a:ext cx="1295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33" descr="C:\Users\Admin\Desktop\gaa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667000"/>
            <a:ext cx="1295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32" descr="C:\Users\Admin\Desktop\o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2400"/>
            <a:ext cx="1066800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32" descr="C:\Users\Admin\Desktop\o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886200"/>
            <a:ext cx="1066800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32" descr="C:\Users\Admin\Desktop\o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962400"/>
            <a:ext cx="1066800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32" descr="C:\Users\Admin\Desktop\o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886200"/>
            <a:ext cx="1066800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32" descr="C:\Users\Admin\Desktop\o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886200"/>
            <a:ext cx="1066800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33" descr="C:\Users\Admin\Desktop\buomsw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5419725"/>
            <a:ext cx="990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3" name="Picture 33" descr="C:\Users\Admin\Desktop\buomsw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5419725"/>
            <a:ext cx="990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4" name="Picture 5" descr="C:\Users\Admin\Desktop\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321300"/>
            <a:ext cx="1217613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5" name="Picture 7" descr="C:\Users\Admin\Desktop\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8862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6" name="Picture 6" descr="C:\Users\Admin\Desktop\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371600"/>
            <a:ext cx="121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7" name="Picture 3" descr="C:\Users\Admin\Desktop\sim-luc-quy-5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667000"/>
            <a:ext cx="121920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Straight Arrow Connector 23"/>
          <p:cNvCxnSpPr/>
          <p:nvPr/>
        </p:nvCxnSpPr>
        <p:spPr>
          <a:xfrm flipV="1">
            <a:off x="5410200" y="3124200"/>
            <a:ext cx="2286000" cy="1260475"/>
          </a:xfrm>
          <a:prstGeom prst="straightConnector1">
            <a:avLst/>
          </a:prstGeom>
          <a:ln w="19050"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2294" idx="3"/>
          </p:cNvCxnSpPr>
          <p:nvPr/>
        </p:nvCxnSpPr>
        <p:spPr>
          <a:xfrm>
            <a:off x="3657600" y="1943100"/>
            <a:ext cx="4038600" cy="3848100"/>
          </a:xfrm>
          <a:prstGeom prst="straightConnector1">
            <a:avLst/>
          </a:prstGeom>
          <a:ln w="19050"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310" name="Picture 33" descr="C:\Users\Admin\Desktop\buomsw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419725"/>
            <a:ext cx="990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" name="Straight Arrow Connector 29"/>
          <p:cNvCxnSpPr>
            <a:stCxn id="12310" idx="3"/>
            <a:endCxn id="12305" idx="1"/>
          </p:cNvCxnSpPr>
          <p:nvPr/>
        </p:nvCxnSpPr>
        <p:spPr>
          <a:xfrm flipV="1">
            <a:off x="3048000" y="4495800"/>
            <a:ext cx="4648200" cy="1381125"/>
          </a:xfrm>
          <a:prstGeom prst="straightConnector1">
            <a:avLst/>
          </a:prstGeom>
          <a:ln w="19050"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2296" idx="3"/>
          </p:cNvCxnSpPr>
          <p:nvPr/>
        </p:nvCxnSpPr>
        <p:spPr>
          <a:xfrm flipV="1">
            <a:off x="2590800" y="1943100"/>
            <a:ext cx="5105400" cy="1181100"/>
          </a:xfrm>
          <a:prstGeom prst="straightConnector1">
            <a:avLst/>
          </a:prstGeom>
          <a:ln w="19050"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179933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" y="3763963"/>
            <a:ext cx="4191000" cy="2819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charset="0"/>
              <a:buNone/>
              <a:defRPr/>
            </a:pPr>
            <a:endParaRPr lang="en-US" altLang="zh-CN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8194" name="TextBox 3"/>
          <p:cNvSpPr txBox="1"/>
          <p:nvPr/>
        </p:nvSpPr>
        <p:spPr>
          <a:xfrm>
            <a:off x="609600" y="152400"/>
            <a:ext cx="7315200" cy="953135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vi-VN" altLang="x-none" sz="2800" b="1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503050405090304" pitchFamily="18" charset="0"/>
                <a:ea typeface="+mn-ea"/>
                <a:cs typeface="Times New Roman" panose="02020503050405090304" pitchFamily="18" charset="0"/>
                <a:sym typeface="+mn-ea"/>
              </a:rPr>
              <a:t>TRÒ CHƠI 2 : KHOANH TRÒN CÁC NHÓM CON VẬT CÓ SỐ LƯỢNG LÀ 5</a:t>
            </a:r>
            <a:endParaRPr lang="vi-VN" altLang="x-none" sz="2800" b="1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503050405090304" pitchFamily="18" charset="0"/>
              <a:ea typeface="ＭＳ Ｐゴシック" charset="0"/>
              <a:cs typeface="Times New Roman" panose="02020503050405090304" pitchFamily="18" charset="0"/>
              <a:sym typeface="+mn-ea"/>
            </a:endParaRPr>
          </a:p>
        </p:txBody>
      </p:sp>
      <p:pic>
        <p:nvPicPr>
          <p:cNvPr id="8195" name="Picture 3" descr="C:\Users\Admin\Desktop\HỔ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01763"/>
            <a:ext cx="3059113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5" descr="C:\Users\Admin\Desktop\meo 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62400"/>
            <a:ext cx="30480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" descr="C:\Users\Admin\Desktop\voi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1401763"/>
            <a:ext cx="29527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7" descr="C:\Users\Admin\Desktop\ch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575" y="3962400"/>
            <a:ext cx="1628775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79797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81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0" descr="Picturehoac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724400"/>
            <a:ext cx="8223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11" descr="Picturehoac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5181600"/>
            <a:ext cx="9334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12" descr="Picturehoac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791200"/>
            <a:ext cx="7683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3" descr="Picturehoac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4102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4" descr="Picturehoac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410200"/>
            <a:ext cx="8223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5" descr="Picturehoac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575" y="5105400"/>
            <a:ext cx="9874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6" descr="Picturehoac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019800"/>
            <a:ext cx="7683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7" descr="Picturehoac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8674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8" descr="Picturehoac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8674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9" descr="Picturehoac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715000"/>
            <a:ext cx="9874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32" descr="Picture1bupbe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286000"/>
            <a:ext cx="2794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33" descr="cuctinhye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562600"/>
            <a:ext cx="7747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34" descr="cuctinhye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029200"/>
            <a:ext cx="106680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35" descr="Picture1chimcan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8600" y="0"/>
            <a:ext cx="2057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6" name="Text Box 48"/>
          <p:cNvSpPr txBox="1">
            <a:spLocks noChangeArrowheads="1"/>
          </p:cNvSpPr>
          <p:nvPr/>
        </p:nvSpPr>
        <p:spPr bwMode="auto">
          <a:xfrm>
            <a:off x="609600" y="2346325"/>
            <a:ext cx="7772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66"/>
                </a:solidFill>
              </a:rPr>
              <a:t>Chúc các bé chăm ngoan, học giỏi</a:t>
            </a:r>
          </a:p>
        </p:txBody>
      </p:sp>
      <p:pic>
        <p:nvPicPr>
          <p:cNvPr id="15377" name="Picture 10" descr="Picturehoac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715000"/>
            <a:ext cx="8223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8" name="Picture 10" descr="Picturehoac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724400"/>
            <a:ext cx="8223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9" name="Picture 10" descr="Picturehoac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105400"/>
            <a:ext cx="8223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0" name="Picture 29" descr="Pictureh«ah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723228">
            <a:off x="232569" y="5241131"/>
            <a:ext cx="877887" cy="243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1" name="Picture 28" descr="Pictureh«ah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723228">
            <a:off x="1223169" y="5241132"/>
            <a:ext cx="87788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2" name="Picture 8" descr="Pictureth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4700588"/>
            <a:ext cx="1616075" cy="215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8335254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</Words>
  <Application>Microsoft Office PowerPoint</Application>
  <PresentationFormat>On-screen Show (4:3)</PresentationFormat>
  <Paragraphs>21</Paragraphs>
  <Slides>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NMT</dc:creator>
  <cp:lastModifiedBy>NMT</cp:lastModifiedBy>
  <cp:revision>1</cp:revision>
  <dcterms:created xsi:type="dcterms:W3CDTF">2006-08-16T00:00:00Z</dcterms:created>
  <dcterms:modified xsi:type="dcterms:W3CDTF">2025-05-13T06:25:13Z</dcterms:modified>
</cp:coreProperties>
</file>