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0" r:id="rId21"/>
    <p:sldId id="277" r:id="rId22"/>
    <p:sldId id="278" r:id="rId23"/>
    <p:sldId id="279" r:id="rId24"/>
    <p:sldId id="280" r:id="rId25"/>
    <p:sldId id="281" r:id="rId26"/>
    <p:sldId id="282" r:id="rId27"/>
    <p:sldId id="283" r:id="rId28"/>
    <p:sldId id="284" r:id="rId29"/>
    <p:sldId id="285" r:id="rId30"/>
    <p:sldId id="291"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834"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8410A-AFDF-4C48-8983-A1C55A727C94}"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61071-A999-4119-8307-79E0030ABB23}" type="slidenum">
              <a:rPr lang="en-US" smtClean="0"/>
              <a:t>‹#›</a:t>
            </a:fld>
            <a:endParaRPr lang="en-US"/>
          </a:p>
        </p:txBody>
      </p:sp>
    </p:spTree>
    <p:extLst>
      <p:ext uri="{BB962C8B-B14F-4D97-AF65-F5344CB8AC3E}">
        <p14:creationId xmlns:p14="http://schemas.microsoft.com/office/powerpoint/2010/main" val="143727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1FA19-6F0C-41A0-BC55-3C5155E855D9}" type="slidenum">
              <a:rPr lang="en-US" altLang="zh-CN">
                <a:latin typeface="Arial" panose="020B0604020202020204" pitchFamily="34" charset="0"/>
              </a:rPr>
              <a:pPr>
                <a:spcBef>
                  <a:spcPct val="0"/>
                </a:spcBef>
              </a:pPr>
              <a:t>12</a:t>
            </a:fld>
            <a:endParaRPr lang="en-US" altLang="zh-CN">
              <a:latin typeface="Arial" panose="020B0604020202020204" pitchFamily="34" charset="0"/>
            </a:endParaRPr>
          </a:p>
        </p:txBody>
      </p:sp>
      <p:sp>
        <p:nvSpPr>
          <p:cNvPr id="1638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16388" name="Rectangle 3"/>
          <p:cNvSpPr>
            <a:spLocks noGrp="1" noChangeArrowheads="1"/>
          </p:cNvSpPr>
          <p:nvPr>
            <p:ph type="body" idx="4294967295"/>
          </p:nvPr>
        </p:nvSpPr>
        <p:spPr/>
        <p:txBody>
          <a:bodyPr/>
          <a:lstStyle/>
          <a:p>
            <a:pPr eaLnBrk="1" hangingPunct="1">
              <a:spcBef>
                <a:spcPct val="0"/>
              </a:spcBef>
            </a:pPr>
            <a:endParaRPr lang="vi-VN" altLang="en-US" smtClean="0"/>
          </a:p>
        </p:txBody>
      </p:sp>
    </p:spTree>
    <p:extLst>
      <p:ext uri="{BB962C8B-B14F-4D97-AF65-F5344CB8AC3E}">
        <p14:creationId xmlns:p14="http://schemas.microsoft.com/office/powerpoint/2010/main" val="113320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2580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6106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68176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AC3867E-01BC-4180-97E1-A87AF2F4E8FA}" type="slidenum">
              <a:rPr lang="en-US" altLang="zh-CN"/>
              <a:pPr/>
              <a:t>‹#›</a:t>
            </a:fld>
            <a:endParaRPr lang="en-US" altLang="zh-CN"/>
          </a:p>
        </p:txBody>
      </p:sp>
    </p:spTree>
    <p:extLst>
      <p:ext uri="{BB962C8B-B14F-4D97-AF65-F5344CB8AC3E}">
        <p14:creationId xmlns:p14="http://schemas.microsoft.com/office/powerpoint/2010/main" val="427496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22252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C530C-3E1E-4D99-99AE-B95C98E7CB0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58856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C530C-3E1E-4D99-99AE-B95C98E7CB07}"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73284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C530C-3E1E-4D99-99AE-B95C98E7CB07}"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99322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C530C-3E1E-4D99-99AE-B95C98E7CB07}"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8280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C530C-3E1E-4D99-99AE-B95C98E7CB07}"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46850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420173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82879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C530C-3E1E-4D99-99AE-B95C98E7CB07}" type="datetimeFigureOut">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C25E-0CD6-4B11-B958-2F8668BED6AB}" type="slidenum">
              <a:rPr lang="en-US" smtClean="0"/>
              <a:t>‹#›</a:t>
            </a:fld>
            <a:endParaRPr lang="en-US"/>
          </a:p>
        </p:txBody>
      </p:sp>
    </p:spTree>
    <p:extLst>
      <p:ext uri="{BB962C8B-B14F-4D97-AF65-F5344CB8AC3E}">
        <p14:creationId xmlns:p14="http://schemas.microsoft.com/office/powerpoint/2010/main" val="119319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12.gi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12.gif"/><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audio" Target="file:///E:\huy&#7873;n\DuongEmDiBeat-V.A-3743063.mp3" TargetMode="External"/><Relationship Id="rId6" Type="http://schemas.openxmlformats.org/officeDocument/2006/relationships/image" Target="../media/image25.gif"/><Relationship Id="rId5" Type="http://schemas.openxmlformats.org/officeDocument/2006/relationships/image" Target="../media/image24.wmf"/><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7975"/>
            <a:ext cx="126492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4"/>
          <p:cNvSpPr>
            <a:spLocks noChangeArrowheads="1"/>
          </p:cNvSpPr>
          <p:nvPr/>
        </p:nvSpPr>
        <p:spPr bwMode="auto">
          <a:xfrm>
            <a:off x="2944814" y="-36513"/>
            <a:ext cx="6302375"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TRUNG MN LONG BIÊN A</a:t>
            </a:r>
            <a:endParaRPr lang="vi-VN" altLang="en-US" sz="2000" b="1">
              <a:solidFill>
                <a:srgbClr val="002060"/>
              </a:solidFill>
              <a:latin typeface="Times New Roman" panose="02020603050405020304" pitchFamily="18" charset="0"/>
              <a:cs typeface="Times New Roman" panose="02020603050405020304" pitchFamily="18" charset="0"/>
            </a:endParaRPr>
          </a:p>
        </p:txBody>
      </p:sp>
      <p:sp>
        <p:nvSpPr>
          <p:cNvPr id="4100" name="Freeform 21"/>
          <p:cNvSpPr>
            <a:spLocks noChangeArrowheads="1"/>
          </p:cNvSpPr>
          <p:nvPr/>
        </p:nvSpPr>
        <p:spPr bwMode="auto">
          <a:xfrm>
            <a:off x="6994526" y="5316539"/>
            <a:ext cx="161925" cy="58737"/>
          </a:xfrm>
          <a:custGeom>
            <a:avLst/>
            <a:gdLst>
              <a:gd name="T0" fmla="*/ 0 w 99"/>
              <a:gd name="T1" fmla="*/ 0 h 31"/>
              <a:gd name="T2" fmla="*/ 264219074 w 99"/>
              <a:gd name="T3" fmla="*/ 64546279 h 31"/>
              <a:gd name="T4" fmla="*/ 0 60000 65536"/>
              <a:gd name="T5" fmla="*/ 0 60000 65536"/>
              <a:gd name="T6" fmla="*/ 0 w 99"/>
              <a:gd name="T7" fmla="*/ 0 h 31"/>
              <a:gd name="T8" fmla="*/ 99 w 99"/>
              <a:gd name="T9" fmla="*/ 31 h 31"/>
            </a:gdLst>
            <a:ahLst/>
            <a:cxnLst>
              <a:cxn ang="T4">
                <a:pos x="T0" y="T1"/>
              </a:cxn>
              <a:cxn ang="T5">
                <a:pos x="T2" y="T3"/>
              </a:cxn>
            </a:cxnLst>
            <a:rect l="T6" t="T7" r="T8" b="T9"/>
            <a:pathLst>
              <a:path w="99" h="31">
                <a:moveTo>
                  <a:pt x="0" y="0"/>
                </a:moveTo>
                <a:cubicBezTo>
                  <a:pt x="47" y="31"/>
                  <a:pt x="16" y="18"/>
                  <a:pt x="99" y="18"/>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Straight Connector 21"/>
          <p:cNvCxnSpPr>
            <a:cxnSpLocks/>
          </p:cNvCxnSpPr>
          <p:nvPr/>
        </p:nvCxnSpPr>
        <p:spPr>
          <a:xfrm>
            <a:off x="4724400" y="838200"/>
            <a:ext cx="27432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02" name="TextBox 4"/>
          <p:cNvSpPr txBox="1">
            <a:spLocks noChangeArrowheads="1"/>
          </p:cNvSpPr>
          <p:nvPr/>
        </p:nvSpPr>
        <p:spPr bwMode="auto">
          <a:xfrm>
            <a:off x="1333500" y="1609726"/>
            <a:ext cx="952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GIÁO DỤC PHÁT TRIỂN NGÔN NGỮ</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LQVH: </a:t>
            </a:r>
            <a:r>
              <a:rPr lang="en-US" altLang="en-US" b="1" dirty="0" err="1">
                <a:solidFill>
                  <a:srgbClr val="002060"/>
                </a:solidFill>
                <a:latin typeface="Times New Roman" panose="02020603050405020304" pitchFamily="18" charset="0"/>
                <a:cs typeface="Times New Roman" panose="02020603050405020304" pitchFamily="18" charset="0"/>
              </a:rPr>
              <a:t>Truyện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Xe</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đạp</a:t>
            </a:r>
            <a:r>
              <a:rPr lang="en-US" altLang="en-US" b="1" dirty="0">
                <a:solidFill>
                  <a:srgbClr val="002060"/>
                </a:solidFill>
                <a:latin typeface="Times New Roman" panose="02020603050405020304" pitchFamily="18" charset="0"/>
                <a:cs typeface="Times New Roman" panose="02020603050405020304" pitchFamily="18" charset="0"/>
              </a:rPr>
              <a:t> con </a:t>
            </a:r>
            <a:r>
              <a:rPr lang="en-US" altLang="en-US" b="1" dirty="0" err="1">
                <a:solidFill>
                  <a:srgbClr val="002060"/>
                </a:solidFill>
                <a:latin typeface="Times New Roman" panose="02020603050405020304" pitchFamily="18" charset="0"/>
                <a:cs typeface="Times New Roman" panose="02020603050405020304" pitchFamily="18" charset="0"/>
              </a:rPr>
              <a:t>trên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đường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phố</a:t>
            </a:r>
            <a:r>
              <a:rPr lang="en-US" altLang="en-US"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dirty="0" err="1">
                <a:solidFill>
                  <a:srgbClr val="002060"/>
                </a:solidFill>
                <a:latin typeface="Times New Roman" panose="02020603050405020304" pitchFamily="18" charset="0"/>
                <a:cs typeface="Times New Roman" panose="02020603050405020304" pitchFamily="18" charset="0"/>
              </a:rPr>
              <a:t>Lứa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Mẫu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Bé</a:t>
            </a:r>
            <a:r>
              <a:rPr lang="en-US" altLang="en-US" sz="2800" dirty="0" smtClean="0">
                <a:solidFill>
                  <a:srgbClr val="002060"/>
                </a:solidFill>
                <a:latin typeface="Times New Roman" panose="02020603050405020304" pitchFamily="18" charset="0"/>
                <a:cs typeface="Times New Roman" panose="02020603050405020304" pitchFamily="18" charset="0"/>
              </a:rPr>
              <a:t> (3 </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smtClean="0">
                <a:solidFill>
                  <a:srgbClr val="002060"/>
                </a:solidFill>
                <a:latin typeface="Times New Roman" panose="02020603050405020304" pitchFamily="18" charset="0"/>
                <a:cs typeface="Times New Roman" panose="02020603050405020304" pitchFamily="18" charset="0"/>
              </a:rPr>
              <a:t>4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smtClean="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787124"/>
      </p:ext>
    </p:extLst>
  </p:cSld>
  <p:clrMapOvr>
    <a:masterClrMapping/>
  </p:clrMapOvr>
  <mc:AlternateContent xmlns:mc="http://schemas.openxmlformats.org/markup-compatibility/2006">
    <mc:Choice xmlns:p14="http://schemas.microsoft.com/office/powerpoint/2010/main" Requires="p14">
      <p:transition p14:dur="25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bldLst>
      <p:bldP spid="2459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322838"/>
            <a:ext cx="9144000" cy="1477328"/>
          </a:xfrm>
          <a:prstGeom prst="rect">
            <a:avLst/>
          </a:prstGeom>
        </p:spPr>
        <p:txBody>
          <a:bodyPr wrap="square">
            <a:spAutoFit/>
          </a:bodyPr>
          <a:lstStyle/>
          <a:p>
            <a:r>
              <a:rPr lang="vi-VN" dirty="0"/>
              <a:t>Nghe chị Xe Hơi nhắc nhở, Xe Đạp con tỏ ra bực mình lắm:</a:t>
            </a:r>
          </a:p>
          <a:p>
            <a:r>
              <a:rPr lang="vi-VN" dirty="0"/>
              <a:t>– Mặc em, em thích chạy đua với mọi người cơ!</a:t>
            </a:r>
          </a:p>
          <a:p>
            <a:r>
              <a:rPr lang="vi-VN" dirty="0"/>
              <a:t>Xe Đạp con vẫn bướng bỉnh chạy phăng phăng phía sau chú Buýt.</a:t>
            </a:r>
          </a:p>
          <a:p>
            <a:r>
              <a:rPr lang="vi-VN" dirty="0"/>
              <a:t>Đèn đỏ bật lên, tất cả dừng lại. Bỗng một anh Cứu Thương phía sau chạy lên, tiếng còi inh ỏi làm Xe Đạp con luống cuống ngã lăn ra đường. </a:t>
            </a:r>
            <a:endParaRPr lang="en-US" dirty="0"/>
          </a:p>
        </p:txBody>
      </p:sp>
    </p:spTree>
    <p:extLst>
      <p:ext uri="{BB962C8B-B14F-4D97-AF65-F5344CB8AC3E}">
        <p14:creationId xmlns:p14="http://schemas.microsoft.com/office/powerpoint/2010/main" val="1981308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ranh-nen-cuoi"/>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38100" y="80486"/>
            <a:ext cx="4152900" cy="1754326"/>
          </a:xfrm>
          <a:prstGeom prst="rect">
            <a:avLst/>
          </a:prstGeom>
        </p:spPr>
        <p:txBody>
          <a:bodyPr wrap="square">
            <a:spAutoFit/>
          </a:bodyPr>
          <a:lstStyle/>
          <a:p>
            <a:r>
              <a:rPr lang="vi-VN" dirty="0"/>
              <a:t>Chị Xe Hơi phía sau vội vàng đỡ Xe Đạp dậy. Xe Đạp con thẹn thùng lí nhí:</a:t>
            </a:r>
          </a:p>
          <a:p>
            <a:r>
              <a:rPr lang="vi-VN" dirty="0"/>
              <a:t>– Em cảm ơn chị!</a:t>
            </a:r>
          </a:p>
          <a:p>
            <a:r>
              <a:rPr lang="vi-VN" dirty="0"/>
              <a:t>Rồi Xe Đạp con nhanh nhẹn chạy sang bên đường của mình, nơi có những xe đạp đang đi.</a:t>
            </a:r>
          </a:p>
        </p:txBody>
      </p:sp>
    </p:spTree>
    <p:extLst>
      <p:ext uri="{BB962C8B-B14F-4D97-AF65-F5344CB8AC3E}">
        <p14:creationId xmlns:p14="http://schemas.microsoft.com/office/powerpoint/2010/main" val="277012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4" descr="crayon_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5100" y="381000"/>
            <a:ext cx="12026900" cy="6096000"/>
          </a:xfrm>
          <a:prstGeom prst="rect">
            <a:avLst/>
          </a:prstGeom>
        </p:spPr>
      </p:pic>
      <p:sp>
        <p:nvSpPr>
          <p:cNvPr id="15362" name="Text Box 2"/>
          <p:cNvSpPr txBox="1">
            <a:spLocks noChangeArrowheads="1"/>
          </p:cNvSpPr>
          <p:nvPr/>
        </p:nvSpPr>
        <p:spPr bwMode="auto">
          <a:xfrm>
            <a:off x="4191000" y="27432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3" name="Text Box 3"/>
          <p:cNvSpPr txBox="1">
            <a:spLocks noChangeArrowheads="1"/>
          </p:cNvSpPr>
          <p:nvPr/>
        </p:nvSpPr>
        <p:spPr bwMode="auto">
          <a:xfrm>
            <a:off x="4495800" y="26670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4" name="Text Box 5"/>
          <p:cNvSpPr txBox="1">
            <a:spLocks noChangeArrowheads="1"/>
          </p:cNvSpPr>
          <p:nvPr/>
        </p:nvSpPr>
        <p:spPr bwMode="auto">
          <a:xfrm>
            <a:off x="3683000" y="2463800"/>
            <a:ext cx="508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dirty="0" err="1">
                <a:solidFill>
                  <a:srgbClr val="E00A0A"/>
                </a:solidFill>
                <a:latin typeface="Times New Roman" panose="02020603050405020304" pitchFamily="18" charset="0"/>
                <a:cs typeface="Times New Roman" panose="02020603050405020304" pitchFamily="18" charset="0"/>
              </a:rPr>
              <a:t>Đàm</a:t>
            </a:r>
            <a:r>
              <a:rPr lang="en-US" altLang="en-US" sz="8000" b="1" dirty="0">
                <a:solidFill>
                  <a:srgbClr val="E00A0A"/>
                </a:solidFill>
                <a:latin typeface="Times New Roman" panose="02020603050405020304" pitchFamily="18" charset="0"/>
                <a:cs typeface="Times New Roman" panose="02020603050405020304" pitchFamily="18" charset="0"/>
              </a:rPr>
              <a:t> </a:t>
            </a:r>
            <a:r>
              <a:rPr lang="en-US" altLang="en-US" sz="8000" b="1" dirty="0" err="1" smtClean="0">
                <a:solidFill>
                  <a:srgbClr val="E00A0A"/>
                </a:solidFill>
                <a:latin typeface="Times New Roman" panose="02020603050405020304" pitchFamily="18" charset="0"/>
                <a:cs typeface="Times New Roman" panose="02020603050405020304" pitchFamily="18" charset="0"/>
              </a:rPr>
              <a:t>thoại</a:t>
            </a:r>
            <a:endParaRPr lang="en-US" altLang="en-US" sz="8000" b="1" dirty="0">
              <a:solidFill>
                <a:srgbClr val="E00A0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661101"/>
      </p:ext>
    </p:extLst>
  </p:cSld>
  <p:clrMapOvr>
    <a:masterClrMapping/>
  </p:clrMapOvr>
  <p:transition>
    <p:fade thruBlk="1"/>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905000" y="381000"/>
            <a:ext cx="8382000" cy="6096000"/>
          </a:xfrm>
        </p:spPr>
      </p:pic>
      <p:pic>
        <p:nvPicPr>
          <p:cNvPr id="1741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3200401" y="2209800"/>
            <a:ext cx="5916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Cô vừa kể câu truyện gì ?</a:t>
            </a:r>
          </a:p>
        </p:txBody>
      </p:sp>
    </p:spTree>
    <p:extLst>
      <p:ext uri="{BB962C8B-B14F-4D97-AF65-F5344CB8AC3E}">
        <p14:creationId xmlns:p14="http://schemas.microsoft.com/office/powerpoint/2010/main" val="1077068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18435"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3678385207"/>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2057400" y="2286001"/>
            <a:ext cx="777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Trong truyện có những phương tiện giao thông nào?</a:t>
            </a:r>
          </a:p>
        </p:txBody>
      </p:sp>
      <p:pic>
        <p:nvPicPr>
          <p:cNvPr id="1946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196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p:nvPr>
        </p:nvSpPr>
        <p:spPr/>
        <p:txBody>
          <a:bodyPr/>
          <a:lstStyle/>
          <a:p>
            <a:pPr eaLnBrk="1" hangingPunct="1"/>
            <a:endParaRPr lang="vi-VN" altLang="en-US" smtClean="0"/>
          </a:p>
        </p:txBody>
      </p:sp>
      <p:pic>
        <p:nvPicPr>
          <p:cNvPr id="20483" name="Picture 5" descr="tranh n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44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3200400" y="1905001"/>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solidFill>
                  <a:srgbClr val="FF0066"/>
                </a:solidFill>
                <a:latin typeface="Times New Roman" panose="02020603050405020304" pitchFamily="18" charset="0"/>
              </a:rPr>
              <a:t>Xe đạp con nghĩ gì?</a:t>
            </a:r>
          </a:p>
        </p:txBody>
      </p:sp>
    </p:spTree>
    <p:extLst>
      <p:ext uri="{BB962C8B-B14F-4D97-AF65-F5344CB8AC3E}">
        <p14:creationId xmlns:p14="http://schemas.microsoft.com/office/powerpoint/2010/main" val="2503090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4" name="Khung Chú Thích Hình Đám Mây 3"/>
          <p:cNvSpPr/>
          <p:nvPr/>
        </p:nvSpPr>
        <p:spPr>
          <a:xfrm>
            <a:off x="4343400" y="0"/>
            <a:ext cx="2286000" cy="1295400"/>
          </a:xfrm>
          <a:prstGeom prst="cloudCallout">
            <a:avLst>
              <a:gd name="adj1" fmla="val 91347"/>
              <a:gd name="adj2" fmla="val 706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3333FF"/>
                </a:solidFill>
                <a:ea typeface="SimSun" pitchFamily="2" charset="-122"/>
              </a:rPr>
              <a:t>Mình phải đi dạo phố mới được !</a:t>
            </a:r>
            <a:endParaRPr lang="vi-VN" altLang="en-US">
              <a:solidFill>
                <a:srgbClr val="3333FF"/>
              </a:solidFill>
            </a:endParaRPr>
          </a:p>
        </p:txBody>
      </p:sp>
    </p:spTree>
    <p:extLst>
      <p:ext uri="{BB962C8B-B14F-4D97-AF65-F5344CB8AC3E}">
        <p14:creationId xmlns:p14="http://schemas.microsoft.com/office/powerpoint/2010/main" val="337617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27000" y="381000"/>
            <a:ext cx="11950700" cy="6096000"/>
          </a:xfrm>
        </p:spPr>
      </p:pic>
      <p:pic>
        <p:nvPicPr>
          <p:cNvPr id="2355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2895600" y="1524001"/>
            <a:ext cx="5715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Xe đạp con đi ra đường  thấy những ai ?</a:t>
            </a:r>
          </a:p>
        </p:txBody>
      </p:sp>
    </p:spTree>
    <p:extLst>
      <p:ext uri="{BB962C8B-B14F-4D97-AF65-F5344CB8AC3E}">
        <p14:creationId xmlns:p14="http://schemas.microsoft.com/office/powerpoint/2010/main" val="3480918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95500" y="1196975"/>
            <a:ext cx="8077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Mục đích – yêu cầu</a:t>
            </a:r>
          </a:p>
          <a:p>
            <a:pPr eaLnBrk="1" hangingPunct="1">
              <a:spcBef>
                <a:spcPct val="0"/>
              </a:spcBef>
              <a:buFontTx/>
              <a:buNone/>
            </a:pPr>
            <a:r>
              <a:rPr lang="en-US" altLang="en-US" sz="2000" b="1">
                <a:latin typeface="Times New Roman" panose="02020603050405020304" pitchFamily="18" charset="0"/>
              </a:rPr>
              <a:t>1 Kiến thức : </a:t>
            </a:r>
          </a:p>
          <a:p>
            <a:pPr eaLnBrk="1" hangingPunct="1">
              <a:spcBef>
                <a:spcPct val="0"/>
              </a:spcBef>
              <a:buFontTx/>
              <a:buChar char="-"/>
            </a:pPr>
            <a:r>
              <a:rPr lang="en-US" altLang="en-US" sz="2000">
                <a:latin typeface="Times New Roman" panose="02020603050405020304" pitchFamily="18" charset="0"/>
              </a:rPr>
              <a:t>Trẻ biết tên câu truyện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các nhân vật trong truyện.</a:t>
            </a:r>
          </a:p>
          <a:p>
            <a:pPr eaLnBrk="1" hangingPunct="1">
              <a:spcBef>
                <a:spcPct val="0"/>
              </a:spcBef>
              <a:buFontTx/>
              <a:buChar char="-"/>
            </a:pPr>
            <a:r>
              <a:rPr lang="en-US" altLang="en-US" sz="2000">
                <a:latin typeface="Times New Roman" panose="02020603050405020304" pitchFamily="18" charset="0"/>
              </a:rPr>
              <a:t>Trẻ</a:t>
            </a:r>
            <a:r>
              <a:rPr lang="en-US" altLang="en-US" sz="2000" b="1">
                <a:latin typeface="Times New Roman" panose="02020603050405020304" pitchFamily="18" charset="0"/>
              </a:rPr>
              <a:t> </a:t>
            </a:r>
            <a:r>
              <a:rPr lang="en-US" altLang="en-US" sz="2000">
                <a:latin typeface="Times New Roman" panose="02020603050405020304" pitchFamily="18" charset="0"/>
              </a:rPr>
              <a:t>nắm được nội dung câu truyện: kể về chiếc xe đạp con đi trên đường phố gặp rất nhiều các loại xe khác nhau, vì mải nói chuyện không để ý đến phần đường của mình đi lấn sang phần đường của người khác nên bị ngã ra đường.</a:t>
            </a:r>
          </a:p>
          <a:p>
            <a:pPr eaLnBrk="1" hangingPunct="1">
              <a:spcBef>
                <a:spcPct val="0"/>
              </a:spcBef>
              <a:buFontTx/>
              <a:buNone/>
            </a:pPr>
            <a:r>
              <a:rPr lang="en-US" altLang="en-US" sz="2000" b="1">
                <a:latin typeface="Times New Roman" panose="02020603050405020304" pitchFamily="18" charset="0"/>
              </a:rPr>
              <a:t>2. Kỹ năng</a:t>
            </a:r>
          </a:p>
          <a:p>
            <a:pPr>
              <a:spcBef>
                <a:spcPct val="0"/>
              </a:spcBef>
              <a:buFontTx/>
              <a:buNone/>
            </a:pPr>
            <a:r>
              <a:rPr lang="en-US" altLang="en-US" sz="2000" b="1">
                <a:latin typeface="Times New Roman" panose="02020603050405020304" pitchFamily="18" charset="0"/>
              </a:rPr>
              <a:t>- </a:t>
            </a:r>
            <a:r>
              <a:rPr lang="en-US" altLang="en-US" sz="2000">
                <a:latin typeface="Times New Roman" panose="02020603050405020304" pitchFamily="18" charset="0"/>
              </a:rPr>
              <a:t>Phát triển ngôn ngữ mạch lạc cho trẻ, ghi nhớ có chủ định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rèn trẻ </a:t>
            </a:r>
          </a:p>
          <a:p>
            <a:pPr>
              <a:spcBef>
                <a:spcPct val="0"/>
              </a:spcBef>
              <a:buFontTx/>
              <a:buNone/>
            </a:pPr>
            <a:r>
              <a:rPr lang="en-US" altLang="en-US" sz="2000">
                <a:latin typeface="Times New Roman" panose="02020603050405020304" pitchFamily="18" charset="0"/>
              </a:rPr>
              <a:t>- Trả lời rõ ràng các câu hỏi của cô, đúng nội dung câu truyện.</a:t>
            </a:r>
          </a:p>
          <a:p>
            <a:pPr>
              <a:spcBef>
                <a:spcPct val="0"/>
              </a:spcBef>
              <a:buFontTx/>
              <a:buNone/>
            </a:pPr>
            <a:r>
              <a:rPr lang="en-US" altLang="en-US" sz="2000" b="1">
                <a:latin typeface="Times New Roman" panose="02020603050405020304" pitchFamily="18" charset="0"/>
              </a:rPr>
              <a:t>3.Thái độ</a:t>
            </a:r>
            <a:endParaRPr lang="en-US" altLang="en-US" sz="2000">
              <a:latin typeface="Times New Roman" panose="02020603050405020304" pitchFamily="18" charset="0"/>
            </a:endParaRPr>
          </a:p>
          <a:p>
            <a:pPr>
              <a:spcBef>
                <a:spcPct val="0"/>
              </a:spcBef>
              <a:buFontTx/>
              <a:buNone/>
            </a:pPr>
            <a:r>
              <a:rPr lang="en-US" altLang="en-US" sz="2000"/>
              <a:t>- </a:t>
            </a:r>
            <a:r>
              <a:rPr lang="en-US" altLang="en-US" sz="2000">
                <a:latin typeface="Times New Roman" panose="02020603050405020304" pitchFamily="18" charset="0"/>
              </a:rPr>
              <a:t>Trẻ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o hứng, có ý thức nghe cô kể chuyện.</a:t>
            </a:r>
            <a:endParaRPr lang="en-US" altLang="en-US" sz="2000"/>
          </a:p>
          <a:p>
            <a:pPr>
              <a:spcBef>
                <a:spcPct val="0"/>
              </a:spcBef>
              <a:buFontTx/>
              <a:buChar char="-"/>
            </a:pPr>
            <a:r>
              <a:rPr lang="en-US" altLang="en-US" sz="2000">
                <a:latin typeface="Times New Roman" panose="02020603050405020304" pitchFamily="18" charset="0"/>
              </a:rPr>
              <a:t> Giáo dục trẻ có ý thức chấp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nh đúng luật lệ giao thông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đi đúng l</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 đường quy định.</a:t>
            </a:r>
            <a:endParaRPr lang="en-US" altLang="en-US" sz="1800">
              <a:latin typeface="Times New Roman" panose="02020603050405020304" pitchFamily="18" charset="0"/>
              <a:cs typeface="Times New Roman" panose="02020603050405020304" pitchFamily="18" charset="0"/>
            </a:endParaRPr>
          </a:p>
        </p:txBody>
      </p:sp>
      <p:grpSp>
        <p:nvGrpSpPr>
          <p:cNvPr id="5123" name="Group 3"/>
          <p:cNvGrpSpPr>
            <a:grpSpLocks/>
          </p:cNvGrpSpPr>
          <p:nvPr/>
        </p:nvGrpSpPr>
        <p:grpSpPr bwMode="auto">
          <a:xfrm>
            <a:off x="1524000" y="0"/>
            <a:ext cx="9156700" cy="6858000"/>
            <a:chOff x="-8" y="-68"/>
            <a:chExt cx="5768" cy="4426"/>
          </a:xfrm>
        </p:grpSpPr>
        <p:pic>
          <p:nvPicPr>
            <p:cNvPr id="5124"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6" y="1968"/>
              <a:ext cx="43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1"/>
              <a:ext cx="57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
              <a:ext cx="57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4587661"/>
      </p:ext>
    </p:extLst>
  </p:cSld>
  <p:clrMapOvr>
    <a:masterClrMapping/>
  </p:clrMapOvr>
  <p:transition spd="slow">
    <p:sndAc>
      <p:stSnd>
        <p:snd r:embed="rId2" name="suctio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196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209800" y="25908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chuyện với ai?</a:t>
            </a:r>
          </a:p>
        </p:txBody>
      </p:sp>
      <p:pic>
        <p:nvPicPr>
          <p:cNvPr id="2560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104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p:nvPr>
        </p:nvSpPr>
        <p:spPr/>
        <p:txBody>
          <a:bodyPr/>
          <a:lstStyle/>
          <a:p>
            <a:pPr eaLnBrk="1" hangingPunct="1"/>
            <a:endParaRPr lang="vi-VN" altLang="en-US" smtClean="0"/>
          </a:p>
        </p:txBody>
      </p:sp>
      <p:pic>
        <p:nvPicPr>
          <p:cNvPr id="26627" name="Picture 5" descr="duong ph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4304" flipH="1">
            <a:off x="2722563" y="2663826"/>
            <a:ext cx="35925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o-to-tai-dong-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8300">
            <a:off x="4530726" y="163513"/>
            <a:ext cx="40735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Khung Chú Thích Hình Đám Mây 6"/>
          <p:cNvSpPr/>
          <p:nvPr/>
        </p:nvSpPr>
        <p:spPr>
          <a:xfrm rot="21401296">
            <a:off x="2482851" y="1660525"/>
            <a:ext cx="2124075" cy="1169988"/>
          </a:xfrm>
          <a:prstGeom prst="cloudCallout">
            <a:avLst>
              <a:gd name="adj1" fmla="val 58894"/>
              <a:gd name="adj2" fmla="val 749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dirty="0" err="1">
                <a:solidFill>
                  <a:srgbClr val="FF0000"/>
                </a:solidFill>
              </a:rPr>
              <a:t>Bác</a:t>
            </a:r>
            <a:r>
              <a:rPr lang="vi-VN" dirty="0">
                <a:solidFill>
                  <a:srgbClr val="FF0000"/>
                </a:solidFill>
              </a:rPr>
              <a:t> </a:t>
            </a:r>
            <a:r>
              <a:rPr lang="vi-VN" dirty="0" err="1">
                <a:solidFill>
                  <a:srgbClr val="FF0000"/>
                </a:solidFill>
              </a:rPr>
              <a:t>chở</a:t>
            </a:r>
            <a:r>
              <a:rPr lang="vi-VN" dirty="0">
                <a:solidFill>
                  <a:srgbClr val="FF0000"/>
                </a:solidFill>
              </a:rPr>
              <a:t> </a:t>
            </a:r>
            <a:r>
              <a:rPr lang="vi-VN" dirty="0" err="1">
                <a:solidFill>
                  <a:srgbClr val="FF0000"/>
                </a:solidFill>
              </a:rPr>
              <a:t>gì</a:t>
            </a:r>
            <a:r>
              <a:rPr lang="vi-VN" dirty="0">
                <a:solidFill>
                  <a:srgbClr val="FF0000"/>
                </a:solidFill>
              </a:rPr>
              <a:t> </a:t>
            </a:r>
            <a:r>
              <a:rPr lang="vi-VN" dirty="0" err="1">
                <a:solidFill>
                  <a:srgbClr val="FF0000"/>
                </a:solidFill>
              </a:rPr>
              <a:t>mà</a:t>
            </a:r>
            <a:r>
              <a:rPr lang="vi-VN" dirty="0">
                <a:solidFill>
                  <a:srgbClr val="FF0000"/>
                </a:solidFill>
              </a:rPr>
              <a:t> </a:t>
            </a:r>
            <a:r>
              <a:rPr lang="vi-VN" dirty="0" err="1">
                <a:solidFill>
                  <a:srgbClr val="FF0000"/>
                </a:solidFill>
              </a:rPr>
              <a:t>nhiều</a:t>
            </a:r>
            <a:r>
              <a:rPr lang="vi-VN" dirty="0">
                <a:solidFill>
                  <a:srgbClr val="FF0000"/>
                </a:solidFill>
              </a:rPr>
              <a:t> </a:t>
            </a:r>
            <a:r>
              <a:rPr lang="vi-VN" dirty="0" err="1">
                <a:solidFill>
                  <a:srgbClr val="FF0000"/>
                </a:solidFill>
              </a:rPr>
              <a:t>thế</a:t>
            </a:r>
            <a:r>
              <a:rPr lang="vi-VN" dirty="0">
                <a:solidFill>
                  <a:srgbClr val="FF0000"/>
                </a:solidFill>
              </a:rPr>
              <a:t> ?</a:t>
            </a:r>
          </a:p>
        </p:txBody>
      </p:sp>
      <p:sp>
        <p:nvSpPr>
          <p:cNvPr id="8" name="Khung Chú Thích Hình Đám Mây 7"/>
          <p:cNvSpPr/>
          <p:nvPr/>
        </p:nvSpPr>
        <p:spPr>
          <a:xfrm>
            <a:off x="8077200" y="533401"/>
            <a:ext cx="2362200" cy="1146175"/>
          </a:xfrm>
          <a:prstGeom prst="cloudCallout">
            <a:avLst>
              <a:gd name="adj1" fmla="val -52371"/>
              <a:gd name="adj2" fmla="val 588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C00000"/>
                </a:solidFill>
              </a:rPr>
              <a:t>Bác chở gạo đấy cháu ạ !</a:t>
            </a:r>
          </a:p>
        </p:txBody>
      </p:sp>
    </p:spTree>
    <p:extLst>
      <p:ext uri="{BB962C8B-B14F-4D97-AF65-F5344CB8AC3E}">
        <p14:creationId xmlns:p14="http://schemas.microsoft.com/office/powerpoint/2010/main" val="227030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192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667000" y="2362201"/>
            <a:ext cx="708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gì với chú xe buýt ?</a:t>
            </a:r>
          </a:p>
        </p:txBody>
      </p:sp>
      <p:pic>
        <p:nvPicPr>
          <p:cNvPr id="2765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939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Khung Chú Thích Hình Đám Mây 3"/>
          <p:cNvSpPr/>
          <p:nvPr/>
        </p:nvSpPr>
        <p:spPr>
          <a:xfrm>
            <a:off x="5791200" y="838200"/>
            <a:ext cx="3200400" cy="1295400"/>
          </a:xfrm>
          <a:prstGeom prst="cloudCallout">
            <a:avLst>
              <a:gd name="adj1" fmla="val 14698"/>
              <a:gd name="adj2" fmla="val 1140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en-US" dirty="0">
                <a:solidFill>
                  <a:srgbClr val="3333FF"/>
                </a:solidFill>
              </a:rPr>
              <a:t>Ơ</a:t>
            </a:r>
            <a:r>
              <a:rPr lang="en-US" altLang="zh-CN" dirty="0">
                <a:solidFill>
                  <a:srgbClr val="3333FF"/>
                </a:solidFill>
                <a:ea typeface="SimSun" pitchFamily="2" charset="-122"/>
              </a:rPr>
              <a:t> hay! </a:t>
            </a:r>
            <a:r>
              <a:rPr lang="en-US" altLang="zh-CN" dirty="0" err="1">
                <a:solidFill>
                  <a:srgbClr val="3333FF"/>
                </a:solidFill>
                <a:ea typeface="SimSun" pitchFamily="2" charset="-122"/>
              </a:rPr>
              <a:t>thế</a:t>
            </a:r>
            <a:r>
              <a:rPr lang="en-US" altLang="zh-CN" dirty="0">
                <a:solidFill>
                  <a:srgbClr val="3333FF"/>
                </a:solidFill>
                <a:ea typeface="SimSun" pitchFamily="2" charset="-122"/>
              </a:rPr>
              <a:t> </a:t>
            </a:r>
            <a:r>
              <a:rPr lang="en-US" altLang="zh-CN" dirty="0" err="1">
                <a:solidFill>
                  <a:srgbClr val="3333FF"/>
                </a:solidFill>
                <a:ea typeface="SimSun" pitchFamily="2" charset="-122"/>
              </a:rPr>
              <a:t>lúa</a:t>
            </a:r>
            <a:r>
              <a:rPr lang="en-US" altLang="zh-CN" dirty="0">
                <a:solidFill>
                  <a:srgbClr val="3333FF"/>
                </a:solidFill>
                <a:ea typeface="SimSun" pitchFamily="2" charset="-122"/>
              </a:rPr>
              <a:t> </a:t>
            </a:r>
            <a:r>
              <a:rPr lang="en-US" altLang="zh-CN" dirty="0" err="1">
                <a:solidFill>
                  <a:srgbClr val="3333FF"/>
                </a:solidFill>
                <a:ea typeface="SimSun" pitchFamily="2" charset="-122"/>
              </a:rPr>
              <a:t>gạo</a:t>
            </a:r>
            <a:r>
              <a:rPr lang="en-US" altLang="zh-CN" dirty="0">
                <a:solidFill>
                  <a:srgbClr val="3333FF"/>
                </a:solidFill>
                <a:ea typeface="SimSun" pitchFamily="2" charset="-122"/>
              </a:rPr>
              <a:t> </a:t>
            </a:r>
            <a:r>
              <a:rPr lang="en-US" altLang="zh-CN" dirty="0" err="1">
                <a:solidFill>
                  <a:srgbClr val="3333FF"/>
                </a:solidFill>
                <a:ea typeface="SimSun" pitchFamily="2" charset="-122"/>
              </a:rPr>
              <a:t>có</a:t>
            </a:r>
            <a:r>
              <a:rPr lang="en-US" altLang="zh-CN" dirty="0">
                <a:solidFill>
                  <a:srgbClr val="3333FF"/>
                </a:solidFill>
                <a:ea typeface="SimSun" pitchFamily="2" charset="-122"/>
              </a:rPr>
              <a:t> </a:t>
            </a:r>
            <a:r>
              <a:rPr lang="en-US" altLang="zh-CN" dirty="0" err="1">
                <a:solidFill>
                  <a:srgbClr val="3333FF"/>
                </a:solidFill>
                <a:ea typeface="SimSun" pitchFamily="2" charset="-122"/>
              </a:rPr>
              <a:t>ích</a:t>
            </a:r>
            <a:r>
              <a:rPr lang="en-US" altLang="zh-CN" dirty="0">
                <a:solidFill>
                  <a:srgbClr val="3333FF"/>
                </a:solidFill>
                <a:ea typeface="SimSun" pitchFamily="2" charset="-122"/>
              </a:rPr>
              <a:t> </a:t>
            </a:r>
            <a:r>
              <a:rPr lang="en-US" altLang="zh-CN" dirty="0" err="1">
                <a:solidFill>
                  <a:srgbClr val="3333FF"/>
                </a:solidFill>
                <a:ea typeface="SimSun" pitchFamily="2" charset="-122"/>
              </a:rPr>
              <a:t>gì</a:t>
            </a:r>
            <a:r>
              <a:rPr lang="en-US" altLang="zh-CN" dirty="0">
                <a:solidFill>
                  <a:srgbClr val="3333FF"/>
                </a:solidFill>
                <a:ea typeface="SimSun" pitchFamily="2" charset="-122"/>
              </a:rPr>
              <a:t> </a:t>
            </a:r>
            <a:r>
              <a:rPr lang="en-US" altLang="zh-CN" dirty="0" err="1">
                <a:solidFill>
                  <a:srgbClr val="3333FF"/>
                </a:solidFill>
                <a:ea typeface="SimSun" pitchFamily="2" charset="-122"/>
              </a:rPr>
              <a:t>cho</a:t>
            </a:r>
            <a:r>
              <a:rPr lang="en-US" altLang="zh-CN" dirty="0">
                <a:solidFill>
                  <a:srgbClr val="3333FF"/>
                </a:solidFill>
                <a:ea typeface="SimSun" pitchFamily="2" charset="-122"/>
              </a:rPr>
              <a:t> con </a:t>
            </a:r>
            <a:r>
              <a:rPr lang="en-US" altLang="zh-CN" dirty="0" err="1">
                <a:solidFill>
                  <a:srgbClr val="3333FF"/>
                </a:solidFill>
                <a:ea typeface="SimSun" pitchFamily="2" charset="-122"/>
              </a:rPr>
              <a:t>người</a:t>
            </a:r>
            <a:r>
              <a:rPr lang="en-US" altLang="zh-CN" dirty="0">
                <a:solidFill>
                  <a:srgbClr val="3333FF"/>
                </a:solidFill>
                <a:ea typeface="SimSun" pitchFamily="2" charset="-122"/>
              </a:rPr>
              <a:t> </a:t>
            </a:r>
            <a:r>
              <a:rPr lang="en-US" altLang="zh-CN" dirty="0" err="1">
                <a:solidFill>
                  <a:srgbClr val="3333FF"/>
                </a:solidFill>
                <a:ea typeface="SimSun" pitchFamily="2" charset="-122"/>
              </a:rPr>
              <a:t>hở</a:t>
            </a:r>
            <a:r>
              <a:rPr lang="en-US" altLang="zh-CN" dirty="0">
                <a:solidFill>
                  <a:srgbClr val="3333FF"/>
                </a:solidFill>
                <a:ea typeface="SimSun" pitchFamily="2" charset="-122"/>
              </a:rPr>
              <a:t> </a:t>
            </a:r>
            <a:r>
              <a:rPr lang="en-US" altLang="zh-CN" dirty="0" err="1">
                <a:solidFill>
                  <a:srgbClr val="3333FF"/>
                </a:solidFill>
                <a:ea typeface="SimSun" pitchFamily="2" charset="-122"/>
              </a:rPr>
              <a:t>cháu</a:t>
            </a:r>
            <a:r>
              <a:rPr lang="en-US" altLang="zh-CN" dirty="0">
                <a:solidFill>
                  <a:srgbClr val="3333FF"/>
                </a:solidFill>
                <a:ea typeface="SimSun" pitchFamily="2" charset="-122"/>
              </a:rPr>
              <a:t> ?</a:t>
            </a:r>
            <a:endParaRPr lang="vi-VN" altLang="en-US" dirty="0">
              <a:solidFill>
                <a:srgbClr val="3333FF"/>
              </a:solidFill>
            </a:endParaRPr>
          </a:p>
        </p:txBody>
      </p:sp>
      <p:sp>
        <p:nvSpPr>
          <p:cNvPr id="5" name="Khung Chú Thích Hình Đám Mây 4"/>
          <p:cNvSpPr/>
          <p:nvPr/>
        </p:nvSpPr>
        <p:spPr>
          <a:xfrm>
            <a:off x="8229600" y="2362200"/>
            <a:ext cx="2438400" cy="1676400"/>
          </a:xfrm>
          <a:prstGeom prst="cloudCallout">
            <a:avLst>
              <a:gd name="adj1" fmla="val -43429"/>
              <a:gd name="adj2" fmla="val 638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1600">
                <a:solidFill>
                  <a:srgbClr val="FF0000"/>
                </a:solidFill>
              </a:rPr>
              <a:t>Thế sao chú không chở gạo giúp bác Tải mà chở toàn người không vậy?</a:t>
            </a:r>
          </a:p>
        </p:txBody>
      </p:sp>
    </p:spTree>
    <p:extLst>
      <p:ext uri="{BB962C8B-B14F-4D97-AF65-F5344CB8AC3E}">
        <p14:creationId xmlns:p14="http://schemas.microsoft.com/office/powerpoint/2010/main" val="239843427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3"/>
          <p:cNvSpPr txBox="1">
            <a:spLocks noChangeArrowheads="1"/>
          </p:cNvSpPr>
          <p:nvPr/>
        </p:nvSpPr>
        <p:spPr bwMode="auto">
          <a:xfrm>
            <a:off x="2819400" y="1752600"/>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66"/>
                </a:solidFill>
                <a:latin typeface="Times New Roman" panose="02020603050405020304" pitchFamily="18" charset="0"/>
              </a:rPr>
              <a:t>Mải nói chuyện xe đạp con đi như thế nào?</a:t>
            </a:r>
          </a:p>
          <a:p>
            <a:pPr eaLnBrk="1" hangingPunct="1">
              <a:spcBef>
                <a:spcPct val="0"/>
              </a:spcBef>
              <a:buFontTx/>
              <a:buNone/>
            </a:pPr>
            <a:r>
              <a:rPr lang="en-US" altLang="en-US" sz="3600">
                <a:solidFill>
                  <a:srgbClr val="FF0066"/>
                </a:solidFill>
                <a:latin typeface="Times New Roman" panose="02020603050405020304" pitchFamily="18" charset="0"/>
              </a:rPr>
              <a:t>Chị xe hơi đã nhắc xe đạp điều gì ?</a:t>
            </a:r>
          </a:p>
        </p:txBody>
      </p:sp>
    </p:spTree>
    <p:extLst>
      <p:ext uri="{BB962C8B-B14F-4D97-AF65-F5344CB8AC3E}">
        <p14:creationId xmlns:p14="http://schemas.microsoft.com/office/powerpoint/2010/main" val="13338419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4" name="Khung Chú Thích Hình Đám Mây 3"/>
          <p:cNvSpPr/>
          <p:nvPr/>
        </p:nvSpPr>
        <p:spPr>
          <a:xfrm rot="21320880">
            <a:off x="6545264" y="225425"/>
            <a:ext cx="3660775" cy="1987550"/>
          </a:xfrm>
          <a:prstGeom prst="cloudCallout">
            <a:avLst>
              <a:gd name="adj1" fmla="val 18607"/>
              <a:gd name="adj2" fmla="val 393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2000" dirty="0" err="1">
                <a:solidFill>
                  <a:srgbClr val="FF0066"/>
                </a:solidFill>
                <a:ea typeface="SimSun" pitchFamily="2" charset="-122"/>
              </a:rPr>
              <a:t>Này</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Xe</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Đạp</a:t>
            </a:r>
            <a:r>
              <a:rPr lang="en-US" altLang="zh-CN" sz="2000" dirty="0">
                <a:solidFill>
                  <a:srgbClr val="FF0066"/>
                </a:solidFill>
                <a:ea typeface="SimSun" pitchFamily="2" charset="-122"/>
              </a:rPr>
              <a:t> con </a:t>
            </a:r>
            <a:r>
              <a:rPr lang="en-US" altLang="zh-CN" sz="2000" dirty="0" err="1">
                <a:solidFill>
                  <a:srgbClr val="FF0066"/>
                </a:solidFill>
                <a:ea typeface="SimSun" pitchFamily="2" charset="-122"/>
              </a:rPr>
              <a:t>ơi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sang </a:t>
            </a:r>
            <a:r>
              <a:rPr lang="en-US" altLang="zh-CN" sz="2000" dirty="0" err="1">
                <a:solidFill>
                  <a:srgbClr val="FF0066"/>
                </a:solidFill>
                <a:ea typeface="SimSun" pitchFamily="2" charset="-122"/>
              </a:rPr>
              <a:t>bên</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đường</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của</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nào</a:t>
            </a:r>
            <a:r>
              <a:rPr lang="en-US" altLang="zh-CN" sz="2000" dirty="0">
                <a:solidFill>
                  <a:srgbClr val="FF0066"/>
                </a:solidFill>
                <a:ea typeface="SimSun" pitchFamily="2" charset="-122"/>
              </a:rPr>
              <a:t>!</a:t>
            </a: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1600" dirty="0">
                <a:solidFill>
                  <a:srgbClr val="FF0066"/>
                </a:solidFill>
                <a:ea typeface="SimSun" pitchFamily="2" charset="-122"/>
              </a:rPr>
              <a:t> </a:t>
            </a:r>
            <a:endParaRPr lang="vi-VN" altLang="en-US" sz="1600" dirty="0">
              <a:solidFill>
                <a:srgbClr val="FF0066"/>
              </a:solidFill>
            </a:endParaRPr>
          </a:p>
        </p:txBody>
      </p:sp>
    </p:spTree>
    <p:extLst>
      <p:ext uri="{BB962C8B-B14F-4D97-AF65-F5344CB8AC3E}">
        <p14:creationId xmlns:p14="http://schemas.microsoft.com/office/powerpoint/2010/main" val="21449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Xe đạp con tỏ thái độ như thế nào với chị xe Hơi ?</a:t>
            </a:r>
          </a:p>
        </p:txBody>
      </p:sp>
      <p:pic>
        <p:nvPicPr>
          <p:cNvPr id="3174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9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5" name="Khung Chú Thích Hình Đám Mây 4"/>
          <p:cNvSpPr/>
          <p:nvPr/>
        </p:nvSpPr>
        <p:spPr>
          <a:xfrm>
            <a:off x="4267200" y="990600"/>
            <a:ext cx="2895600" cy="1143000"/>
          </a:xfrm>
          <a:prstGeom prst="cloudCallout">
            <a:avLst>
              <a:gd name="adj1" fmla="val 35509"/>
              <a:gd name="adj2" fmla="val 837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rgbClr val="FF3300"/>
                </a:solidFill>
                <a:ea typeface="SimSun" pitchFamily="2" charset="-122"/>
              </a:rPr>
              <a:t>Mặc em ,em thích chạy đua với mọi người cơ !</a:t>
            </a:r>
            <a:endParaRPr lang="vi-VN" altLang="en-US" sz="1600">
              <a:solidFill>
                <a:srgbClr val="FF3300"/>
              </a:solidFill>
            </a:endParaRPr>
          </a:p>
        </p:txBody>
      </p:sp>
    </p:spTree>
    <p:extLst>
      <p:ext uri="{BB962C8B-B14F-4D97-AF65-F5344CB8AC3E}">
        <p14:creationId xmlns:p14="http://schemas.microsoft.com/office/powerpoint/2010/main" val="1839232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Không nghe lời chị xe Hơi, xe đạp con đã bị làm sao?</a:t>
            </a:r>
          </a:p>
        </p:txBody>
      </p:sp>
      <p:pic>
        <p:nvPicPr>
          <p:cNvPr id="3379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164626"/>
      </p:ext>
    </p:extLst>
  </p:cSld>
  <p:clrMapOvr>
    <a:masterClrMapping/>
  </p:clrMapOvr>
  <p:transition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24000" y="76201"/>
            <a:ext cx="9156700" cy="6797675"/>
            <a:chOff x="-8" y="-19"/>
            <a:chExt cx="5768" cy="4339"/>
          </a:xfrm>
        </p:grpSpPr>
        <p:pic>
          <p:nvPicPr>
            <p:cNvPr id="6149"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8" y="1920"/>
              <a:ext cx="4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393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a:spLocks noChangeArrowheads="1"/>
          </p:cNvSpPr>
          <p:nvPr/>
        </p:nvSpPr>
        <p:spPr bwMode="auto">
          <a:xfrm>
            <a:off x="2590800" y="2085975"/>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684213">
              <a:spcBef>
                <a:spcPct val="20000"/>
              </a:spcBef>
              <a:buChar char="•"/>
              <a:defRPr sz="3200">
                <a:solidFill>
                  <a:schemeClr val="tx1"/>
                </a:solidFill>
                <a:latin typeface="Arial" panose="020B0604020202020204" pitchFamily="34" charset="0"/>
              </a:defRPr>
            </a:lvl1pPr>
            <a:lvl2pPr marL="742950" indent="-285750" defTabSz="684213">
              <a:spcBef>
                <a:spcPct val="20000"/>
              </a:spcBef>
              <a:buChar char="–"/>
              <a:defRPr sz="2800">
                <a:solidFill>
                  <a:schemeClr val="tx1"/>
                </a:solidFill>
                <a:latin typeface="Arial" panose="020B0604020202020204" pitchFamily="34" charset="0"/>
              </a:defRPr>
            </a:lvl2pPr>
            <a:lvl3pPr marL="1143000" indent="-228600" defTabSz="684213">
              <a:spcBef>
                <a:spcPct val="20000"/>
              </a:spcBef>
              <a:buChar char="•"/>
              <a:defRPr sz="2400">
                <a:solidFill>
                  <a:schemeClr val="tx1"/>
                </a:solidFill>
                <a:latin typeface="Arial" panose="020B0604020202020204" pitchFamily="34" charset="0"/>
              </a:defRPr>
            </a:lvl3pPr>
            <a:lvl4pPr marL="1600200" indent="-228600" defTabSz="684213">
              <a:spcBef>
                <a:spcPct val="20000"/>
              </a:spcBef>
              <a:buChar char="–"/>
              <a:defRPr sz="2000">
                <a:solidFill>
                  <a:schemeClr val="tx1"/>
                </a:solidFill>
                <a:latin typeface="Arial" panose="020B0604020202020204" pitchFamily="34" charset="0"/>
              </a:defRPr>
            </a:lvl4pPr>
            <a:lvl5pPr marL="2057400" indent="-228600" defTabSz="684213">
              <a:spcBef>
                <a:spcPct val="20000"/>
              </a:spcBef>
              <a:buChar char="»"/>
              <a:defRPr sz="20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cô:</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Powerpoint hình ảnh câu chuyện“ Xe đạp con đi trên đường phố”</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Đài </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Que chỉ</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Đĩa nhạc</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Nhạc bài hát “Cá vàng bơi”</a:t>
            </a:r>
          </a:p>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trẻ:</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Ghế ngồi cho trẻ</a:t>
            </a:r>
            <a:endParaRPr lang="en-US" altLang="en-US" sz="2800">
              <a:latin typeface="Times New Roman" panose="02020603050405020304" pitchFamily="18" charset="0"/>
              <a:cs typeface="Times New Roman" panose="02020603050405020304" pitchFamily="18" charset="0"/>
            </a:endParaRPr>
          </a:p>
        </p:txBody>
      </p:sp>
      <p:sp>
        <p:nvSpPr>
          <p:cNvPr id="6148" name="TextBox 1"/>
          <p:cNvSpPr txBox="1">
            <a:spLocks noChangeArrowheads="1"/>
          </p:cNvSpPr>
          <p:nvPr/>
        </p:nvSpPr>
        <p:spPr bwMode="auto">
          <a:xfrm>
            <a:off x="4664075" y="1042989"/>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Chuẩn bị</a:t>
            </a:r>
          </a:p>
        </p:txBody>
      </p:sp>
    </p:spTree>
    <p:extLst>
      <p:ext uri="{BB962C8B-B14F-4D97-AF65-F5344CB8AC3E}">
        <p14:creationId xmlns:p14="http://schemas.microsoft.com/office/powerpoint/2010/main" val="289083841"/>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014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2209800" y="25908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latin typeface="Times New Roman" panose="02020603050405020304" pitchFamily="18" charset="0"/>
              </a:rPr>
              <a:t>Xe đạp con có biết lỗi của mình không? Vì sao?</a:t>
            </a:r>
          </a:p>
        </p:txBody>
      </p:sp>
      <p:pic>
        <p:nvPicPr>
          <p:cNvPr id="3584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7358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tranh-nen-cuoi"/>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p:spPr>
      </p:pic>
      <p:pic>
        <p:nvPicPr>
          <p:cNvPr id="2" name="bài-hát-vui-nhộn-cho-trẻ-mầm-n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175" y="98425"/>
            <a:ext cx="406400" cy="406400"/>
          </a:xfrm>
          <a:prstGeom prst="rect">
            <a:avLst/>
          </a:prstGeom>
        </p:spPr>
      </p:pic>
    </p:spTree>
    <p:extLst>
      <p:ext uri="{BB962C8B-B14F-4D97-AF65-F5344CB8AC3E}">
        <p14:creationId xmlns:p14="http://schemas.microsoft.com/office/powerpoint/2010/main" val="13602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100" y="152401"/>
            <a:ext cx="124841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idx="1"/>
          </p:nvPr>
        </p:nvSpPr>
        <p:spPr>
          <a:xfrm flipV="1">
            <a:off x="1981200" y="6126163"/>
            <a:ext cx="7772400" cy="74612"/>
          </a:xfrm>
        </p:spPr>
        <p:txBody>
          <a:bodyPr>
            <a:normAutofit fontScale="25000" lnSpcReduction="20000"/>
          </a:bodyPr>
          <a:lstStyle/>
          <a:p>
            <a:pPr eaLnBrk="1" hangingPunct="1">
              <a:lnSpc>
                <a:spcPct val="80000"/>
              </a:lnSpc>
            </a:pPr>
            <a:endParaRPr lang="vi-VN" altLang="en-US" sz="800"/>
          </a:p>
        </p:txBody>
      </p:sp>
      <p:pic>
        <p:nvPicPr>
          <p:cNvPr id="37892" name="Picture 4"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8004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429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1371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10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96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24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340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915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lang 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324725" y="-85725"/>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5299">
            <a:off x="8458200" y="1295400"/>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Rectangle 18"/>
          <p:cNvSpPr>
            <a:spLocks noChangeArrowheads="1"/>
          </p:cNvSpPr>
          <p:nvPr/>
        </p:nvSpPr>
        <p:spPr bwMode="auto">
          <a:xfrm>
            <a:off x="2590800" y="1752600"/>
            <a:ext cx="678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Giờ học đã kết thúc</a:t>
            </a:r>
          </a:p>
          <a:p>
            <a:pPr algn="ctr" eaLnBrk="1" hangingPunct="1">
              <a:spcBef>
                <a:spcPct val="0"/>
              </a:spcBef>
              <a:buFontTx/>
              <a:buNone/>
            </a:pPr>
            <a:r>
              <a:rPr lang="en-US" altLang="en-US" sz="2800" b="1">
                <a:solidFill>
                  <a:srgbClr val="0000FF"/>
                </a:solidFill>
                <a:latin typeface="Times New Roman" panose="02020603050405020304" pitchFamily="18" charset="0"/>
              </a:rPr>
              <a:t>Chúc các cô th</a:t>
            </a:r>
            <a:r>
              <a:rPr lang="en-US" altLang="en-US" sz="2800" b="1">
                <a:solidFill>
                  <a:srgbClr val="0000FF"/>
                </a:solidFill>
                <a:latin typeface="Times New Roman" panose="02020603050405020304" pitchFamily="18" charset="0"/>
                <a:cs typeface="Times New Roman" panose="02020603050405020304" pitchFamily="18" charset="0"/>
              </a:rPr>
              <a:t>à</a:t>
            </a:r>
            <a:r>
              <a:rPr lang="en-US" altLang="en-US" sz="2800" b="1">
                <a:solidFill>
                  <a:srgbClr val="0000FF"/>
                </a:solidFill>
                <a:latin typeface="Times New Roman" panose="02020603050405020304" pitchFamily="18" charset="0"/>
              </a:rPr>
              <a:t>nh đạt, chúc con </a:t>
            </a:r>
          </a:p>
          <a:p>
            <a:pPr algn="ctr" eaLnBrk="1" hangingPunct="1">
              <a:spcBef>
                <a:spcPct val="0"/>
              </a:spcBef>
              <a:buFontTx/>
              <a:buNone/>
            </a:pPr>
            <a:r>
              <a:rPr lang="en-US" altLang="en-US" sz="2800" b="1">
                <a:solidFill>
                  <a:srgbClr val="0000FF"/>
                </a:solidFill>
                <a:latin typeface="Times New Roman" panose="02020603050405020304" pitchFamily="18" charset="0"/>
              </a:rPr>
              <a:t>chăm ngoan học giỏi !!</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37907" name="Picture 19"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DuongEmDiBeat-V.A-374306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2725400" y="3105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0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466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7171"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89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874134939"/>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2" name="Rectangle 1"/>
          <p:cNvSpPr/>
          <p:nvPr/>
        </p:nvSpPr>
        <p:spPr>
          <a:xfrm>
            <a:off x="0" y="5881985"/>
            <a:ext cx="6096000" cy="923330"/>
          </a:xfrm>
          <a:prstGeom prst="rect">
            <a:avLst/>
          </a:prstGeom>
        </p:spPr>
        <p:txBody>
          <a:bodyPr>
            <a:spAutoFit/>
          </a:bodyPr>
          <a:lstStyle/>
          <a:p>
            <a:r>
              <a:rPr lang="vi-VN" dirty="0"/>
              <a:t>Sáng sớm nay mọi người đã đi làm hết. Chỉ còn mỗi mình Xe Đạp con ở nhà. Nằm một mình buồn quá, Xe Đạp con nghĩ: “Mình phải đi dạo phố mới được!”</a:t>
            </a:r>
          </a:p>
        </p:txBody>
      </p:sp>
    </p:spTree>
    <p:extLst>
      <p:ext uri="{BB962C8B-B14F-4D97-AF65-F5344CB8AC3E}">
        <p14:creationId xmlns:p14="http://schemas.microsoft.com/office/powerpoint/2010/main" val="219562987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0" y="5983397"/>
            <a:ext cx="9144000" cy="923330"/>
          </a:xfrm>
          <a:prstGeom prst="rect">
            <a:avLst/>
          </a:prstGeom>
        </p:spPr>
        <p:txBody>
          <a:bodyPr wrap="square">
            <a:spAutoFit/>
          </a:bodyPr>
          <a:lstStyle/>
          <a:p>
            <a:r>
              <a:rPr lang="vi-VN" dirty="0"/>
              <a:t>Vừa ra khỏi nhà, Xe Đạp con đã thấy trên đường phố đầy ắp những Xe Tải, Xe Hơi, Xe Buýt, cả Xe Gắn Máy và Xe Đạp to nữa. Tất cả đều chạy rất trật tự trên con đường riêng của mình. </a:t>
            </a:r>
          </a:p>
        </p:txBody>
      </p:sp>
    </p:spTree>
    <p:extLst>
      <p:ext uri="{BB962C8B-B14F-4D97-AF65-F5344CB8AC3E}">
        <p14:creationId xmlns:p14="http://schemas.microsoft.com/office/powerpoint/2010/main" val="40475011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uong pho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19471" name="Picture 15" descr="o-to-tai-dong-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940175"/>
            <a:ext cx="49530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24300" y="119063"/>
            <a:ext cx="33147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4893945"/>
            <a:ext cx="9144000" cy="2031325"/>
          </a:xfrm>
          <a:prstGeom prst="rect">
            <a:avLst/>
          </a:prstGeom>
        </p:spPr>
        <p:txBody>
          <a:bodyPr wrap="square">
            <a:spAutoFit/>
          </a:bodyPr>
          <a:lstStyle/>
          <a:p>
            <a:r>
              <a:rPr lang="vi-VN" dirty="0"/>
              <a:t>Xe Đạp con cố len vào chạy cạnh những xe lớn. Chợt trông thấy một chiếc xe tải cũ dính đầy bụi đất, bên trên chất những bao hàng thật to, Xe Đạp con thắc mắc hỏi lớn:</a:t>
            </a:r>
          </a:p>
          <a:p>
            <a:r>
              <a:rPr lang="vi-VN" dirty="0"/>
              <a:t>– Bác Tải ơi! Bác chở gì nhiều thế?</a:t>
            </a:r>
          </a:p>
          <a:p>
            <a:r>
              <a:rPr lang="vi-VN" dirty="0"/>
              <a:t>Bác Tải già thì thầm:</a:t>
            </a:r>
          </a:p>
          <a:p>
            <a:r>
              <a:rPr lang="vi-VN" dirty="0"/>
              <a:t>– Bác chở gạo đấy cháu ạ!</a:t>
            </a:r>
          </a:p>
          <a:p>
            <a:r>
              <a:rPr lang="vi-VN" dirty="0"/>
              <a:t>Xe Đạp con vẫn hỏi tiếp</a:t>
            </a:r>
          </a:p>
          <a:p>
            <a:r>
              <a:rPr lang="vi-VN" dirty="0"/>
              <a:t>– Bác chở gạo để làm gì ạ</a:t>
            </a:r>
            <a:r>
              <a:rPr lang="vi-VN" dirty="0" smtClean="0"/>
              <a:t>?</a:t>
            </a:r>
            <a:endParaRPr lang="vi-VN" dirty="0"/>
          </a:p>
        </p:txBody>
      </p:sp>
    </p:spTree>
    <p:extLst>
      <p:ext uri="{BB962C8B-B14F-4D97-AF65-F5344CB8AC3E}">
        <p14:creationId xmlns:p14="http://schemas.microsoft.com/office/powerpoint/2010/main" val="37243146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0.00208 0.18866 L 0.82188 0.84422 " pathEditMode="relative" rAng="0" ptsTypes="AA">
                                      <p:cBhvr>
                                        <p:cTn id="6" dur="5000" fill="hold"/>
                                        <p:tgtEl>
                                          <p:spTgt spid="19471"/>
                                        </p:tgtEl>
                                        <p:attrNameLst>
                                          <p:attrName>ppt_x,ppt_y</p:attrName>
                                        </p:attrNameLst>
                                      </p:cBhvr>
                                      <p:rCtr x="40990" y="32778"/>
                                    </p:animMotion>
                                  </p:childTnLst>
                                </p:cTn>
                              </p:par>
                              <p:par>
                                <p:cTn id="7" presetID="63" presetClass="path" presetSubtype="0" accel="50000" decel="50000" fill="hold" nodeType="withEffect">
                                  <p:stCondLst>
                                    <p:cond delay="0"/>
                                  </p:stCondLst>
                                  <p:childTnLst>
                                    <p:animMotion origin="layout" path="M -2.5E-6 4.07407E-6 L 0.56823 0.55949 " pathEditMode="relative" rAng="0" ptsTypes="AA">
                                      <p:cBhvr>
                                        <p:cTn id="8" dur="5000" fill="hold"/>
                                        <p:tgtEl>
                                          <p:spTgt spid="19472"/>
                                        </p:tgtEl>
                                        <p:attrNameLst>
                                          <p:attrName>ppt_x,ppt_y</p:attrName>
                                        </p:attrNameLst>
                                      </p:cBhvr>
                                      <p:rCtr x="28411" y="27963"/>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0.82188 0.84422 L 1.57292 1.40718 " pathEditMode="relative" rAng="0" ptsTypes="AA">
                                      <p:cBhvr>
                                        <p:cTn id="12" dur="2000" fill="hold"/>
                                        <p:tgtEl>
                                          <p:spTgt spid="19471"/>
                                        </p:tgtEl>
                                        <p:attrNameLst>
                                          <p:attrName>ppt_x,ppt_y</p:attrName>
                                        </p:attrNameLst>
                                      </p:cBhvr>
                                      <p:rCtr x="37552" y="2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5"/>
            <a:ext cx="12192000" cy="6867525"/>
          </a:xfrm>
        </p:spPr>
      </p:pic>
      <p:sp>
        <p:nvSpPr>
          <p:cNvPr id="2" name="Rectangle 1"/>
          <p:cNvSpPr/>
          <p:nvPr/>
        </p:nvSpPr>
        <p:spPr>
          <a:xfrm>
            <a:off x="0" y="-88910"/>
            <a:ext cx="9144000" cy="1754326"/>
          </a:xfrm>
          <a:prstGeom prst="rect">
            <a:avLst/>
          </a:prstGeom>
        </p:spPr>
        <p:txBody>
          <a:bodyPr wrap="square">
            <a:spAutoFit/>
          </a:bodyPr>
          <a:lstStyle/>
          <a:p>
            <a:r>
              <a:rPr lang="vi-VN" dirty="0"/>
              <a:t>Nghe Xe Đạp con hỏi, chú Buýt đi bên cạnh kêu lên:</a:t>
            </a:r>
          </a:p>
          <a:p>
            <a:r>
              <a:rPr lang="vi-VN" dirty="0"/>
              <a:t>– Ơ hay! Thế lúa gạo có ích gì cho con người hở cháu?</a:t>
            </a:r>
          </a:p>
          <a:p>
            <a:r>
              <a:rPr lang="vi-VN" dirty="0"/>
              <a:t>Xe Đạp con nhíu mày suy nghĩ một hồi lâu rồi hỏi tiêp chú Buýt:</a:t>
            </a:r>
          </a:p>
          <a:p>
            <a:r>
              <a:rPr lang="vi-VN" dirty="0"/>
              <a:t>– Thế sao chú không chở gạo giúp bác Tải mà chở toàn là người không vậy?</a:t>
            </a:r>
          </a:p>
          <a:p>
            <a:r>
              <a:rPr lang="vi-VN" dirty="0"/>
              <a:t>Chú Buýt ngập ngừng vì câu hỏi của Xe Đạp con:</a:t>
            </a:r>
          </a:p>
          <a:p>
            <a:r>
              <a:rPr lang="vi-VN" dirty="0"/>
              <a:t>– Ừ…thì…chú</a:t>
            </a:r>
            <a:r>
              <a:rPr lang="vi-VN" dirty="0" smtClean="0"/>
              <a:t>…</a:t>
            </a:r>
            <a:endParaRPr lang="vi-VN" dirty="0"/>
          </a:p>
        </p:txBody>
      </p:sp>
      <p:sp>
        <p:nvSpPr>
          <p:cNvPr id="3" name="Rectangle 2"/>
          <p:cNvSpPr/>
          <p:nvPr/>
        </p:nvSpPr>
        <p:spPr>
          <a:xfrm>
            <a:off x="6153150" y="9436"/>
            <a:ext cx="6096000" cy="1200329"/>
          </a:xfrm>
          <a:prstGeom prst="rect">
            <a:avLst/>
          </a:prstGeom>
        </p:spPr>
        <p:txBody>
          <a:bodyPr>
            <a:spAutoFit/>
          </a:bodyPr>
          <a:lstStyle/>
          <a:p>
            <a:r>
              <a:rPr lang="vi-VN" dirty="0"/>
              <a:t>Bác Tải già từ tốn xen vào:</a:t>
            </a:r>
          </a:p>
          <a:p>
            <a:r>
              <a:rPr lang="vi-VN" dirty="0"/>
              <a:t>– Xe Đạp ơi! Cháu thấy trên mình bác có băng ghế nào không? Còn trên mình của chú Buýt thif đầy những băng ghế nệm êm ả đó thôi.</a:t>
            </a:r>
          </a:p>
        </p:txBody>
      </p:sp>
    </p:spTree>
    <p:extLst>
      <p:ext uri="{BB962C8B-B14F-4D97-AF65-F5344CB8AC3E}">
        <p14:creationId xmlns:p14="http://schemas.microsoft.com/office/powerpoint/2010/main" val="3518744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tranh-nen-do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57650" y="4817239"/>
            <a:ext cx="8077200" cy="2031325"/>
          </a:xfrm>
          <a:prstGeom prst="rect">
            <a:avLst/>
          </a:prstGeom>
        </p:spPr>
        <p:txBody>
          <a:bodyPr wrap="square">
            <a:spAutoFit/>
          </a:bodyPr>
          <a:lstStyle/>
          <a:p>
            <a:r>
              <a:rPr lang="vi-VN" dirty="0"/>
              <a:t>– “Ừ nhỉ!” – Xe Đạp con ngẫm nghĩ: “Mọi người tựa lưng vào băng ghế đọc sách, xem báo có vẻ thú vị lắm!”. Mải hỏi chuyện và suy nghĩ , Xe Đạp con quên mất mình đã chạy lấn sang vạch trắng giữa đường. Chợt có tiếng gọi khẽ: Này, Xe Đạp con ơi! Em đi sang bên đường của em đi nào!</a:t>
            </a:r>
          </a:p>
          <a:p>
            <a:r>
              <a:rPr lang="vi-VN" dirty="0"/>
              <a:t>Xe Đạp con quay người về phía có tiếng nói. Thì ra là chị Xe Hơi. Tiếng của chị mới êm ả làm sao chứ không rồ rồ ầm ĩ như bác Tải và chú Buýt. Trông dáng vẻ của chị cũng xinh thật là xinh!</a:t>
            </a:r>
          </a:p>
        </p:txBody>
      </p:sp>
    </p:spTree>
    <p:extLst>
      <p:ext uri="{BB962C8B-B14F-4D97-AF65-F5344CB8AC3E}">
        <p14:creationId xmlns:p14="http://schemas.microsoft.com/office/powerpoint/2010/main" val="41829656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889</Words>
  <Application>Microsoft Office PowerPoint</Application>
  <PresentationFormat>Custom</PresentationFormat>
  <Paragraphs>82</Paragraphs>
  <Slides>33</Slides>
  <Notes>1</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NMT</cp:lastModifiedBy>
  <cp:revision>11</cp:revision>
  <dcterms:created xsi:type="dcterms:W3CDTF">2025-03-16T14:05:28Z</dcterms:created>
  <dcterms:modified xsi:type="dcterms:W3CDTF">2025-03-17T01:41:49Z</dcterms:modified>
</cp:coreProperties>
</file>