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708" r:id="rId6"/>
    <p:sldMasterId id="2147483720" r:id="rId7"/>
    <p:sldMasterId id="2147483732" r:id="rId8"/>
  </p:sldMasterIdLst>
  <p:notesMasterIdLst>
    <p:notesMasterId r:id="rId36"/>
  </p:notesMasterIdLst>
  <p:sldIdLst>
    <p:sldId id="296" r:id="rId9"/>
    <p:sldId id="272" r:id="rId10"/>
    <p:sldId id="273" r:id="rId11"/>
    <p:sldId id="270" r:id="rId12"/>
    <p:sldId id="257" r:id="rId13"/>
    <p:sldId id="258" r:id="rId14"/>
    <p:sldId id="259" r:id="rId15"/>
    <p:sldId id="274" r:id="rId16"/>
    <p:sldId id="264" r:id="rId17"/>
    <p:sldId id="265" r:id="rId18"/>
    <p:sldId id="280" r:id="rId19"/>
    <p:sldId id="267" r:id="rId20"/>
    <p:sldId id="268" r:id="rId21"/>
    <p:sldId id="288" r:id="rId22"/>
    <p:sldId id="281" r:id="rId23"/>
    <p:sldId id="283" r:id="rId24"/>
    <p:sldId id="285" r:id="rId25"/>
    <p:sldId id="286" r:id="rId26"/>
    <p:sldId id="287" r:id="rId27"/>
    <p:sldId id="289" r:id="rId28"/>
    <p:sldId id="290" r:id="rId29"/>
    <p:sldId id="291" r:id="rId30"/>
    <p:sldId id="292" r:id="rId31"/>
    <p:sldId id="275" r:id="rId32"/>
    <p:sldId id="294" r:id="rId33"/>
    <p:sldId id="278" r:id="rId34"/>
    <p:sldId id="295" r:id="rId35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uy Loc" initials="H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2" autoAdjust="0"/>
    <p:restoredTop sz="94614" autoAdjust="0"/>
  </p:normalViewPr>
  <p:slideViewPr>
    <p:cSldViewPr>
      <p:cViewPr varScale="1">
        <p:scale>
          <a:sx n="61" d="100"/>
          <a:sy n="61" d="100"/>
        </p:scale>
        <p:origin x="165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9" Type="http://schemas.openxmlformats.org/officeDocument/2006/relationships/viewProps" Target="viewProps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slide" Target="slides/slide21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slide" Target="slides/slide2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11-08T06:20:38.288" idx="1">
    <p:pos x="10" y="10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63595-27C3-48EE-A2D8-F67441E0D1D1}" type="datetimeFigureOut">
              <a:rPr lang="vi-VN" smtClean="0"/>
              <a:pPr/>
              <a:t>24/03/2025</a:t>
            </a:fld>
            <a:endParaRPr lang="vi-VN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1FE21-DE16-46B4-8C9C-A2B2256DC41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75904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11FE21-DE16-46B4-8C9C-A2B2256DC41E}" type="slidenum">
              <a:rPr lang="vi-VN" smtClean="0"/>
              <a:pPr/>
              <a:t>10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55010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24/03/2025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24/03/2025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24/03/2025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2527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34454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6049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8198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27785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64749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4305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5865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24/03/2025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48759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048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91903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570730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739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077031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166239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73586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43119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272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24/03/2025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26685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181116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52053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85876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949782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056162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75924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212317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374590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993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24/03/2025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62102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7087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59068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765932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06390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902605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880706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72080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363311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056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7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24/03/2025</a:t>
            </a:fld>
            <a:endParaRPr lang="vi-VN"/>
          </a:p>
        </p:txBody>
      </p:sp>
      <p:sp>
        <p:nvSpPr>
          <p:cNvPr id="8" name="Nơi giữ chỗ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Nơi giữ chỗ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755835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16202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625607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414421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552626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15722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1239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815986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669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574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24/03/2025</a:t>
            </a:fld>
            <a:endParaRPr lang="vi-VN"/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432815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726384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21236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92769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23262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53006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6153835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A023E47-482E-44EB-A912-4FD2D344853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829148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EC98C20-B6BD-4696-8456-10894281B74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535917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253BBA1-9244-4317-84F9-DB56C51238CD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957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24/03/2025</a:t>
            </a:fld>
            <a:endParaRPr lang="vi-VN"/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315732D-8EC9-48C6-B685-7E6041566706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427235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BF45A68-9ED4-4657-A6D5-D0F63120B52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427400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96DB455-8A31-4404-A28F-51F995309DD0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049463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FDC1306-1F71-4299-B12D-7D2133966251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5153346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04F6616-D189-4690-8009-44AF09C14A8C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135527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E6BAABF-A442-4314-8133-D2FF731DEE75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55772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80B09B7-7748-45B8-B55A-A2AFBEDC6B9A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9034079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591A769-B83D-468B-BB25-95D4930E6736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9454133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094E448-AC15-4FE9-B7E9-0F0C382B1FC2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724653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94584D-354A-4BFC-BAB1-CCFA5FE870AD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9068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24/03/2025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1281FE9-9AF6-48A8-94DB-560677F9FE49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2678248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A3EBDC2-F8E0-48C1-A8EF-8E7DF2FC5F9B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5891259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DE7D61-0DF1-4488-88A8-3300DEDDC4D8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6512189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352E9C5-4D3B-4221-AD75-01EBCB475035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5252733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03C9925-A359-4D71-81B3-F2DA14E2C5E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8656379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4E23B47-5D3B-4ADC-B4C9-AE0BF8AEC2D1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3900710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9F28532-074E-4811-8AE4-580104CF7F55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3115121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CA61B7B-0403-49CF-AAAD-478A5FA68CEA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5101632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EA5DAC-6849-4D78-8D51-E8DA67629DDD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9955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24/03/2025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D0E58-5515-4A7F-ADAB-AFBF515136F7}" type="datetimeFigureOut">
              <a:rPr lang="vi-VN" smtClean="0"/>
              <a:pPr/>
              <a:t>24/03/2025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984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514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7742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5516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2083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cs typeface="+mn-cs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8A2BFA1-44B7-40CC-9B38-E1B7F7152516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0076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76E5460-9552-41F2-86A0-608A4A8F6B3B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8217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0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7" Type="http://schemas.openxmlformats.org/officeDocument/2006/relationships/image" Target="../media/image15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9.xml"/><Relationship Id="rId6" Type="http://schemas.openxmlformats.org/officeDocument/2006/relationships/image" Target="../media/image14.gif"/><Relationship Id="rId5" Type="http://schemas.openxmlformats.org/officeDocument/2006/relationships/image" Target="../media/image13.gif"/><Relationship Id="rId4" Type="http://schemas.openxmlformats.org/officeDocument/2006/relationships/image" Target="../media/image12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23" descr="j030493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7200" y="4884738"/>
            <a:ext cx="2057400" cy="197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TextBox 7"/>
          <p:cNvSpPr txBox="1">
            <a:spLocks noChangeArrowheads="1"/>
          </p:cNvSpPr>
          <p:nvPr/>
        </p:nvSpPr>
        <p:spPr bwMode="auto">
          <a:xfrm>
            <a:off x="2093913" y="346075"/>
            <a:ext cx="51450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UBND QUẬN </a:t>
            </a:r>
            <a:r>
              <a:rPr kumimoji="0" lang="vi-VN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LONG BIÊN</a:t>
            </a:r>
            <a:endParaRPr kumimoji="0" lang="en-US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54" name="TextBox 5"/>
          <p:cNvSpPr txBox="1">
            <a:spLocks noChangeArrowheads="1"/>
          </p:cNvSpPr>
          <p:nvPr/>
        </p:nvSpPr>
        <p:spPr bwMode="auto">
          <a:xfrm>
            <a:off x="2771775" y="728663"/>
            <a:ext cx="37877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TRƯỜNG MẦM NON LONG BIÊN</a:t>
            </a:r>
            <a:endParaRPr kumimoji="0" lang="en-US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81200" y="2609161"/>
            <a:ext cx="5737514" cy="73866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100" b="1" i="0" u="none" strike="noStrike" kern="1200" cap="none" spc="0" normalizeH="0" baseline="0" noProof="0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LĨNH VỰC </a:t>
            </a:r>
            <a:r>
              <a:rPr kumimoji="0" lang="vi-VN" sz="2100" b="1" i="0" u="none" strike="noStrike" kern="1200" cap="none" spc="0" normalizeH="0" baseline="0" noProof="0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PHÁT TRIỂN </a:t>
            </a:r>
            <a:r>
              <a:rPr kumimoji="0" lang="en-US" sz="2100" b="1" i="0" u="none" strike="noStrike" kern="1200" cap="none" spc="0" normalizeH="0" baseline="0" noProof="0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NHẬN THỨC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100" b="1" dirty="0" err="1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Chắp</a:t>
            </a:r>
            <a:r>
              <a:rPr lang="en-US" sz="2100" b="1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lang="en-US" sz="2100" b="1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100" b="1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100" b="1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100" b="1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100" b="1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100" b="1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100" b="1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100" b="1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kumimoji="0" lang="en-US" sz="2100" b="1" i="0" u="none" strike="noStrike" kern="1200" cap="none" spc="0" normalizeH="0" baseline="0" noProof="0" dirty="0">
              <a:ln w="22225">
                <a:solidFill>
                  <a:srgbClr val="ED7D31"/>
                </a:solidFill>
                <a:prstDash val="solid"/>
              </a:ln>
              <a:solidFill>
                <a:srgbClr val="00B0F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6" name="Rectangle 10"/>
          <p:cNvSpPr>
            <a:spLocks noChangeArrowheads="1"/>
          </p:cNvSpPr>
          <p:nvPr/>
        </p:nvSpPr>
        <p:spPr bwMode="auto">
          <a:xfrm>
            <a:off x="2379662" y="4099908"/>
            <a:ext cx="4572000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Lứa</a:t>
            </a:r>
            <a:r>
              <a:rPr kumimoji="0" lang="en-US" altLang="en-US" sz="1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1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tuổi</a:t>
            </a:r>
            <a:r>
              <a:rPr kumimoji="0" lang="en-US" altLang="en-US" sz="1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: 4-5 </a:t>
            </a:r>
            <a:r>
              <a:rPr kumimoji="0" lang="en-US" altLang="en-US" sz="1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tuổi</a:t>
            </a:r>
            <a:endParaRPr kumimoji="0" lang="en-US" altLang="en-US" sz="1800" b="1" i="0" u="none" strike="noStrike" kern="1200" cap="none" spc="0" normalizeH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800" b="1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Giáo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viên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alt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Đinh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Thị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Hồng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Phấn</a:t>
            </a:r>
            <a:endParaRPr kumimoji="0" lang="en-US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3080" name="Picture 8" descr="Description: Logo MNLB-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8138" y="1254125"/>
            <a:ext cx="103505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5975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2054" grpId="0"/>
      <p:bldP spid="205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43040" y="2786058"/>
            <a:ext cx="2671770" cy="2871533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>
              <a:solidFill>
                <a:srgbClr val="00B0F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214810" y="2786058"/>
            <a:ext cx="2857520" cy="2871533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786182" y="3071810"/>
            <a:ext cx="2214578" cy="250033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786182" y="1000108"/>
            <a:ext cx="2214578" cy="2214578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 </a:t>
            </a:r>
            <a:r>
              <a:rPr lang="en-US" sz="2400" dirty="0" err="1"/>
              <a:t>Chắp</a:t>
            </a:r>
            <a:r>
              <a:rPr lang="en-US" sz="2400" dirty="0"/>
              <a:t> </a:t>
            </a:r>
            <a:r>
              <a:rPr lang="en-US" sz="2400" dirty="0" err="1"/>
              <a:t>ghép</a:t>
            </a:r>
            <a:r>
              <a:rPr lang="en-US" sz="2400" dirty="0"/>
              <a:t> </a:t>
            </a:r>
            <a:r>
              <a:rPr lang="en-US" sz="2400" dirty="0" err="1"/>
              <a:t>hai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chư</a:t>
            </a:r>
            <a:r>
              <a:rPr lang="en-US" sz="2400" dirty="0"/>
              <a:t>̃ </a:t>
            </a:r>
            <a:r>
              <a:rPr lang="en-US" sz="2400" dirty="0" err="1"/>
              <a:t>nhật</a:t>
            </a:r>
            <a:r>
              <a:rPr lang="en-US" sz="2400" dirty="0"/>
              <a:t> </a:t>
            </a:r>
            <a:r>
              <a:rPr lang="en-US" sz="2400" dirty="0" err="1"/>
              <a:t>thành</a:t>
            </a:r>
            <a:r>
              <a:rPr lang="en-US" sz="2400" dirty="0"/>
              <a:t> 1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vuông</a:t>
            </a:r>
            <a:endParaRPr lang="vi-VN" sz="2400" dirty="0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857356" y="1857364"/>
            <a:ext cx="1714512" cy="4429156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5643570" y="1785926"/>
            <a:ext cx="1814506" cy="4500594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Chắp</a:t>
            </a:r>
            <a:r>
              <a:rPr lang="en-US" sz="2400" dirty="0"/>
              <a:t> </a:t>
            </a:r>
            <a:r>
              <a:rPr lang="en-US" sz="2400" dirty="0" err="1"/>
              <a:t>ghép</a:t>
            </a:r>
            <a:r>
              <a:rPr lang="en-US" sz="2400" dirty="0"/>
              <a:t> </a:t>
            </a:r>
            <a:r>
              <a:rPr lang="en-US" sz="2400" dirty="0" err="1"/>
              <a:t>hai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chư</a:t>
            </a:r>
            <a:r>
              <a:rPr lang="en-US" sz="2400" dirty="0"/>
              <a:t>̃ </a:t>
            </a:r>
            <a:r>
              <a:rPr lang="en-US" sz="2400" dirty="0" err="1"/>
              <a:t>nhật</a:t>
            </a:r>
            <a:r>
              <a:rPr lang="en-US" sz="2400" dirty="0"/>
              <a:t> </a:t>
            </a:r>
            <a:r>
              <a:rPr lang="en-US" sz="2400" dirty="0" err="1"/>
              <a:t>thành</a:t>
            </a:r>
            <a:r>
              <a:rPr lang="en-US" sz="2400" dirty="0"/>
              <a:t> 1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vuông</a:t>
            </a:r>
            <a:endParaRPr lang="vi-VN" sz="2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143108" y="2000240"/>
            <a:ext cx="1928826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071934" y="2000240"/>
            <a:ext cx="2000264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cuối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635" y="635"/>
            <a:ext cx="9144635" cy="6856730"/>
          </a:xfrm>
          <a:prstGeom prst="rect">
            <a:avLst/>
          </a:prstGeom>
        </p:spPr>
      </p:pic>
      <p:sp>
        <p:nvSpPr>
          <p:cNvPr id="100" name="Text Box 99"/>
          <p:cNvSpPr txBox="1"/>
          <p:nvPr/>
        </p:nvSpPr>
        <p:spPr>
          <a:xfrm>
            <a:off x="2540" y="-635"/>
            <a:ext cx="9141460" cy="686308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1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charset="0"/>
                <a:ea typeface="+mn-ea"/>
                <a:cs typeface="+mn-cs"/>
              </a:rPr>
              <a:t>* Chắp ghép theo ý thích.</a:t>
            </a:r>
          </a:p>
        </p:txBody>
      </p:sp>
    </p:spTree>
    <p:extLst>
      <p:ext uri="{BB962C8B-B14F-4D97-AF65-F5344CB8AC3E}">
        <p14:creationId xmlns:p14="http://schemas.microsoft.com/office/powerpoint/2010/main" val="891306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100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8160492">
            <a:off x="2864163" y="812821"/>
            <a:ext cx="3055633" cy="2951715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267744" y="2289316"/>
            <a:ext cx="4248472" cy="3665627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483768" y="263691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5220072" y="263691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3851918" y="3861048"/>
            <a:ext cx="1152129" cy="2021846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13302959">
            <a:off x="2316377" y="665640"/>
            <a:ext cx="2779157" cy="2993672"/>
          </a:xfrm>
          <a:prstGeom prst="rtTriangle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142976" y="4071942"/>
            <a:ext cx="5357850" cy="17859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 rot="3376431">
            <a:off x="2399833" y="2344418"/>
            <a:ext cx="1845394" cy="1260651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7" name="Text Box 8"/>
          <p:cNvSpPr txBox="1"/>
          <p:nvPr/>
        </p:nvSpPr>
        <p:spPr>
          <a:xfrm>
            <a:off x="1978660" y="6096000"/>
            <a:ext cx="5361940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dirty="0">
                <a:solidFill>
                  <a:srgbClr val="0000FF"/>
                </a:solidFill>
                <a:latin typeface="Arial" panose="020B0604020202020204" pitchFamily="34" charset="0"/>
              </a:rPr>
              <a:t>Thuyền Buồm</a:t>
            </a:r>
            <a:endParaRPr lang="en-US" altLang="en-US" sz="3600" dirty="0">
              <a:solidFill>
                <a:srgbClr val="0000FF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4"/>
          <p:cNvSpPr/>
          <p:nvPr/>
        </p:nvSpPr>
        <p:spPr>
          <a:xfrm>
            <a:off x="3200400" y="1600200"/>
            <a:ext cx="3886200" cy="2438400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15365" name="Rectangle 5"/>
          <p:cNvSpPr/>
          <p:nvPr/>
        </p:nvSpPr>
        <p:spPr>
          <a:xfrm>
            <a:off x="1295400" y="304800"/>
            <a:ext cx="1905000" cy="3733800"/>
          </a:xfrm>
          <a:prstGeom prst="rect">
            <a:avLst/>
          </a:prstGeom>
          <a:solidFill>
            <a:srgbClr val="0DA31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2531" name="AutoShape 6"/>
          <p:cNvSpPr/>
          <p:nvPr/>
        </p:nvSpPr>
        <p:spPr>
          <a:xfrm>
            <a:off x="1752600" y="4038600"/>
            <a:ext cx="1447800" cy="1524000"/>
          </a:xfrm>
          <a:prstGeom prst="flowChartConnector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2532" name="AutoShape 7"/>
          <p:cNvSpPr/>
          <p:nvPr/>
        </p:nvSpPr>
        <p:spPr>
          <a:xfrm>
            <a:off x="4572000" y="4038600"/>
            <a:ext cx="1447800" cy="1524000"/>
          </a:xfrm>
          <a:prstGeom prst="flowChartConnector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2533" name="Text Box 8"/>
          <p:cNvSpPr txBox="1"/>
          <p:nvPr/>
        </p:nvSpPr>
        <p:spPr>
          <a:xfrm>
            <a:off x="2667000" y="5776595"/>
            <a:ext cx="3962400" cy="88201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Xe ô tô tải</a:t>
            </a:r>
            <a:endParaRPr kumimoji="0" lang="en-US" altLang="en-US" sz="5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2535" name="Rectangle 5"/>
          <p:cNvSpPr/>
          <p:nvPr/>
        </p:nvSpPr>
        <p:spPr>
          <a:xfrm>
            <a:off x="1676400" y="685800"/>
            <a:ext cx="1186180" cy="1128395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2646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2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9" grpId="0" bldLvl="0" animBg="1"/>
      <p:bldP spid="15365" grpId="0" bldLvl="0" animBg="1"/>
      <p:bldP spid="22531" grpId="0" animBg="1"/>
      <p:bldP spid="22532" grpId="0" animBg="1"/>
      <p:bldP spid="2253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5"/>
          <p:cNvSpPr/>
          <p:nvPr/>
        </p:nvSpPr>
        <p:spPr>
          <a:xfrm rot="5400000">
            <a:off x="2644140" y="437515"/>
            <a:ext cx="2819400" cy="5297805"/>
          </a:xfrm>
          <a:prstGeom prst="rect">
            <a:avLst/>
          </a:prstGeom>
          <a:solidFill>
            <a:srgbClr val="0DA31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rot="10800000" vert="eaVert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sz="3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534" name="AutoShape 6"/>
          <p:cNvSpPr/>
          <p:nvPr/>
        </p:nvSpPr>
        <p:spPr>
          <a:xfrm rot="5400000">
            <a:off x="6003290" y="2378710"/>
            <a:ext cx="2819400" cy="141478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txBody>
          <a:bodyPr wrap="none" anchor="ctr" anchorCtr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535" name="AutoShape 7"/>
          <p:cNvSpPr/>
          <p:nvPr/>
        </p:nvSpPr>
        <p:spPr>
          <a:xfrm rot="317216">
            <a:off x="3657600" y="457200"/>
            <a:ext cx="2819400" cy="10668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txBody>
          <a:bodyPr wrap="none" anchor="ctr" anchorCtr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536" name="AutoShape 8"/>
          <p:cNvSpPr/>
          <p:nvPr/>
        </p:nvSpPr>
        <p:spPr>
          <a:xfrm rot="10430890">
            <a:off x="3581400" y="4648200"/>
            <a:ext cx="2819400" cy="10668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txBody>
          <a:bodyPr wrap="none" anchor="ctr" anchorCtr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537" name="AutoShape 9"/>
          <p:cNvSpPr/>
          <p:nvPr/>
        </p:nvSpPr>
        <p:spPr>
          <a:xfrm rot="1705194" flipV="1">
            <a:off x="300990" y="2091690"/>
            <a:ext cx="3276600" cy="98425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txBody>
          <a:bodyPr wrap="none" anchor="ctr" anchorCtr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8440" name="Text Box 10"/>
          <p:cNvSpPr txBox="1"/>
          <p:nvPr/>
        </p:nvSpPr>
        <p:spPr>
          <a:xfrm>
            <a:off x="1126490" y="5638800"/>
            <a:ext cx="6851015" cy="8699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sz="6000" b="0" i="0" u="none" strike="noStrike" kern="1200" cap="none" spc="0" normalizeH="0" baseline="0" noProof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Máy</a:t>
            </a:r>
            <a:r>
              <a:rPr kumimoji="0" sz="6000" b="0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bay</a:t>
            </a:r>
          </a:p>
        </p:txBody>
      </p:sp>
      <p:sp>
        <p:nvSpPr>
          <p:cNvPr id="4" name="Rectangles 3"/>
          <p:cNvSpPr/>
          <p:nvPr/>
        </p:nvSpPr>
        <p:spPr>
          <a:xfrm>
            <a:off x="5752465" y="2056765"/>
            <a:ext cx="667385" cy="685165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s 4"/>
          <p:cNvSpPr/>
          <p:nvPr/>
        </p:nvSpPr>
        <p:spPr>
          <a:xfrm>
            <a:off x="4724400" y="2056765"/>
            <a:ext cx="715645" cy="68580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s 5"/>
          <p:cNvSpPr/>
          <p:nvPr/>
        </p:nvSpPr>
        <p:spPr>
          <a:xfrm>
            <a:off x="3696335" y="2057400"/>
            <a:ext cx="715645" cy="68580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2616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8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animBg="1"/>
      <p:bldP spid="22534" grpId="0" animBg="1"/>
      <p:bldP spid="22535" grpId="0" bldLvl="0" animBg="1"/>
      <p:bldP spid="22536" grpId="0" animBg="1"/>
      <p:bldP spid="22537" grpId="0" bldLvl="0" animBg="1"/>
      <p:bldP spid="4" grpId="0" animBg="1"/>
      <p:bldP spid="5" grpId="0" animBg="1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5"/>
          <p:cNvSpPr/>
          <p:nvPr/>
        </p:nvSpPr>
        <p:spPr>
          <a:xfrm>
            <a:off x="4052570" y="4970145"/>
            <a:ext cx="1038860" cy="1640205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" name="Rectangles 1"/>
          <p:cNvSpPr/>
          <p:nvPr/>
        </p:nvSpPr>
        <p:spPr>
          <a:xfrm>
            <a:off x="3429000" y="210185"/>
            <a:ext cx="2209800" cy="47599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AutoShape 6"/>
          <p:cNvSpPr/>
          <p:nvPr/>
        </p:nvSpPr>
        <p:spPr>
          <a:xfrm>
            <a:off x="3886200" y="3432175"/>
            <a:ext cx="1447800" cy="1524000"/>
          </a:xfrm>
          <a:prstGeom prst="flowChartConnector">
            <a:avLst/>
          </a:prstGeom>
          <a:solidFill>
            <a:srgbClr val="0DA311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4" name="AutoShape 6"/>
          <p:cNvSpPr/>
          <p:nvPr/>
        </p:nvSpPr>
        <p:spPr>
          <a:xfrm>
            <a:off x="3810000" y="228600"/>
            <a:ext cx="1447800" cy="1524000"/>
          </a:xfrm>
          <a:prstGeom prst="flowChartConnector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5" name="AutoShape 6"/>
          <p:cNvSpPr/>
          <p:nvPr/>
        </p:nvSpPr>
        <p:spPr>
          <a:xfrm>
            <a:off x="3810000" y="1828800"/>
            <a:ext cx="1447800" cy="1524000"/>
          </a:xfrm>
          <a:prstGeom prst="flowChartConnector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5257800" y="5887720"/>
            <a:ext cx="3846195" cy="79502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sym typeface="+mn-ea"/>
              </a:rPr>
              <a:t>Đèn giao thông</a:t>
            </a:r>
          </a:p>
        </p:txBody>
      </p:sp>
    </p:spTree>
    <p:extLst>
      <p:ext uri="{BB962C8B-B14F-4D97-AF65-F5344CB8AC3E}">
        <p14:creationId xmlns:p14="http://schemas.microsoft.com/office/powerpoint/2010/main" val="3128953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 animBg="1"/>
      <p:bldP spid="2" grpId="0" bldLvl="0" animBg="1"/>
      <p:bldP spid="2" grpId="1" animBg="1"/>
      <p:bldP spid="3" grpId="0" animBg="1"/>
      <p:bldP spid="3" grpId="1" animBg="1"/>
      <p:bldP spid="4" grpId="0" animBg="1"/>
      <p:bldP spid="4" grpId="1" animBg="1"/>
      <p:bldP spid="5" grpId="0" animBg="1"/>
      <p:bldP spid="5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Huy Loc\Desktop\images (1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1285852" y="2928934"/>
            <a:ext cx="6929486" cy="2440001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Bé Vui Học Toán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571999" y="857232"/>
            <a:ext cx="357190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7200" dirty="0" err="1">
                <a:latin typeface="Times New Roman" pitchFamily="18" charset="0"/>
                <a:cs typeface="Times New Roman" pitchFamily="18" charset="0"/>
              </a:rPr>
              <a:t>Hội</a:t>
            </a:r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 spd="slow"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cuối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635" y="635"/>
            <a:ext cx="9144635" cy="6856730"/>
          </a:xfrm>
          <a:prstGeom prst="rect">
            <a:avLst/>
          </a:prstGeom>
        </p:spPr>
      </p:pic>
      <p:sp>
        <p:nvSpPr>
          <p:cNvPr id="100" name="Text Box 99"/>
          <p:cNvSpPr txBox="1"/>
          <p:nvPr/>
        </p:nvSpPr>
        <p:spPr>
          <a:xfrm>
            <a:off x="2540" y="-635"/>
            <a:ext cx="9141460" cy="686308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1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charset="0"/>
                <a:ea typeface="+mn-ea"/>
                <a:cs typeface="+mn-cs"/>
              </a:rPr>
              <a:t>* Chắp ghép theo yêu cầu</a:t>
            </a:r>
          </a:p>
        </p:txBody>
      </p:sp>
    </p:spTree>
    <p:extLst>
      <p:ext uri="{BB962C8B-B14F-4D97-AF65-F5344CB8AC3E}">
        <p14:creationId xmlns:p14="http://schemas.microsoft.com/office/powerpoint/2010/main" val="213968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100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8160492">
            <a:off x="2864163" y="812821"/>
            <a:ext cx="3055633" cy="2951715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267744" y="2289316"/>
            <a:ext cx="4248472" cy="3665627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483768" y="263691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5220072" y="263691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3851918" y="3861048"/>
            <a:ext cx="1152129" cy="2021846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338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  <p:bldP spid="1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13302959">
            <a:off x="2316377" y="665640"/>
            <a:ext cx="2779157" cy="2993672"/>
          </a:xfrm>
          <a:prstGeom prst="rtTriangle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142976" y="4071942"/>
            <a:ext cx="5357850" cy="17859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 rot="3376431">
            <a:off x="2399833" y="2344418"/>
            <a:ext cx="1845394" cy="1260651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Text Box 8"/>
          <p:cNvSpPr txBox="1"/>
          <p:nvPr/>
        </p:nvSpPr>
        <p:spPr>
          <a:xfrm>
            <a:off x="1978660" y="6096000"/>
            <a:ext cx="5361940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Thuyền Buồm</a:t>
            </a:r>
            <a:endParaRPr kumimoji="0" lang="en-US" altLang="en-US" sz="36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8327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4"/>
          <p:cNvSpPr/>
          <p:nvPr/>
        </p:nvSpPr>
        <p:spPr>
          <a:xfrm>
            <a:off x="3200400" y="1600200"/>
            <a:ext cx="3886200" cy="2438400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15365" name="Rectangle 5"/>
          <p:cNvSpPr/>
          <p:nvPr/>
        </p:nvSpPr>
        <p:spPr>
          <a:xfrm>
            <a:off x="1295400" y="304800"/>
            <a:ext cx="1905000" cy="3733800"/>
          </a:xfrm>
          <a:prstGeom prst="rect">
            <a:avLst/>
          </a:prstGeom>
          <a:solidFill>
            <a:srgbClr val="0DA31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2531" name="AutoShape 6"/>
          <p:cNvSpPr/>
          <p:nvPr/>
        </p:nvSpPr>
        <p:spPr>
          <a:xfrm>
            <a:off x="1752600" y="4038600"/>
            <a:ext cx="1447800" cy="1524000"/>
          </a:xfrm>
          <a:prstGeom prst="flowChartConnector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2532" name="AutoShape 7"/>
          <p:cNvSpPr/>
          <p:nvPr/>
        </p:nvSpPr>
        <p:spPr>
          <a:xfrm>
            <a:off x="4572000" y="4038600"/>
            <a:ext cx="1447800" cy="1524000"/>
          </a:xfrm>
          <a:prstGeom prst="flowChartConnector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2533" name="Text Box 8"/>
          <p:cNvSpPr txBox="1"/>
          <p:nvPr/>
        </p:nvSpPr>
        <p:spPr>
          <a:xfrm>
            <a:off x="2667000" y="5776595"/>
            <a:ext cx="3962400" cy="88201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Xe ô tô tải</a:t>
            </a:r>
            <a:endParaRPr kumimoji="0" lang="en-US" altLang="en-US" sz="5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2535" name="Rectangle 5"/>
          <p:cNvSpPr/>
          <p:nvPr/>
        </p:nvSpPr>
        <p:spPr>
          <a:xfrm>
            <a:off x="1676400" y="685800"/>
            <a:ext cx="1186180" cy="1128395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1378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2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9" grpId="0" bldLvl="0" animBg="1"/>
      <p:bldP spid="15365" grpId="0" bldLvl="0" animBg="1"/>
      <p:bldP spid="22531" grpId="0" animBg="1"/>
      <p:bldP spid="22532" grpId="0" animBg="1"/>
      <p:bldP spid="2253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Huy Loc\Desktop\6048799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85728"/>
            <a:ext cx="8509000" cy="6143668"/>
          </a:xfrm>
          <a:prstGeom prst="rect">
            <a:avLst/>
          </a:prstGeom>
          <a:noFill/>
        </p:spPr>
      </p:pic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714348" y="714357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Phần 3: Bé trổ tài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563888" y="328498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863588" y="476672"/>
            <a:ext cx="7416824" cy="3970318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1: Ai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nhanh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CC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Chia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đội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chơi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chơi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luật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tiếp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sức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mỗi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đội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sẽ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lần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lượt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lên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lấy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chắp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ghép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giống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mẫu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sẵn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LC: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Đội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ghép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đúng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mẫu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nhanh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nhất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đội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dành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chiến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thắng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ctr"/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1138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uy Loc\Desktop\l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835696" y="1124744"/>
            <a:ext cx="6286544" cy="3108543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spcAft>
                <a:spcPts val="0"/>
              </a:spcAft>
            </a:pPr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hãy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nối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cột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bên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tương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ứng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.</a:t>
            </a:r>
          </a:p>
          <a:p>
            <a:pPr algn="ctr"/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 descr="0711170501277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9" name="WordArt 3"/>
          <p:cNvSpPr>
            <a:spLocks noChangeArrowheads="1" noChangeShapeType="1" noTextEdit="1"/>
          </p:cNvSpPr>
          <p:nvPr/>
        </p:nvSpPr>
        <p:spPr bwMode="auto">
          <a:xfrm>
            <a:off x="1371600" y="762000"/>
            <a:ext cx="6257925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0" cap="none" spc="0" normalizeH="0" baseline="0" noProof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Buổi học kết thúc</a:t>
            </a:r>
          </a:p>
        </p:txBody>
      </p:sp>
      <p:sp>
        <p:nvSpPr>
          <p:cNvPr id="45060" name="WordArt 4"/>
          <p:cNvSpPr>
            <a:spLocks noChangeArrowheads="1" noChangeShapeType="1" noTextEdit="1"/>
          </p:cNvSpPr>
          <p:nvPr/>
        </p:nvSpPr>
        <p:spPr bwMode="auto">
          <a:xfrm>
            <a:off x="685800" y="2819400"/>
            <a:ext cx="7696200" cy="3048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0000FF"/>
              </a:contourClr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0" cap="none" spc="0" normalizeH="0" baseline="0" noProof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100000">
                      <a:srgbClr val="FF0066"/>
                    </a:gs>
                  </a:gsLst>
                  <a:path path="rect">
                    <a:fillToRect l="50000" t="50000" r="50000" b="50000"/>
                  </a:path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Chúc các bé chăm ngoan học giỏi</a:t>
            </a:r>
          </a:p>
        </p:txBody>
      </p:sp>
      <p:pic>
        <p:nvPicPr>
          <p:cNvPr id="45061" name="Picture 5" descr="a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457200"/>
            <a:ext cx="857250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2" name="Picture 6" descr="000644912067620eh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1600200"/>
            <a:ext cx="85725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3" name="Picture 7" descr="cyworld0129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4495800"/>
            <a:ext cx="85725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4" name="Picture 8" descr="cyworld0131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85800"/>
            <a:ext cx="857250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5" name="Picture 9" descr="cute_208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257800"/>
            <a:ext cx="1828800" cy="1122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8253848"/>
      </p:ext>
    </p:extLst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785786" y="857232"/>
            <a:ext cx="8102630" cy="4318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000" i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pic>
        <p:nvPicPr>
          <p:cNvPr id="4099" name="Picture 3" descr="C:\Users\Huy Loc\Desktop\1412hinh-nen-de-thuong-co-be-ngu-nuo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57214"/>
            <a:ext cx="9144000" cy="6500834"/>
          </a:xfrm>
          <a:prstGeom prst="rect">
            <a:avLst/>
          </a:prstGeom>
          <a:noFill/>
        </p:spPr>
      </p:pic>
      <p:sp>
        <p:nvSpPr>
          <p:cNvPr id="10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1000100" y="2928934"/>
            <a:ext cx="7429552" cy="178595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800" b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 algn="ctr"/>
            <a:endParaRPr lang="vi-VN" sz="2800" b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 algn="ctr"/>
            <a:r>
              <a:rPr lang="vi-VN" sz="2800" b="1" kern="10" dirty="0">
                <a:ln w="5080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Phần 1: Giải đố đoán hình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 -0.33333 L -4.16667E-6 -3.7037E-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16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 rot="10800000" flipV="1">
            <a:off x="4643438" y="1357298"/>
            <a:ext cx="3929090" cy="2786082"/>
          </a:xfrm>
        </p:spPr>
        <p:txBody>
          <a:bodyPr>
            <a:normAutofit/>
          </a:bodyPr>
          <a:lstStyle/>
          <a:p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góc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vuông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góc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nhọn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ai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biết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̀</a:t>
            </a:r>
            <a:r>
              <a:rPr lang="en-US" sz="2400" dirty="0"/>
              <a:t>?</a:t>
            </a:r>
            <a:endParaRPr lang="vi-VN" sz="2400" dirty="0"/>
          </a:p>
        </p:txBody>
      </p:sp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2214546" y="1428736"/>
            <a:ext cx="4643470" cy="4214842"/>
          </a:xfrm>
          <a:prstGeom prst="rtTriangle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243F6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Hình Chữ nhật 4"/>
          <p:cNvSpPr/>
          <p:nvPr/>
        </p:nvSpPr>
        <p:spPr>
          <a:xfrm>
            <a:off x="2928926" y="714357"/>
            <a:ext cx="47326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Hoạt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Giải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đoán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endParaRPr lang="vi-VN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757610" cy="5726130"/>
          </a:xfrm>
        </p:spPr>
        <p:txBody>
          <a:bodyPr>
            <a:normAutofit/>
          </a:bodyPr>
          <a:lstStyle/>
          <a:p>
            <a:pPr algn="l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bốn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góc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Bạn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giỏi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en-US" sz="2400" dirty="0"/>
            </a:br>
            <a:endParaRPr lang="vi-VN" sz="2400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355976" y="1428736"/>
            <a:ext cx="4359428" cy="428628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5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82924"/>
          </a:xfrm>
        </p:spPr>
        <p:txBody>
          <a:bodyPr>
            <a:normAutofit/>
          </a:bodyPr>
          <a:lstStyle/>
          <a:p>
            <a:pPr algn="l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Họ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Nhật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là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Cũng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có 4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mà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chẳng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rồi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bạn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giải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mau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vậy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nói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785786" y="3786190"/>
            <a:ext cx="7500990" cy="2500330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07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0" y="274638"/>
            <a:ext cx="3071802" cy="5654692"/>
          </a:xfrm>
        </p:spPr>
        <p:txBody>
          <a:bodyPr>
            <a:normAutofit/>
          </a:bodyPr>
          <a:lstStyle/>
          <a:p>
            <a:pPr algn="l"/>
            <a:r>
              <a:rPr lang="en-US" sz="2400" dirty="0" err="1"/>
              <a:t>Béo</a:t>
            </a:r>
            <a:r>
              <a:rPr lang="en-US" sz="2400" dirty="0"/>
              <a:t> </a:t>
            </a:r>
            <a:r>
              <a:rPr lang="en-US" sz="2400" dirty="0" err="1"/>
              <a:t>trục</a:t>
            </a:r>
            <a:r>
              <a:rPr lang="en-US" sz="2400" dirty="0"/>
              <a:t> </a:t>
            </a:r>
            <a:r>
              <a:rPr lang="en-US" sz="2400" dirty="0" err="1"/>
              <a:t>béo</a:t>
            </a:r>
            <a:r>
              <a:rPr lang="en-US" sz="2400" dirty="0"/>
              <a:t> </a:t>
            </a:r>
            <a:r>
              <a:rPr lang="en-US" sz="2400" dirty="0" err="1"/>
              <a:t>tròn</a:t>
            </a:r>
            <a:br>
              <a:rPr lang="en-US" sz="2400" dirty="0"/>
            </a:br>
            <a:r>
              <a:rPr lang="en-US" sz="2400" dirty="0"/>
              <a:t>Chỉ  </a:t>
            </a:r>
            <a:r>
              <a:rPr lang="en-US" sz="2400" dirty="0" err="1"/>
              <a:t>lăn</a:t>
            </a:r>
            <a:r>
              <a:rPr lang="en-US" sz="2400" dirty="0"/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/>
              <a:t> </a:t>
            </a:r>
            <a:r>
              <a:rPr lang="en-US" sz="2400" dirty="0" err="1"/>
              <a:t>đứng</a:t>
            </a:r>
            <a:br>
              <a:rPr lang="en-US" sz="2400" dirty="0"/>
            </a:b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cạnh</a:t>
            </a:r>
            <a:r>
              <a:rPr lang="en-US" sz="2400" dirty="0"/>
              <a:t>, </a:t>
            </a: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góc</a:t>
            </a:r>
            <a:br>
              <a:rPr lang="en-US" sz="2400" dirty="0"/>
            </a:br>
            <a:r>
              <a:rPr lang="en-US" sz="2400" dirty="0" err="1"/>
              <a:t>Đô</a:t>
            </a:r>
            <a:r>
              <a:rPr lang="en-US" sz="2400" dirty="0"/>
              <a:t>́ </a:t>
            </a:r>
            <a:r>
              <a:rPr lang="en-US" sz="2400" dirty="0" err="1"/>
              <a:t>biết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gi</a:t>
            </a:r>
            <a:r>
              <a:rPr lang="en-US" sz="2400" dirty="0"/>
              <a:t>̀?</a:t>
            </a:r>
            <a:endParaRPr lang="vi-VN" sz="2400" dirty="0"/>
          </a:p>
        </p:txBody>
      </p:sp>
      <p:sp>
        <p:nvSpPr>
          <p:cNvPr id="4098" name="Oval 2"/>
          <p:cNvSpPr>
            <a:spLocks noChangeArrowheads="1"/>
          </p:cNvSpPr>
          <p:nvPr/>
        </p:nvSpPr>
        <p:spPr bwMode="auto">
          <a:xfrm>
            <a:off x="3419872" y="908720"/>
            <a:ext cx="5509846" cy="5592114"/>
          </a:xfrm>
          <a:prstGeom prst="ellipse">
            <a:avLst/>
          </a:prstGeom>
          <a:solidFill>
            <a:srgbClr val="C0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409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Users\Huy Loc\Desktop\hinh-nen-dien-thoai-.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428580"/>
            <a:ext cx="8286809" cy="5929378"/>
          </a:xfrm>
          <a:prstGeom prst="rect">
            <a:avLst/>
          </a:prstGeom>
          <a:noFill/>
        </p:spPr>
      </p:pic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714348" y="714357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Phần 2: Hình học ngộ nghĩnh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Hoạt</a:t>
            </a:r>
            <a:r>
              <a:rPr lang="en-US" sz="2400" dirty="0"/>
              <a:t> </a:t>
            </a:r>
            <a:r>
              <a:rPr lang="en-US" sz="2400" dirty="0" err="1"/>
              <a:t>động</a:t>
            </a:r>
            <a:r>
              <a:rPr lang="en-US" sz="2400" dirty="0"/>
              <a:t> 2: </a:t>
            </a:r>
            <a:r>
              <a:rPr lang="en-US" sz="2400" dirty="0" err="1"/>
              <a:t>Chắp</a:t>
            </a:r>
            <a:r>
              <a:rPr lang="en-US" sz="2400" dirty="0"/>
              <a:t> </a:t>
            </a:r>
            <a:r>
              <a:rPr lang="en-US" sz="2400" dirty="0" err="1"/>
              <a:t>ghép</a:t>
            </a:r>
            <a:r>
              <a:rPr lang="en-US" sz="2400" dirty="0"/>
              <a:t>  </a:t>
            </a:r>
            <a:r>
              <a:rPr lang="en-US" sz="2400" dirty="0" err="1"/>
              <a:t>các</a:t>
            </a:r>
            <a:r>
              <a:rPr lang="en-US" sz="2400" dirty="0"/>
              <a:t> </a:t>
            </a:r>
            <a:r>
              <a:rPr lang="en-US" sz="2400" dirty="0" err="1"/>
              <a:t>hình</a:t>
            </a:r>
            <a:r>
              <a:rPr lang="en-US" sz="2400" dirty="0"/>
              <a:t> </a:t>
            </a:r>
            <a:r>
              <a:rPr lang="en-US" sz="2400" dirty="0" err="1"/>
              <a:t>học</a:t>
            </a:r>
            <a:r>
              <a:rPr lang="en-US" sz="2400" dirty="0"/>
              <a:t> </a:t>
            </a:r>
            <a:r>
              <a:rPr lang="en-US" sz="2400" dirty="0" err="1"/>
              <a:t>để</a:t>
            </a:r>
            <a:r>
              <a:rPr lang="en-US" sz="2400" dirty="0"/>
              <a:t> </a:t>
            </a:r>
            <a:r>
              <a:rPr lang="en-US" sz="2400" dirty="0" err="1"/>
              <a:t>tạo</a:t>
            </a:r>
            <a:r>
              <a:rPr lang="en-US" sz="2400" dirty="0"/>
              <a:t> </a:t>
            </a:r>
            <a:r>
              <a:rPr lang="en-US" sz="2400" dirty="0" err="1"/>
              <a:t>thành</a:t>
            </a:r>
            <a:r>
              <a:rPr lang="en-US" sz="2400" dirty="0"/>
              <a:t> </a:t>
            </a:r>
            <a:r>
              <a:rPr lang="en-US" sz="2400" dirty="0" err="1"/>
              <a:t>hình</a:t>
            </a:r>
            <a:r>
              <a:rPr lang="en-US" sz="2400" dirty="0"/>
              <a:t> </a:t>
            </a:r>
            <a:r>
              <a:rPr lang="en-US" sz="2400" dirty="0" err="1"/>
              <a:t>mới</a:t>
            </a:r>
            <a:r>
              <a:rPr lang="en-US" sz="2400" dirty="0"/>
              <a:t>.</a:t>
            </a:r>
            <a:br>
              <a:rPr lang="en-US" sz="2400" dirty="0"/>
            </a:br>
            <a:r>
              <a:rPr lang="en-US" sz="2400" dirty="0" err="1"/>
              <a:t>Chắp</a:t>
            </a:r>
            <a:r>
              <a:rPr lang="en-US" sz="2400" dirty="0"/>
              <a:t> </a:t>
            </a:r>
            <a:r>
              <a:rPr lang="en-US" sz="2400" dirty="0" err="1"/>
              <a:t>ghép</a:t>
            </a:r>
            <a:r>
              <a:rPr lang="en-US" sz="2400" dirty="0"/>
              <a:t> </a:t>
            </a:r>
            <a:r>
              <a:rPr lang="en-US" sz="2400" dirty="0" err="1"/>
              <a:t>hai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vuông</a:t>
            </a:r>
            <a:r>
              <a:rPr lang="en-US" sz="2400" dirty="0"/>
              <a:t> </a:t>
            </a:r>
            <a:r>
              <a:rPr lang="en-US" sz="2400" dirty="0" err="1"/>
              <a:t>thành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chư</a:t>
            </a:r>
            <a:r>
              <a:rPr lang="en-US" sz="2400" dirty="0"/>
              <a:t>̃ </a:t>
            </a:r>
            <a:r>
              <a:rPr lang="en-US" sz="2400" dirty="0" err="1"/>
              <a:t>nhật</a:t>
            </a:r>
            <a:endParaRPr lang="vi-VN" sz="2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00166" y="2000240"/>
            <a:ext cx="2714644" cy="2786082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786314" y="2000240"/>
            <a:ext cx="2714644" cy="285752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Chủ đề của Offic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4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5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6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711</TotalTime>
  <Words>340</Words>
  <Application>Microsoft Office PowerPoint</Application>
  <PresentationFormat>On-screen Show (4:3)</PresentationFormat>
  <Paragraphs>49</Paragraphs>
  <Slides>27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27</vt:i4>
      </vt:variant>
    </vt:vector>
  </HeadingPairs>
  <TitlesOfParts>
    <vt:vector size="38" baseType="lpstr">
      <vt:lpstr>Arial</vt:lpstr>
      <vt:lpstr>Calibri Light</vt:lpstr>
      <vt:lpstr>Times New Roman</vt:lpstr>
      <vt:lpstr>Chủ đề của Office</vt:lpstr>
      <vt:lpstr>Default Design</vt:lpstr>
      <vt:lpstr>1_Default Design</vt:lpstr>
      <vt:lpstr>2_Default Design</vt:lpstr>
      <vt:lpstr>3_Default Design</vt:lpstr>
      <vt:lpstr>4_Default Design</vt:lpstr>
      <vt:lpstr>5_Default Design</vt:lpstr>
      <vt:lpstr>6_Default Design</vt:lpstr>
      <vt:lpstr>PowerPoint Presentation</vt:lpstr>
      <vt:lpstr>PowerPoint Presentation</vt:lpstr>
      <vt:lpstr>PowerPoint Presentation</vt:lpstr>
      <vt:lpstr> Một góc vuông Hai góc nhọn Ba cạnh như ai Đố biết hình gì?</vt:lpstr>
      <vt:lpstr>Vuông bốn góc Cạnh bằng nhau Bạn nào giỏi Đọc tên tôi? </vt:lpstr>
      <vt:lpstr>Họ Hình tên Nhật là em  Cũng có 4 cạnh mà chẳng bằng nhau Đố rồi các bạn giải mau Tên thì như  vậy hình gì nói đi?</vt:lpstr>
      <vt:lpstr>Béo trục béo tròn Chỉ  lăn không đứng Không cạnh, không góc Đố biết hình gì?</vt:lpstr>
      <vt:lpstr>PowerPoint Presentation</vt:lpstr>
      <vt:lpstr>Hoạt động 2: Chắp ghép  các hình học để tạo thành hình mới. Chắp ghép hai hình vuông thành hình chữ nhật</vt:lpstr>
      <vt:lpstr>PowerPoint Presentation</vt:lpstr>
      <vt:lpstr>PowerPoint Presentation</vt:lpstr>
      <vt:lpstr> Chắp ghép hai hình chữ nhật thành 1 hình vuông</vt:lpstr>
      <vt:lpstr>Chắp ghép hai hình chữ nhật thành 1 hình vuông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Hoạt động 1: ôn luyện hình</dc:title>
  <dc:creator>Huy Loc</dc:creator>
  <cp:lastModifiedBy>Administrator</cp:lastModifiedBy>
  <cp:revision>76</cp:revision>
  <dcterms:created xsi:type="dcterms:W3CDTF">2015-10-27T05:14:19Z</dcterms:created>
  <dcterms:modified xsi:type="dcterms:W3CDTF">2025-03-24T02:20:44Z</dcterms:modified>
</cp:coreProperties>
</file>