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58" r:id="rId7"/>
    <p:sldId id="265" r:id="rId8"/>
    <p:sldId id="266" r:id="rId9"/>
    <p:sldId id="267" r:id="rId10"/>
    <p:sldId id="285" r:id="rId11"/>
    <p:sldId id="283" r:id="rId12"/>
    <p:sldId id="268" r:id="rId13"/>
    <p:sldId id="269" r:id="rId14"/>
    <p:sldId id="270" r:id="rId15"/>
    <p:sldId id="286" r:id="rId16"/>
    <p:sldId id="284" r:id="rId17"/>
    <p:sldId id="260" r:id="rId18"/>
    <p:sldId id="272" r:id="rId19"/>
    <p:sldId id="261" r:id="rId20"/>
    <p:sldId id="287" r:id="rId21"/>
    <p:sldId id="288" r:id="rId22"/>
    <p:sldId id="277" r:id="rId23"/>
    <p:sldId id="278" r:id="rId24"/>
    <p:sldId id="290" r:id="rId25"/>
    <p:sldId id="279" r:id="rId26"/>
    <p:sldId id="280" r:id="rId27"/>
    <p:sldId id="289" r:id="rId28"/>
    <p:sldId id="282" r:id="rId29"/>
    <p:sldId id="259"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AE95E8-5945-4D7B-A40E-B8CFFB5909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DB31767E-9F2F-4332-BF99-BB101F123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95434C4E-ABC0-4FB2-AA2F-3670795354F1}"/>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69E9A0F9-A198-4079-8DA9-E0E3BA3FA9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EB04A9F-C8B6-47A6-9D19-6A13B5F18260}"/>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37883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AACF49-A776-4459-8104-4779807A233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5C14A2C2-9C50-4E00-AB37-12A6262C1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D782D5E-A08B-41F4-B313-1058F0A88CE4}"/>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5D47F3F0-8513-4645-80FC-F1629ADD87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E1B030A-4319-403E-A13B-754EAEE87FB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24297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634204-BFBA-493B-A888-CE235AFAFD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07B93DB-8DEB-423E-8EEC-C197DE05EA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9FEC300E-CD57-4D53-BDEF-30B79B9EB228}"/>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65D0DEF4-EBCC-4F8B-964F-6F02AEE745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E393FE1-C9E2-418B-AA19-C4C7AF75FF21}"/>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18364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4FF3EB-408D-4E20-8E0B-6679A97497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3CBE38E-5F8B-4A9C-908E-AE5435118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3EC8AA0-B838-4AFC-A0DF-AEBFC6C5ACFD}"/>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B6E60D06-0B5A-4054-8031-BBE81EC541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AF29011-19C8-46AD-A2BF-E2F879AE000A}"/>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91841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BEF449-43D5-4489-A369-FFBC81112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0A51E7D2-6F18-4EE9-B964-EDB2E853F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09F9FC6-2060-4D05-96CD-EE85FE820154}"/>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3B58E3E1-CCC0-4DE9-A8CB-B39F76D7B1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B7EF65B-1D92-4759-B1DC-58A8D5FDBFF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263362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51C346-D39E-4A01-B8C4-71056648ECB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DE7B107-A3A6-4899-9B9D-10CE6D567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3DA94AE3-DA3E-4799-9EA7-4972AE0C20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FCC0C60-1CE4-4948-9A37-69C984C9BACC}"/>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6" name="Footer Placeholder 5">
            <a:extLst>
              <a:ext uri="{FF2B5EF4-FFF2-40B4-BE49-F238E27FC236}">
                <a16:creationId xmlns="" xmlns:a16="http://schemas.microsoft.com/office/drawing/2014/main" id="{128D26FB-2643-459A-956C-E018DBEDA55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49AE14C4-4BCB-45EF-9666-72C784BBBA3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50000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9C70E1-8880-4A13-853F-4765FF7F18B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0455080-697D-48A5-B5A4-B95A4D742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2D20F04-945B-4E55-874E-31B98E96C9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3A52F5D8-5DB8-4A53-8DB7-B0658FCAC7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349487A-8CE1-4338-8DBE-BAF1100B0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E08B327-803D-44C4-A7E8-298B086FB344}"/>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8" name="Footer Placeholder 7">
            <a:extLst>
              <a:ext uri="{FF2B5EF4-FFF2-40B4-BE49-F238E27FC236}">
                <a16:creationId xmlns="" xmlns:a16="http://schemas.microsoft.com/office/drawing/2014/main" id="{ED939083-6841-4C85-96E2-BC0426FBFCC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5FC3E7ED-9D74-4809-8CA2-4B598EA26CEF}"/>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81546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081572-8A0F-4E61-A197-5CF4FBF4B89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6C7EF9B-AFC8-4B61-90AA-0881AA76FE94}"/>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4" name="Footer Placeholder 3">
            <a:extLst>
              <a:ext uri="{FF2B5EF4-FFF2-40B4-BE49-F238E27FC236}">
                <a16:creationId xmlns="" xmlns:a16="http://schemas.microsoft.com/office/drawing/2014/main" id="{57870891-7C07-4F6B-9E60-3A4F55643B3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75657056-92AA-477A-86BA-1A23F497DE14}"/>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19558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41DB431-E51E-497A-91CF-AB91E7840B05}"/>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3" name="Footer Placeholder 2">
            <a:extLst>
              <a:ext uri="{FF2B5EF4-FFF2-40B4-BE49-F238E27FC236}">
                <a16:creationId xmlns="" xmlns:a16="http://schemas.microsoft.com/office/drawing/2014/main" id="{251EA38B-D16E-415F-A104-55A757EEF44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82A91116-0A97-4C5B-A0A1-294DC69AD9C6}"/>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290004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55621D-6DA8-439F-8C34-0859C70A2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35DC592-BBCF-4FF8-A0AD-CE10C0A61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99CADDFC-1046-4416-95D1-C64E7D722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349F587-959F-4086-9D75-2E5A6A937FD3}"/>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6" name="Footer Placeholder 5">
            <a:extLst>
              <a:ext uri="{FF2B5EF4-FFF2-40B4-BE49-F238E27FC236}">
                <a16:creationId xmlns="" xmlns:a16="http://schemas.microsoft.com/office/drawing/2014/main" id="{1CD81E8A-D962-464C-8681-07FD73F76C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C59A7BC6-68CA-4855-BA74-6C8190AEB7B3}"/>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90510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37E4B-64F1-4A73-B426-AD7DB6219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8A9AC31C-01F2-473F-9AB5-E09E5C5D7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E6050F9C-6A69-4E80-B10C-83FBF1F14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539E8AB-13E6-4C1E-BB65-72885F7DCD78}"/>
              </a:ext>
            </a:extLst>
          </p:cNvPr>
          <p:cNvSpPr>
            <a:spLocks noGrp="1"/>
          </p:cNvSpPr>
          <p:nvPr>
            <p:ph type="dt" sz="half" idx="10"/>
          </p:nvPr>
        </p:nvSpPr>
        <p:spPr/>
        <p:txBody>
          <a:bodyPr/>
          <a:lstStyle/>
          <a:p>
            <a:fld id="{6C133C35-5ADF-4031-BD5C-BFDC7470D9F4}" type="datetimeFigureOut">
              <a:rPr lang="vi-VN" smtClean="0"/>
              <a:t>17/02/2025</a:t>
            </a:fld>
            <a:endParaRPr lang="vi-VN"/>
          </a:p>
        </p:txBody>
      </p:sp>
      <p:sp>
        <p:nvSpPr>
          <p:cNvPr id="6" name="Footer Placeholder 5">
            <a:extLst>
              <a:ext uri="{FF2B5EF4-FFF2-40B4-BE49-F238E27FC236}">
                <a16:creationId xmlns="" xmlns:a16="http://schemas.microsoft.com/office/drawing/2014/main" id="{89B33189-E4C3-446F-BC67-8604BE8D8A9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1BDD6B01-902D-45B6-B8B4-2709B0C22C63}"/>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9798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688B13A-D094-4684-B7D8-9A3617F89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49FA1A1-9650-4E4F-8DFA-0DE968D4F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5304261-9F6F-4E63-8007-F7250EF11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33C35-5ADF-4031-BD5C-BFDC7470D9F4}" type="datetimeFigureOut">
              <a:rPr lang="vi-VN" smtClean="0"/>
              <a:t>17/02/2025</a:t>
            </a:fld>
            <a:endParaRPr lang="vi-VN"/>
          </a:p>
        </p:txBody>
      </p:sp>
      <p:sp>
        <p:nvSpPr>
          <p:cNvPr id="5" name="Footer Placeholder 4">
            <a:extLst>
              <a:ext uri="{FF2B5EF4-FFF2-40B4-BE49-F238E27FC236}">
                <a16:creationId xmlns="" xmlns:a16="http://schemas.microsoft.com/office/drawing/2014/main" id="{B93E4990-5CA8-42BA-8102-35A499306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67FF7702-BBAA-4529-860D-FA4913317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9D9B0-12B0-4700-86EF-23D9ADD0A2D9}" type="slidenum">
              <a:rPr lang="vi-VN" smtClean="0"/>
              <a:t>‹#›</a:t>
            </a:fld>
            <a:endParaRPr lang="vi-VN"/>
          </a:p>
        </p:txBody>
      </p:sp>
    </p:spTree>
    <p:extLst>
      <p:ext uri="{BB962C8B-B14F-4D97-AF65-F5344CB8AC3E}">
        <p14:creationId xmlns:p14="http://schemas.microsoft.com/office/powerpoint/2010/main" val="107292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A6C004D-208E-4D1D-AD9D-264940EA0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81036"/>
          </a:xfrm>
          <a:prstGeom prst="rect">
            <a:avLst/>
          </a:prstGeom>
        </p:spPr>
      </p:pic>
      <p:sp>
        <p:nvSpPr>
          <p:cNvPr id="10" name="TextBox 9">
            <a:extLst>
              <a:ext uri="{FF2B5EF4-FFF2-40B4-BE49-F238E27FC236}">
                <a16:creationId xmlns="" xmlns:a16="http://schemas.microsoft.com/office/drawing/2014/main" id="{35193D74-AC79-4DA2-BB41-257A53354824}"/>
              </a:ext>
            </a:extLst>
          </p:cNvPr>
          <p:cNvSpPr txBox="1"/>
          <p:nvPr/>
        </p:nvSpPr>
        <p:spPr>
          <a:xfrm>
            <a:off x="2871676" y="822062"/>
            <a:ext cx="6172200" cy="1261884"/>
          </a:xfrm>
          <a:prstGeom prst="rect">
            <a:avLst/>
          </a:prstGeom>
          <a:noFill/>
        </p:spPr>
        <p:txBody>
          <a:bodyPr wrap="square">
            <a:spAutoFit/>
          </a:bodyPr>
          <a:lstStyle/>
          <a:p>
            <a:pPr algn="ctr" eaLnBrk="1" fontAlgn="auto" hangingPunct="1">
              <a:spcBef>
                <a:spcPts val="0"/>
              </a:spcBef>
              <a:spcAft>
                <a:spcPts val="0"/>
              </a:spcAft>
              <a:defRPr/>
            </a:pPr>
            <a:r>
              <a:rPr lang="en-US" sz="2000" b="1" dirty="0">
                <a:solidFill>
                  <a:srgbClr val="002060"/>
                </a:solidFill>
                <a:latin typeface="Times New Roman" panose="02020603050405020304" pitchFamily="18" charset="0"/>
                <a:cs typeface="Times New Roman" panose="02020603050405020304" pitchFamily="18" charset="0"/>
              </a:rPr>
              <a:t>UỶ BAN NHÂN DÂN QUẬN LONG BIÊN</a:t>
            </a:r>
          </a:p>
          <a:p>
            <a:pPr algn="ctr" eaLnBrk="1" fontAlgn="auto" hangingPunct="1">
              <a:spcBef>
                <a:spcPts val="0"/>
              </a:spcBef>
              <a:spcAft>
                <a:spcPts val="0"/>
              </a:spcAft>
              <a:defRPr/>
            </a:pPr>
            <a:r>
              <a:rPr lang="en-US" sz="2000" b="1" dirty="0">
                <a:solidFill>
                  <a:srgbClr val="002060"/>
                </a:solidFill>
                <a:latin typeface="Times New Roman" panose="02020603050405020304" pitchFamily="18" charset="0"/>
                <a:cs typeface="Times New Roman" panose="02020603050405020304" pitchFamily="18" charset="0"/>
              </a:rPr>
              <a:t>TRƯỜNG MẦM NON LONG BIÊN</a:t>
            </a:r>
          </a:p>
          <a:p>
            <a:pPr algn="ctr" eaLnBrk="1" fontAlgn="auto" hangingPunct="1">
              <a:spcBef>
                <a:spcPts val="0"/>
              </a:spcBef>
              <a:spcAft>
                <a:spcPts val="0"/>
              </a:spcAft>
              <a:defRPr/>
            </a:pPr>
            <a:endParaRPr lang="en-US" b="1" dirty="0">
              <a:solidFill>
                <a:srgbClr val="FF000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83909DD0-7778-4210-9A90-F1EDDBF71CC9}"/>
              </a:ext>
            </a:extLst>
          </p:cNvPr>
          <p:cNvSpPr/>
          <p:nvPr/>
        </p:nvSpPr>
        <p:spPr>
          <a:xfrm>
            <a:off x="2755710" y="2906007"/>
            <a:ext cx="6915227" cy="646331"/>
          </a:xfrm>
          <a:prstGeom prst="rect">
            <a:avLst/>
          </a:prstGeom>
          <a:noFill/>
        </p:spPr>
        <p:txBody>
          <a:bodyPr wrap="none" lIns="91440" tIns="45720" rIns="91440" bIns="45720">
            <a:prstTxWarp prst="textWave4">
              <a:avLst/>
            </a:prstTxWarp>
            <a:spAutoFit/>
          </a:bodyPr>
          <a:lstStyle/>
          <a:p>
            <a:pPr algn="ctr"/>
            <a:r>
              <a:rPr lang="en-US" sz="3600" b="1">
                <a:ln w="22225">
                  <a:solidFill>
                    <a:schemeClr val="accent2"/>
                  </a:solidFill>
                  <a:prstDash val="solid"/>
                </a:ln>
                <a:solidFill>
                  <a:srgbClr val="FF0000"/>
                </a:solidFill>
              </a:rPr>
              <a:t>LĨNH VỰC PHÁT TRIỂN NHẬN THỨC</a:t>
            </a:r>
          </a:p>
        </p:txBody>
      </p:sp>
      <p:sp>
        <p:nvSpPr>
          <p:cNvPr id="13" name="TextBox 12">
            <a:extLst>
              <a:ext uri="{FF2B5EF4-FFF2-40B4-BE49-F238E27FC236}">
                <a16:creationId xmlns="" xmlns:a16="http://schemas.microsoft.com/office/drawing/2014/main" id="{5797935C-97D0-44D3-9352-ED44A5A063EB}"/>
              </a:ext>
            </a:extLst>
          </p:cNvPr>
          <p:cNvSpPr txBox="1"/>
          <p:nvPr/>
        </p:nvSpPr>
        <p:spPr>
          <a:xfrm>
            <a:off x="1873102" y="2906007"/>
            <a:ext cx="8445794" cy="317009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endParaRPr lang="en-US" sz="2000" b="1" dirty="0">
              <a:ln/>
              <a:solidFill>
                <a:schemeClr val="accent3"/>
              </a:solidFill>
              <a:latin typeface=".VnVogue" panose="020B7200000000000000" pitchFamily="34" charset="0"/>
            </a:endParaRPr>
          </a:p>
          <a:p>
            <a:pPr algn="ctr" eaLnBrk="1" fontAlgn="auto" hangingPunct="1">
              <a:spcBef>
                <a:spcPts val="0"/>
              </a:spcBef>
              <a:spcAft>
                <a:spcPts val="0"/>
              </a:spcAft>
              <a:defRPr/>
            </a:pPr>
            <a:endParaRPr lang="en-US" sz="3200" b="1" dirty="0">
              <a:ln/>
              <a:solidFill>
                <a:srgbClr val="00206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dirty="0" err="1">
                <a:ln/>
                <a:solidFill>
                  <a:srgbClr val="002060"/>
                </a:solidFill>
                <a:latin typeface="Times New Roman" panose="02020603050405020304" pitchFamily="18" charset="0"/>
                <a:cs typeface="Times New Roman" panose="02020603050405020304" pitchFamily="18" charset="0"/>
              </a:rPr>
              <a:t>Hoạt</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động</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Khám</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Phá</a:t>
            </a:r>
            <a:endParaRPr lang="en-US" sz="3200" b="1" dirty="0">
              <a:ln/>
              <a:solidFill>
                <a:srgbClr val="00206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sz="2000" b="1" dirty="0">
              <a:ln/>
              <a:solidFill>
                <a:schemeClr val="accent3"/>
              </a:solidFill>
              <a:latin typeface=".VnVogue" panose="020B7200000000000000" pitchFamily="34"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Đề</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tài</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Tìm</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hiểu</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một</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số</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loại</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quả</a:t>
            </a:r>
            <a:endParaRPr lang="en-US" sz="3200" b="1" dirty="0">
              <a:ln/>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Lứa</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tuổi</a:t>
            </a:r>
            <a:r>
              <a:rPr lang="en-US" sz="3200" b="1" dirty="0">
                <a:ln/>
                <a:solidFill>
                  <a:srgbClr val="002060"/>
                </a:solidFill>
                <a:latin typeface="Times New Roman" panose="02020603050405020304" pitchFamily="18" charset="0"/>
                <a:cs typeface="Times New Roman" panose="02020603050405020304" pitchFamily="18" charset="0"/>
              </a:rPr>
              <a:t>: 4 – 5 </a:t>
            </a:r>
            <a:r>
              <a:rPr lang="en-US" sz="3200" b="1" dirty="0" err="1">
                <a:ln/>
                <a:solidFill>
                  <a:srgbClr val="002060"/>
                </a:solidFill>
                <a:latin typeface="Times New Roman" panose="02020603050405020304" pitchFamily="18" charset="0"/>
                <a:cs typeface="Times New Roman" panose="02020603050405020304" pitchFamily="18" charset="0"/>
              </a:rPr>
              <a:t>tuổi</a:t>
            </a:r>
            <a:endParaRPr lang="en-US" sz="3200" b="1" dirty="0">
              <a:ln/>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Giáo</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viên</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smtClean="0">
                <a:ln/>
                <a:solidFill>
                  <a:srgbClr val="002060"/>
                </a:solidFill>
                <a:latin typeface="Times New Roman" panose="02020603050405020304" pitchFamily="18" charset="0"/>
                <a:cs typeface="Times New Roman" panose="02020603050405020304" pitchFamily="18" charset="0"/>
              </a:rPr>
              <a:t>Đinh</a:t>
            </a:r>
            <a:r>
              <a:rPr lang="en-US" sz="3200" b="1" dirty="0" smtClean="0">
                <a:ln/>
                <a:solidFill>
                  <a:srgbClr val="002060"/>
                </a:solidFill>
                <a:latin typeface="Times New Roman" panose="02020603050405020304" pitchFamily="18" charset="0"/>
                <a:cs typeface="Times New Roman" panose="02020603050405020304" pitchFamily="18" charset="0"/>
              </a:rPr>
              <a:t> </a:t>
            </a:r>
            <a:r>
              <a:rPr lang="en-US" sz="3200" b="1" dirty="0" err="1" smtClean="0">
                <a:ln/>
                <a:solidFill>
                  <a:srgbClr val="002060"/>
                </a:solidFill>
                <a:latin typeface="Times New Roman" panose="02020603050405020304" pitchFamily="18" charset="0"/>
                <a:cs typeface="Times New Roman" panose="02020603050405020304" pitchFamily="18" charset="0"/>
              </a:rPr>
              <a:t>Thị</a:t>
            </a:r>
            <a:r>
              <a:rPr lang="en-US" sz="3200" b="1" dirty="0" smtClean="0">
                <a:ln/>
                <a:solidFill>
                  <a:srgbClr val="002060"/>
                </a:solidFill>
                <a:latin typeface="Times New Roman" panose="02020603050405020304" pitchFamily="18" charset="0"/>
                <a:cs typeface="Times New Roman" panose="02020603050405020304" pitchFamily="18" charset="0"/>
              </a:rPr>
              <a:t> </a:t>
            </a:r>
            <a:r>
              <a:rPr lang="en-US" sz="3200" b="1" dirty="0" err="1" smtClean="0">
                <a:ln/>
                <a:solidFill>
                  <a:srgbClr val="002060"/>
                </a:solidFill>
                <a:latin typeface="Times New Roman" panose="02020603050405020304" pitchFamily="18" charset="0"/>
                <a:cs typeface="Times New Roman" panose="02020603050405020304" pitchFamily="18" charset="0"/>
              </a:rPr>
              <a:t>Hồng</a:t>
            </a:r>
            <a:r>
              <a:rPr lang="en-US" sz="3200" b="1" dirty="0" smtClean="0">
                <a:ln/>
                <a:solidFill>
                  <a:srgbClr val="002060"/>
                </a:solidFill>
                <a:latin typeface="Times New Roman" panose="02020603050405020304" pitchFamily="18" charset="0"/>
                <a:cs typeface="Times New Roman" panose="02020603050405020304" pitchFamily="18" charset="0"/>
              </a:rPr>
              <a:t> </a:t>
            </a:r>
            <a:r>
              <a:rPr lang="en-US" sz="3200" b="1" dirty="0" err="1" smtClean="0">
                <a:ln/>
                <a:solidFill>
                  <a:srgbClr val="002060"/>
                </a:solidFill>
                <a:latin typeface="Times New Roman" panose="02020603050405020304" pitchFamily="18" charset="0"/>
                <a:cs typeface="Times New Roman" panose="02020603050405020304" pitchFamily="18" charset="0"/>
              </a:rPr>
              <a:t>Phấn</a:t>
            </a:r>
            <a:endParaRPr lang="vi-VN" sz="3200" b="1" dirty="0">
              <a:l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3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8957" y="0"/>
            <a:ext cx="9753600" cy="7086600"/>
          </a:xfrm>
          <a:prstGeom prst="rect">
            <a:avLst/>
          </a:prstGeom>
        </p:spPr>
      </p:pic>
      <p:pic>
        <p:nvPicPr>
          <p:cNvPr id="5" name="Content Placeholder 4">
            <a:extLst>
              <a:ext uri="{FF2B5EF4-FFF2-40B4-BE49-F238E27FC236}">
                <a16:creationId xmlns="" xmlns:a16="http://schemas.microsoft.com/office/drawing/2014/main" id="{DFF83E96-445E-445B-8C56-5553B0882D4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672" t="22289" r="28359" b="25970"/>
          <a:stretch/>
        </p:blipFill>
        <p:spPr>
          <a:xfrm>
            <a:off x="2650435" y="795130"/>
            <a:ext cx="6427303" cy="3974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439477" y="4973047"/>
            <a:ext cx="2849217" cy="5918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Qủa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xoài</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235405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2440264-A852-4D0A-8DB2-2C2DB5E230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78" t="13333" r="2948" b="15622"/>
          <a:stretch/>
        </p:blipFill>
        <p:spPr>
          <a:xfrm>
            <a:off x="0" y="0"/>
            <a:ext cx="12192000" cy="6858000"/>
          </a:xfrm>
        </p:spPr>
      </p:pic>
    </p:spTree>
    <p:extLst>
      <p:ext uri="{BB962C8B-B14F-4D97-AF65-F5344CB8AC3E}">
        <p14:creationId xmlns:p14="http://schemas.microsoft.com/office/powerpoint/2010/main" val="3686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116441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81054"/>
          </a:xfrm>
          <a:prstGeom prst="rect">
            <a:avLst/>
          </a:prstGeom>
        </p:spPr>
      </p:pic>
      <p:pic>
        <p:nvPicPr>
          <p:cNvPr id="9" name="Picture 8"/>
          <p:cNvPicPr>
            <a:picLocks noChangeAspect="1"/>
          </p:cNvPicPr>
          <p:nvPr/>
        </p:nvPicPr>
        <p:blipFill>
          <a:blip r:embed="rId3"/>
          <a:stretch>
            <a:fillRect/>
          </a:stretch>
        </p:blipFill>
        <p:spPr>
          <a:xfrm>
            <a:off x="910834" y="898960"/>
            <a:ext cx="3323544" cy="2395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7399811" y="992266"/>
            <a:ext cx="3376041" cy="2302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7526446" y="4135900"/>
            <a:ext cx="3249406" cy="2346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910834" y="4266763"/>
            <a:ext cx="3323544" cy="2215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9073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6A41A68-31F0-45BE-85C2-FDF09D75C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23414AC4-F3E2-43FE-A80B-8461409770B8}"/>
              </a:ext>
            </a:extLst>
          </p:cNvPr>
          <p:cNvSpPr txBox="1"/>
          <p:nvPr/>
        </p:nvSpPr>
        <p:spPr>
          <a:xfrm>
            <a:off x="2477386" y="1509823"/>
            <a:ext cx="7378995" cy="4154984"/>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vi-VN" sz="3200" b="1" dirty="0">
                <a:solidFill>
                  <a:schemeClr val="accent1">
                    <a:lumMod val="75000"/>
                  </a:schemeClr>
                </a:solidFill>
                <a:effectLst/>
                <a:latin typeface="+mj-lt"/>
              </a:rPr>
              <a:t>Nhiều quả dài, cong</a:t>
            </a:r>
          </a:p>
          <a:p>
            <a:pPr algn="ctr"/>
            <a:r>
              <a:rPr lang="vi-VN" sz="3200" b="1" dirty="0">
                <a:solidFill>
                  <a:schemeClr val="accent1">
                    <a:lumMod val="75000"/>
                  </a:schemeClr>
                </a:solidFill>
                <a:effectLst/>
                <a:latin typeface="+mj-lt"/>
              </a:rPr>
              <a:t>Xếp thành một nải</a:t>
            </a:r>
          </a:p>
          <a:p>
            <a:pPr algn="ctr"/>
            <a:r>
              <a:rPr lang="vi-VN" sz="3200" b="1" dirty="0">
                <a:solidFill>
                  <a:schemeClr val="accent1">
                    <a:lumMod val="75000"/>
                  </a:schemeClr>
                </a:solidFill>
                <a:effectLst/>
                <a:latin typeface="+mj-lt"/>
              </a:rPr>
              <a:t>Nải xếp thành buồng</a:t>
            </a:r>
          </a:p>
          <a:p>
            <a:pPr algn="ctr"/>
            <a:r>
              <a:rPr lang="vi-VN" sz="3200" b="1" dirty="0">
                <a:solidFill>
                  <a:schemeClr val="accent1">
                    <a:lumMod val="75000"/>
                  </a:schemeClr>
                </a:solidFill>
                <a:effectLst/>
                <a:latin typeface="+mj-lt"/>
              </a:rPr>
              <a:t>Khi chín vàng thơm</a:t>
            </a:r>
          </a:p>
          <a:p>
            <a:pPr algn="ctr"/>
            <a:r>
              <a:rPr lang="vi-VN" sz="3200" b="1" dirty="0">
                <a:solidFill>
                  <a:schemeClr val="accent1">
                    <a:lumMod val="75000"/>
                  </a:schemeClr>
                </a:solidFill>
                <a:effectLst/>
                <a:latin typeface="+mj-lt"/>
              </a:rPr>
              <a:t>Ăn ngon ngọt lắm</a:t>
            </a:r>
            <a:r>
              <a:rPr lang="en-US" sz="3200" b="1" dirty="0">
                <a:solidFill>
                  <a:schemeClr val="accent1">
                    <a:lumMod val="75000"/>
                  </a:schemeClr>
                </a:solidFill>
                <a:effectLst/>
                <a:latin typeface="+mj-lt"/>
              </a:rPr>
              <a:t>.</a:t>
            </a:r>
          </a:p>
          <a:p>
            <a:pPr algn="ctr"/>
            <a:r>
              <a:rPr lang="en-US" sz="3200" b="1" i="1" dirty="0" err="1">
                <a:solidFill>
                  <a:srgbClr val="FF0000"/>
                </a:solidFill>
                <a:effectLst/>
                <a:latin typeface="Times New Roman" panose="02020603050405020304" pitchFamily="18" charset="0"/>
                <a:cs typeface="Times New Roman" panose="02020603050405020304" pitchFamily="18" charset="0"/>
              </a:rPr>
              <a:t>Đó</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là</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quả</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gì</a:t>
            </a:r>
            <a:r>
              <a:rPr lang="en-US" sz="3200" b="1" i="1" dirty="0">
                <a:solidFill>
                  <a:srgbClr val="FF0000"/>
                </a:solidFill>
                <a:effectLst/>
                <a:latin typeface="Times New Roman" panose="02020603050405020304" pitchFamily="18" charset="0"/>
                <a:cs typeface="Times New Roman" panose="02020603050405020304" pitchFamily="18" charset="0"/>
              </a:rPr>
              <a:t>?</a:t>
            </a:r>
            <a:endParaRPr lang="vi-VN" sz="3200" b="1" i="1" dirty="0">
              <a:solidFill>
                <a:srgbClr val="FF0000"/>
              </a:solidFill>
              <a:effectLst/>
              <a:latin typeface="Times New Roman" panose="02020603050405020304" pitchFamily="18" charset="0"/>
              <a:cs typeface="Times New Roman" panose="02020603050405020304" pitchFamily="18" charset="0"/>
            </a:endParaRPr>
          </a:p>
          <a:p>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4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circle(in)">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circle(in)">
                                      <p:cBhvr>
                                        <p:cTn id="36" dur="20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circle(in)">
                                      <p:cBhvr>
                                        <p:cTn id="41"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5" name="Content Placeholder 4">
            <a:extLst>
              <a:ext uri="{FF2B5EF4-FFF2-40B4-BE49-F238E27FC236}">
                <a16:creationId xmlns="" xmlns:a16="http://schemas.microsoft.com/office/drawing/2014/main" id="{57995815-60FB-43A8-9E19-139C38A2DC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447" t="19701" r="27799" b="21592"/>
          <a:stretch/>
        </p:blipFill>
        <p:spPr>
          <a:xfrm>
            <a:off x="2981294" y="811695"/>
            <a:ext cx="6229412" cy="5234609"/>
          </a:xfrm>
        </p:spPr>
      </p:pic>
    </p:spTree>
    <p:extLst>
      <p:ext uri="{BB962C8B-B14F-4D97-AF65-F5344CB8AC3E}">
        <p14:creationId xmlns:p14="http://schemas.microsoft.com/office/powerpoint/2010/main" val="296658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2548571" y="1991984"/>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6626378" y="2058927"/>
            <a:ext cx="2886127" cy="1938129"/>
          </a:xfrm>
          <a:prstGeom prst="rect">
            <a:avLst/>
          </a:prstGeom>
        </p:spPr>
      </p:pic>
      <p:sp>
        <p:nvSpPr>
          <p:cNvPr id="16" name="TextBox 15"/>
          <p:cNvSpPr txBox="1"/>
          <p:nvPr/>
        </p:nvSpPr>
        <p:spPr>
          <a:xfrm>
            <a:off x="1033670" y="4905172"/>
            <a:ext cx="8494633" cy="175432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err="1">
                <a:ln/>
                <a:solidFill>
                  <a:srgbClr val="C00000"/>
                </a:solidFill>
                <a:latin typeface="Times New Roman" panose="02020603050405020304" pitchFamily="18" charset="0"/>
                <a:cs typeface="Times New Roman" panose="02020603050405020304" pitchFamily="18" charset="0"/>
              </a:rPr>
              <a:t>Giống</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nhau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Đều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err="1">
                <a:ln/>
                <a:solidFill>
                  <a:srgbClr val="C00000"/>
                </a:solidFill>
                <a:latin typeface="Times New Roman" panose="02020603050405020304" pitchFamily="18" charset="0"/>
                <a:cs typeface="Times New Roman" panose="02020603050405020304" pitchFamily="18" charset="0"/>
              </a:rPr>
              <a:t>là</a:t>
            </a:r>
            <a:r>
              <a:rPr lang="en-US" sz="5400" b="1">
                <a:ln/>
                <a:solidFill>
                  <a:srgbClr val="C00000"/>
                </a:solidFill>
                <a:latin typeface="Times New Roman" panose="02020603050405020304" pitchFamily="18" charset="0"/>
                <a:cs typeface="Times New Roman" panose="02020603050405020304" pitchFamily="18" charset="0"/>
              </a:rPr>
              <a:t> </a:t>
            </a:r>
            <a:r>
              <a:rPr lang="en-US" sz="5400" b="1" smtClean="0">
                <a:ln/>
                <a:solidFill>
                  <a:srgbClr val="C00000"/>
                </a:solidFill>
                <a:latin typeface="Times New Roman" panose="02020603050405020304" pitchFamily="18" charset="0"/>
                <a:cs typeface="Times New Roman" panose="02020603050405020304" pitchFamily="18" charset="0"/>
              </a:rPr>
              <a:t>quả </a:t>
            </a:r>
            <a:r>
              <a:rPr lang="en-US" sz="5400" b="1" dirty="0" err="1">
                <a:ln/>
                <a:solidFill>
                  <a:srgbClr val="C00000"/>
                </a:solidFill>
                <a:latin typeface="Times New Roman" panose="02020603050405020304" pitchFamily="18" charset="0"/>
                <a:cs typeface="Times New Roman" panose="02020603050405020304" pitchFamily="18" charset="0"/>
              </a:rPr>
              <a:t>và</a:t>
            </a:r>
            <a:r>
              <a:rPr lang="en-US" sz="5400" b="1" dirty="0">
                <a:ln/>
                <a:solidFill>
                  <a:srgbClr val="C00000"/>
                </a:solidFill>
                <a:latin typeface="Times New Roman" panose="02020603050405020304" pitchFamily="18" charset="0"/>
                <a:cs typeface="Times New Roman" panose="02020603050405020304" pitchFamily="18" charset="0"/>
              </a:rPr>
              <a:t> </a:t>
            </a:r>
          </a:p>
          <a:p>
            <a:r>
              <a:rPr lang="en-US" sz="5400" b="1" dirty="0" err="1">
                <a:ln/>
                <a:solidFill>
                  <a:srgbClr val="C00000"/>
                </a:solidFill>
                <a:latin typeface="Times New Roman" panose="02020603050405020304" pitchFamily="18" charset="0"/>
                <a:cs typeface="Times New Roman" panose="02020603050405020304" pitchFamily="18" charset="0"/>
              </a:rPr>
              <a:t>đều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cung</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err="1">
                <a:ln/>
                <a:solidFill>
                  <a:srgbClr val="C00000"/>
                </a:solidFill>
                <a:latin typeface="Times New Roman" panose="02020603050405020304" pitchFamily="18" charset="0"/>
                <a:cs typeface="Times New Roman" panose="02020603050405020304" pitchFamily="18" charset="0"/>
              </a:rPr>
              <a:t>cấp</a:t>
            </a:r>
            <a:r>
              <a:rPr lang="en-US" sz="5400" b="1">
                <a:ln/>
                <a:solidFill>
                  <a:srgbClr val="C00000"/>
                </a:solidFill>
                <a:latin typeface="Times New Roman" panose="02020603050405020304" pitchFamily="18" charset="0"/>
                <a:cs typeface="Times New Roman" panose="02020603050405020304" pitchFamily="18" charset="0"/>
              </a:rPr>
              <a:t> </a:t>
            </a:r>
            <a:r>
              <a:rPr lang="en-US" sz="5400" b="1" smtClean="0">
                <a:ln/>
                <a:solidFill>
                  <a:srgbClr val="C00000"/>
                </a:solidFill>
                <a:latin typeface="Times New Roman" panose="02020603050405020304" pitchFamily="18" charset="0"/>
                <a:cs typeface="Times New Roman" panose="02020603050405020304" pitchFamily="18" charset="0"/>
              </a:rPr>
              <a:t>vitamin </a:t>
            </a:r>
            <a:endParaRPr lang="en-US" sz="5400" b="1" dirty="0">
              <a:ln/>
              <a:solidFill>
                <a:srgbClr val="C00000"/>
              </a:solidFill>
              <a:latin typeface="Times New Roman" panose="02020603050405020304" pitchFamily="18" charset="0"/>
              <a:cs typeface="Times New Roman" panose="02020603050405020304" pitchFamily="18" charset="0"/>
            </a:endParaRPr>
          </a:p>
        </p:txBody>
      </p:sp>
      <p:sp>
        <p:nvSpPr>
          <p:cNvPr id="2" name="Arrow: Right 1"/>
          <p:cNvSpPr/>
          <p:nvPr/>
        </p:nvSpPr>
        <p:spPr>
          <a:xfrm>
            <a:off x="265044" y="5221356"/>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6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1927185" y="1805476"/>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7086588" y="1805476"/>
            <a:ext cx="2886127" cy="1938129"/>
          </a:xfrm>
          <a:prstGeom prst="rect">
            <a:avLst/>
          </a:prstGeom>
        </p:spPr>
      </p:pic>
      <p:sp>
        <p:nvSpPr>
          <p:cNvPr id="16" name="TextBox 15"/>
          <p:cNvSpPr txBox="1"/>
          <p:nvPr/>
        </p:nvSpPr>
        <p:spPr>
          <a:xfrm>
            <a:off x="1033670" y="4905172"/>
            <a:ext cx="10475945" cy="175432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err="1">
                <a:ln/>
                <a:solidFill>
                  <a:srgbClr val="C00000"/>
                </a:solidFill>
                <a:latin typeface="Times New Roman" panose="02020603050405020304" pitchFamily="18" charset="0"/>
                <a:cs typeface="Times New Roman" panose="02020603050405020304" pitchFamily="18" charset="0"/>
              </a:rPr>
              <a:t>Khác</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nhau</a:t>
            </a:r>
            <a:r>
              <a:rPr lang="en-US" sz="5400" b="1">
                <a:ln/>
                <a:solidFill>
                  <a:srgbClr val="C00000"/>
                </a:solidFill>
                <a:latin typeface="Times New Roman" panose="02020603050405020304" pitchFamily="18" charset="0"/>
                <a:cs typeface="Times New Roman" panose="02020603050405020304" pitchFamily="18" charset="0"/>
              </a:rPr>
              <a:t>: </a:t>
            </a:r>
            <a:r>
              <a:rPr lang="en-US" sz="5400" b="1" smtClean="0">
                <a:ln/>
                <a:solidFill>
                  <a:srgbClr val="C00000"/>
                </a:solidFill>
                <a:latin typeface="Times New Roman" panose="02020603050405020304" pitchFamily="18" charset="0"/>
                <a:cs typeface="Times New Roman" panose="02020603050405020304" pitchFamily="18" charset="0"/>
              </a:rPr>
              <a:t>Khi chín quả </a:t>
            </a:r>
            <a:r>
              <a:rPr lang="en-US" sz="5400" b="1" dirty="0" err="1">
                <a:ln/>
                <a:solidFill>
                  <a:srgbClr val="C00000"/>
                </a:solidFill>
                <a:latin typeface="Times New Roman" panose="02020603050405020304" pitchFamily="18" charset="0"/>
                <a:cs typeface="Times New Roman" panose="02020603050405020304" pitchFamily="18" charset="0"/>
              </a:rPr>
              <a:t>chuối</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err="1">
                <a:ln/>
                <a:solidFill>
                  <a:srgbClr val="C00000"/>
                </a:solidFill>
                <a:latin typeface="Times New Roman" panose="02020603050405020304" pitchFamily="18" charset="0"/>
                <a:cs typeface="Times New Roman" panose="02020603050405020304" pitchFamily="18" charset="0"/>
              </a:rPr>
              <a:t>có</a:t>
            </a:r>
            <a:r>
              <a:rPr lang="en-US" sz="5400" b="1">
                <a:ln/>
                <a:solidFill>
                  <a:srgbClr val="C00000"/>
                </a:solidFill>
                <a:latin typeface="Times New Roman" panose="02020603050405020304" pitchFamily="18" charset="0"/>
                <a:cs typeface="Times New Roman" panose="02020603050405020304" pitchFamily="18" charset="0"/>
              </a:rPr>
              <a:t> </a:t>
            </a:r>
            <a:endParaRPr lang="en-US" sz="5400" b="1" smtClean="0">
              <a:ln/>
              <a:solidFill>
                <a:srgbClr val="C00000"/>
              </a:solidFill>
              <a:latin typeface="Times New Roman" panose="02020603050405020304" pitchFamily="18" charset="0"/>
              <a:cs typeface="Times New Roman" panose="02020603050405020304" pitchFamily="18" charset="0"/>
            </a:endParaRPr>
          </a:p>
          <a:p>
            <a:r>
              <a:rPr lang="en-US" sz="5400" b="1" smtClean="0">
                <a:ln/>
                <a:solidFill>
                  <a:srgbClr val="C00000"/>
                </a:solidFill>
                <a:latin typeface="Times New Roman" panose="02020603050405020304" pitchFamily="18" charset="0"/>
                <a:cs typeface="Times New Roman" panose="02020603050405020304" pitchFamily="18" charset="0"/>
              </a:rPr>
              <a:t>màu vàng, quả </a:t>
            </a:r>
            <a:r>
              <a:rPr lang="en-US" sz="5400" b="1" dirty="0">
                <a:ln/>
                <a:solidFill>
                  <a:srgbClr val="C00000"/>
                </a:solidFill>
                <a:latin typeface="Times New Roman" panose="02020603050405020304" pitchFamily="18" charset="0"/>
                <a:cs typeface="Times New Roman" panose="02020603050405020304" pitchFamily="18" charset="0"/>
              </a:rPr>
              <a:t>cam </a:t>
            </a:r>
            <a:r>
              <a:rPr lang="en-US" sz="5400" b="1" dirty="0" err="1">
                <a:ln/>
                <a:solidFill>
                  <a:srgbClr val="C00000"/>
                </a:solidFill>
                <a:latin typeface="Times New Roman" panose="02020603050405020304" pitchFamily="18" charset="0"/>
                <a:cs typeface="Times New Roman" panose="02020603050405020304" pitchFamily="18" charset="0"/>
              </a:rPr>
              <a:t>có</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màu</a:t>
            </a:r>
            <a:r>
              <a:rPr lang="en-US" sz="5400" b="1" dirty="0">
                <a:ln/>
                <a:solidFill>
                  <a:srgbClr val="C00000"/>
                </a:solidFill>
                <a:latin typeface="Times New Roman" panose="02020603050405020304" pitchFamily="18" charset="0"/>
                <a:cs typeface="Times New Roman" panose="02020603050405020304" pitchFamily="18" charset="0"/>
              </a:rPr>
              <a:t> cam</a:t>
            </a:r>
          </a:p>
        </p:txBody>
      </p:sp>
      <p:sp>
        <p:nvSpPr>
          <p:cNvPr id="7" name="Arrow: Right 6"/>
          <p:cNvSpPr/>
          <p:nvPr/>
        </p:nvSpPr>
        <p:spPr>
          <a:xfrm>
            <a:off x="265044" y="5221356"/>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anim calcmode="lin" valueType="num">
                                      <p:cBhvr>
                                        <p:cTn id="11" dur="2000" fill="hold"/>
                                        <p:tgtEl>
                                          <p:spTgt spid="7"/>
                                        </p:tgtEl>
                                        <p:attrNameLst>
                                          <p:attrName>ppt_x</p:attrName>
                                        </p:attrNameLst>
                                      </p:cBhvr>
                                      <p:tavLst>
                                        <p:tav tm="0">
                                          <p:val>
                                            <p:strVal val="#ppt_x"/>
                                          </p:val>
                                        </p:tav>
                                        <p:tav tm="100000">
                                          <p:val>
                                            <p:strVal val="#ppt_x"/>
                                          </p:val>
                                        </p:tav>
                                      </p:tavLst>
                                    </p:anim>
                                    <p:anim calcmode="lin" valueType="num">
                                      <p:cBhvr>
                                        <p:cTn id="12"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2312025" y="1507307"/>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6096000" y="1758462"/>
            <a:ext cx="2886127" cy="1938129"/>
          </a:xfrm>
          <a:prstGeom prst="rect">
            <a:avLst/>
          </a:prstGeom>
        </p:spPr>
      </p:pic>
      <p:sp>
        <p:nvSpPr>
          <p:cNvPr id="16" name="TextBox 15"/>
          <p:cNvSpPr txBox="1"/>
          <p:nvPr/>
        </p:nvSpPr>
        <p:spPr>
          <a:xfrm>
            <a:off x="1672939" y="3761065"/>
            <a:ext cx="10621819" cy="255454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000" b="1" dirty="0" err="1">
                <a:ln/>
                <a:solidFill>
                  <a:srgbClr val="C00000"/>
                </a:solidFill>
                <a:latin typeface="Times New Roman" panose="02020603050405020304" pitchFamily="18" charset="0"/>
                <a:cs typeface="Times New Roman" panose="02020603050405020304" pitchFamily="18" charset="0"/>
              </a:rPr>
              <a:t>Khác</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nhau</a:t>
            </a:r>
            <a:r>
              <a:rPr lang="en-US" sz="4000" b="1" dirty="0">
                <a:ln/>
                <a:solidFill>
                  <a:srgbClr val="C00000"/>
                </a:solidFill>
                <a:latin typeface="Times New Roman" panose="02020603050405020304" pitchFamily="18" charset="0"/>
                <a:cs typeface="Times New Roman" panose="02020603050405020304" pitchFamily="18" charset="0"/>
              </a:rPr>
              <a:t>: Cam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dạng</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hình</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tròn</a:t>
            </a:r>
            <a:r>
              <a:rPr lang="en-US" sz="4000" b="1">
                <a:ln/>
                <a:solidFill>
                  <a:srgbClr val="C00000"/>
                </a:solidFill>
                <a:latin typeface="Times New Roman" panose="02020603050405020304" pitchFamily="18" charset="0"/>
                <a:cs typeface="Times New Roman" panose="02020603050405020304" pitchFamily="18" charset="0"/>
              </a:rPr>
              <a:t>, </a:t>
            </a:r>
            <a:r>
              <a:rPr lang="en-US" sz="4000" b="1" smtClean="0">
                <a:ln/>
                <a:solidFill>
                  <a:srgbClr val="C00000"/>
                </a:solidFill>
                <a:latin typeface="Times New Roman" panose="02020603050405020304" pitchFamily="18" charset="0"/>
                <a:cs typeface="Times New Roman" panose="02020603050405020304" pitchFamily="18" charset="0"/>
              </a:rPr>
              <a:t>vỏ sần sùi, </a:t>
            </a:r>
          </a:p>
          <a:p>
            <a:r>
              <a:rPr lang="en-US" sz="4000" b="1" smtClean="0">
                <a:ln/>
                <a:solidFill>
                  <a:srgbClr val="C00000"/>
                </a:solidFill>
                <a:latin typeface="Times New Roman" panose="02020603050405020304" pitchFamily="18" charset="0"/>
                <a:cs typeface="Times New Roman" panose="02020603050405020304" pitchFamily="18" charset="0"/>
              </a:rPr>
              <a:t>bên trongnhiều </a:t>
            </a:r>
            <a:r>
              <a:rPr lang="en-US" sz="4000" b="1" dirty="0" err="1">
                <a:ln/>
                <a:solidFill>
                  <a:srgbClr val="C00000"/>
                </a:solidFill>
                <a:latin typeface="Times New Roman" panose="02020603050405020304" pitchFamily="18" charset="0"/>
                <a:cs typeface="Times New Roman" panose="02020603050405020304" pitchFamily="18" charset="0"/>
              </a:rPr>
              <a:t>múi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nhiều</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hạt</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vị</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chua</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ngọt</a:t>
            </a:r>
            <a:endParaRPr lang="en-US" sz="4000" b="1" dirty="0">
              <a:ln/>
              <a:solidFill>
                <a:srgbClr val="C00000"/>
              </a:solidFill>
              <a:latin typeface="Times New Roman" panose="02020603050405020304" pitchFamily="18" charset="0"/>
              <a:cs typeface="Times New Roman" panose="02020603050405020304" pitchFamily="18" charset="0"/>
            </a:endParaRPr>
          </a:p>
          <a:p>
            <a:r>
              <a:rPr lang="en-US" sz="4000" b="1">
                <a:ln/>
                <a:solidFill>
                  <a:srgbClr val="C00000"/>
                </a:solidFill>
                <a:latin typeface="Times New Roman" panose="02020603050405020304" pitchFamily="18" charset="0"/>
                <a:cs typeface="Times New Roman" panose="02020603050405020304" pitchFamily="18" charset="0"/>
              </a:rPr>
              <a:t> </a:t>
            </a:r>
            <a:r>
              <a:rPr lang="en-US" sz="4000" b="1" smtClean="0">
                <a:ln/>
                <a:solidFill>
                  <a:srgbClr val="C00000"/>
                </a:solidFill>
                <a:latin typeface="Times New Roman" panose="02020603050405020304" pitchFamily="18" charset="0"/>
                <a:cs typeface="Times New Roman" panose="02020603050405020304" pitchFamily="18" charset="0"/>
              </a:rPr>
              <a:t>Quả chuối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dạng</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hình</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tròn</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dài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err="1">
                <a:ln/>
                <a:solidFill>
                  <a:srgbClr val="C00000"/>
                </a:solidFill>
                <a:latin typeface="Times New Roman" panose="02020603050405020304" pitchFamily="18" charset="0"/>
                <a:cs typeface="Times New Roman" panose="02020603050405020304" pitchFamily="18" charset="0"/>
              </a:rPr>
              <a:t>hơi</a:t>
            </a:r>
            <a:r>
              <a:rPr lang="en-US" sz="4000" b="1">
                <a:ln/>
                <a:solidFill>
                  <a:srgbClr val="C00000"/>
                </a:solidFill>
                <a:latin typeface="Times New Roman" panose="02020603050405020304" pitchFamily="18" charset="0"/>
                <a:cs typeface="Times New Roman" panose="02020603050405020304" pitchFamily="18" charset="0"/>
              </a:rPr>
              <a:t> </a:t>
            </a:r>
            <a:r>
              <a:rPr lang="en-US" sz="4000" b="1" smtClean="0">
                <a:ln/>
                <a:solidFill>
                  <a:srgbClr val="C00000"/>
                </a:solidFill>
                <a:latin typeface="Times New Roman" panose="02020603050405020304" pitchFamily="18" charset="0"/>
                <a:cs typeface="Times New Roman" panose="02020603050405020304" pitchFamily="18" charset="0"/>
              </a:rPr>
              <a:t>cong,</a:t>
            </a:r>
          </a:p>
          <a:p>
            <a:r>
              <a:rPr lang="en-US" sz="4000" b="1" smtClean="0">
                <a:ln/>
                <a:solidFill>
                  <a:srgbClr val="C00000"/>
                </a:solidFill>
                <a:latin typeface="Times New Roman" panose="02020603050405020304" pitchFamily="18" charset="0"/>
                <a:cs typeface="Times New Roman" panose="02020603050405020304" pitchFamily="18" charset="0"/>
              </a:rPr>
              <a:t> không hạt và có </a:t>
            </a:r>
            <a:r>
              <a:rPr lang="en-US" sz="4000" b="1" dirty="0" err="1">
                <a:ln/>
                <a:solidFill>
                  <a:srgbClr val="C00000"/>
                </a:solidFill>
                <a:latin typeface="Times New Roman" panose="02020603050405020304" pitchFamily="18" charset="0"/>
                <a:cs typeface="Times New Roman" panose="02020603050405020304" pitchFamily="18" charset="0"/>
              </a:rPr>
              <a:t>vị</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ngọt</a:t>
            </a:r>
            <a:endParaRPr lang="en-US" sz="4000" b="1" dirty="0">
              <a:ln/>
              <a:solidFill>
                <a:srgbClr val="C00000"/>
              </a:solidFill>
              <a:latin typeface="Times New Roman" panose="02020603050405020304" pitchFamily="18" charset="0"/>
              <a:cs typeface="Times New Roman" panose="02020603050405020304" pitchFamily="18" charset="0"/>
            </a:endParaRPr>
          </a:p>
        </p:txBody>
      </p:sp>
      <p:sp>
        <p:nvSpPr>
          <p:cNvPr id="7" name="Arrow: Right 6"/>
          <p:cNvSpPr/>
          <p:nvPr/>
        </p:nvSpPr>
        <p:spPr>
          <a:xfrm>
            <a:off x="859019" y="3987322"/>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1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5" name="Content Placeholder 4">
            <a:extLst>
              <a:ext uri="{FF2B5EF4-FFF2-40B4-BE49-F238E27FC236}">
                <a16:creationId xmlns="" xmlns:a16="http://schemas.microsoft.com/office/drawing/2014/main" id="{1096FF27-A2EA-4C30-BE70-0AAB8006FD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760" t="9121" r="13342" b="41906"/>
          <a:stretch/>
        </p:blipFill>
        <p:spPr>
          <a:xfrm>
            <a:off x="1534235" y="887104"/>
            <a:ext cx="8898341" cy="3357349"/>
          </a:xfrm>
        </p:spPr>
      </p:pic>
      <p:sp>
        <p:nvSpPr>
          <p:cNvPr id="4" name="Rectangle 3"/>
          <p:cNvSpPr/>
          <p:nvPr/>
        </p:nvSpPr>
        <p:spPr>
          <a:xfrm>
            <a:off x="2403143" y="4370693"/>
            <a:ext cx="2129051" cy="4640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Qủa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mít</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935337" y="4394579"/>
            <a:ext cx="2044890" cy="4674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Qủa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 xmlns:a16="http://schemas.microsoft.com/office/drawing/2014/main" id="{6366F256-9954-4473-9D33-C8DEF3A6D449}"/>
              </a:ext>
            </a:extLst>
          </p:cNvPr>
          <p:cNvSpPr txBox="1"/>
          <p:nvPr/>
        </p:nvSpPr>
        <p:spPr>
          <a:xfrm>
            <a:off x="3136605" y="2624401"/>
            <a:ext cx="8293395" cy="1415772"/>
          </a:xfrm>
          <a:prstGeom prst="rect">
            <a:avLst/>
          </a:prstGeom>
          <a:noFill/>
        </p:spPr>
        <p:txBody>
          <a:bodyPr wrap="square" rtlCol="0">
            <a:spAutoFit/>
          </a:bodyPr>
          <a:lstStyle/>
          <a:p>
            <a:r>
              <a:rPr lang="en-US" sz="5400" b="1" i="1">
                <a:solidFill>
                  <a:srgbClr val="FF0000"/>
                </a:solidFill>
                <a:latin typeface="Times New Roman" panose="02020603050405020304" pitchFamily="18" charset="0"/>
                <a:cs typeface="Times New Roman" panose="02020603050405020304" pitchFamily="18" charset="0"/>
              </a:rPr>
              <a:t>Hát bài: “ Quả gì?”</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7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8B0AFC54-FC32-41D3-9856-20FB7EF377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322" r="13582"/>
          <a:stretch/>
        </p:blipFill>
        <p:spPr>
          <a:xfrm>
            <a:off x="0" y="0"/>
            <a:ext cx="12192000" cy="6857999"/>
          </a:xfrm>
        </p:spPr>
      </p:pic>
    </p:spTree>
    <p:extLst>
      <p:ext uri="{BB962C8B-B14F-4D97-AF65-F5344CB8AC3E}">
        <p14:creationId xmlns:p14="http://schemas.microsoft.com/office/powerpoint/2010/main" val="27812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3CB0A-8B47-40E1-9BF0-CE6E9B2BC685}"/>
              </a:ext>
            </a:extLst>
          </p:cNvPr>
          <p:cNvSpPr>
            <a:spLocks noGrp="1"/>
          </p:cNvSpPr>
          <p:nvPr>
            <p:ph type="title"/>
          </p:nvPr>
        </p:nvSpPr>
        <p:spPr/>
        <p:txBody>
          <a:bodyPr/>
          <a:lstStyle/>
          <a:p>
            <a:endParaRPr lang="vi-VN"/>
          </a:p>
        </p:txBody>
      </p:sp>
      <p:pic>
        <p:nvPicPr>
          <p:cNvPr id="9" name="Content Placeholder 8">
            <a:extLst>
              <a:ext uri="{FF2B5EF4-FFF2-40B4-BE49-F238E27FC236}">
                <a16:creationId xmlns="" xmlns:a16="http://schemas.microsoft.com/office/drawing/2014/main" id="{740559C2-4013-4618-911B-C62A08084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130"/>
            <a:ext cx="12191999" cy="6885893"/>
          </a:xfrm>
        </p:spPr>
      </p:pic>
      <p:sp>
        <p:nvSpPr>
          <p:cNvPr id="10" name="TextBox 9">
            <a:extLst>
              <a:ext uri="{FF2B5EF4-FFF2-40B4-BE49-F238E27FC236}">
                <a16:creationId xmlns="" xmlns:a16="http://schemas.microsoft.com/office/drawing/2014/main" id="{20648898-A0A6-42C5-B8FE-BF0FBCD9C17A}"/>
              </a:ext>
            </a:extLst>
          </p:cNvPr>
          <p:cNvSpPr txBox="1"/>
          <p:nvPr/>
        </p:nvSpPr>
        <p:spPr>
          <a:xfrm>
            <a:off x="1815151" y="1074509"/>
            <a:ext cx="8488909" cy="3600986"/>
          </a:xfrm>
          <a:prstGeom prst="rect">
            <a:avLst/>
          </a:prstGeom>
          <a:noFill/>
        </p:spPr>
        <p:txBody>
          <a:bodyPr wrap="square" rtlCol="0">
            <a:spAutoFit/>
          </a:bodyPr>
          <a:lstStyle/>
          <a:p>
            <a:pPr algn="ctr"/>
            <a:r>
              <a:rPr lang="en-US" sz="4400" smtClean="0">
                <a:solidFill>
                  <a:srgbClr val="00B050"/>
                </a:solidFill>
                <a:latin typeface="Times New Roman" panose="02020603050405020304" pitchFamily="18" charset="0"/>
                <a:cs typeface="Times New Roman" panose="02020603050405020304" pitchFamily="18" charset="0"/>
              </a:rPr>
              <a:t>Giáo </a:t>
            </a:r>
            <a:r>
              <a:rPr lang="en-US" sz="4400">
                <a:solidFill>
                  <a:srgbClr val="00B050"/>
                </a:solidFill>
                <a:latin typeface="Times New Roman" panose="02020603050405020304" pitchFamily="18" charset="0"/>
                <a:cs typeface="Times New Roman" panose="02020603050405020304" pitchFamily="18" charset="0"/>
              </a:rPr>
              <a:t>dục</a:t>
            </a:r>
          </a:p>
          <a:p>
            <a:pPr algn="just"/>
            <a:r>
              <a:rPr lang="en-US" sz="3200">
                <a:latin typeface="Times New Roman" panose="02020603050405020304" pitchFamily="18" charset="0"/>
                <a:cs typeface="Times New Roman" panose="02020603050405020304" pitchFamily="18" charset="0"/>
              </a:rPr>
              <a:t>    </a:t>
            </a:r>
            <a:r>
              <a:rPr lang="en-US" sz="2400" b="1" i="1">
                <a:solidFill>
                  <a:srgbClr val="002060"/>
                </a:solidFill>
                <a:latin typeface="Times New Roman" panose="02020603050405020304" pitchFamily="18" charset="0"/>
                <a:cs typeface="Times New Roman" panose="02020603050405020304" pitchFamily="18" charset="0"/>
              </a:rPr>
              <a:t>Trong thiên nhiên có rất nhiều các loại quả thơm </a:t>
            </a:r>
          </a:p>
          <a:p>
            <a:pPr algn="just"/>
            <a:r>
              <a:rPr lang="en-US" sz="2400" b="1" i="1">
                <a:solidFill>
                  <a:srgbClr val="002060"/>
                </a:solidFill>
                <a:latin typeface="Times New Roman" panose="02020603050405020304" pitchFamily="18" charset="0"/>
                <a:cs typeface="Times New Roman" panose="02020603050405020304" pitchFamily="18" charset="0"/>
              </a:rPr>
              <a:t>ngon, bổ dưỡng. Và tất cả các loại quả đó đều cung cấp cho chúng ta rất nhiều vitamin cho cơ thể. Chính vì vậy các con hãy biết chăm sóc và bảo vệ các loại cây ăn quả này nhé. Sau khi ăn quả xong chúng mình hãy vứt vỏ vào thùng rác đúng nơi quy định để môi trường sống của chúng ta luôn được xanh- sạch- đẹp</a:t>
            </a:r>
            <a:r>
              <a:rPr lang="en-US" sz="3200" b="1" i="1">
                <a:solidFill>
                  <a:srgbClr val="FF0000"/>
                </a:solidFill>
                <a:latin typeface="Times New Roman" panose="02020603050405020304" pitchFamily="18" charset="0"/>
                <a:cs typeface="Times New Roman" panose="02020603050405020304" pitchFamily="18" charset="0"/>
              </a:rPr>
              <a:t>.</a:t>
            </a:r>
            <a:endParaRPr lang="vi-VN"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32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589"/>
            <a:ext cx="12237492" cy="6883589"/>
          </a:xfrm>
          <a:prstGeom prst="rect">
            <a:avLst/>
          </a:prstGeom>
        </p:spPr>
      </p:pic>
      <p:pic>
        <p:nvPicPr>
          <p:cNvPr id="5" name="Content Placeholder 4">
            <a:extLst>
              <a:ext uri="{FF2B5EF4-FFF2-40B4-BE49-F238E27FC236}">
                <a16:creationId xmlns="" xmlns:a16="http://schemas.microsoft.com/office/drawing/2014/main" id="{F3A25A10-FA39-46AD-B715-A9858F7BF00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433" t="1990" r="13471"/>
          <a:stretch/>
        </p:blipFill>
        <p:spPr>
          <a:xfrm>
            <a:off x="1799032" y="755374"/>
            <a:ext cx="8911988" cy="4810539"/>
          </a:xfrm>
        </p:spPr>
      </p:pic>
    </p:spTree>
    <p:extLst>
      <p:ext uri="{BB962C8B-B14F-4D97-AF65-F5344CB8AC3E}">
        <p14:creationId xmlns:p14="http://schemas.microsoft.com/office/powerpoint/2010/main" val="53757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12039"/>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99" b="100000" l="0" r="100000"/>
                    </a14:imgEffect>
                  </a14:imgLayer>
                </a14:imgProps>
              </a:ext>
            </a:extLst>
          </a:blip>
          <a:stretch>
            <a:fillRect/>
          </a:stretch>
        </p:blipFill>
        <p:spPr>
          <a:xfrm>
            <a:off x="6948696" y="4253853"/>
            <a:ext cx="3467513" cy="192383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8706" l="10000" r="90000"/>
                    </a14:imgEffect>
                  </a14:imgLayer>
                </a14:imgProps>
              </a:ext>
            </a:extLst>
          </a:blip>
          <a:stretch>
            <a:fillRect/>
          </a:stretch>
        </p:blipFill>
        <p:spPr>
          <a:xfrm>
            <a:off x="6805615" y="1511065"/>
            <a:ext cx="2672381" cy="2064415"/>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6857" l="10000" r="100000"/>
                    </a14:imgEffect>
                  </a14:imgLayer>
                </a14:imgProps>
              </a:ext>
            </a:extLst>
          </a:blip>
          <a:stretch>
            <a:fillRect/>
          </a:stretch>
        </p:blipFill>
        <p:spPr>
          <a:xfrm>
            <a:off x="2097156" y="4049354"/>
            <a:ext cx="2897818" cy="2128335"/>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2377" b="98903" l="2615" r="90000"/>
                    </a14:imgEffect>
                  </a14:imgLayer>
                </a14:imgProps>
              </a:ext>
            </a:extLst>
          </a:blip>
          <a:stretch>
            <a:fillRect/>
          </a:stretch>
        </p:blipFill>
        <p:spPr>
          <a:xfrm>
            <a:off x="2301629" y="1398889"/>
            <a:ext cx="2431999" cy="2046620"/>
          </a:xfrm>
          <a:prstGeom prst="rect">
            <a:avLst/>
          </a:prstGeom>
        </p:spPr>
      </p:pic>
      <p:sp>
        <p:nvSpPr>
          <p:cNvPr id="9" name="Rectangle: Rounded Corners 8"/>
          <p:cNvSpPr/>
          <p:nvPr/>
        </p:nvSpPr>
        <p:spPr>
          <a:xfrm>
            <a:off x="1965462" y="344557"/>
            <a:ext cx="8079686" cy="5300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Câu 1</a:t>
            </a:r>
            <a:r>
              <a:rPr lang="vi-VN" sz="3600" b="1">
                <a:solidFill>
                  <a:srgbClr val="FF0000"/>
                </a:solidFill>
                <a:latin typeface="+mj-lt"/>
              </a:rPr>
              <a:t>: </a:t>
            </a:r>
            <a:r>
              <a:rPr lang="en-US" sz="3600" b="1" smtClean="0">
                <a:solidFill>
                  <a:srgbClr val="FF0000"/>
                </a:solidFill>
                <a:latin typeface="Times New Roman" pitchFamily="18" charset="0"/>
                <a:cs typeface="Times New Roman" pitchFamily="18" charset="0"/>
              </a:rPr>
              <a:t>Quả</a:t>
            </a:r>
            <a:r>
              <a:rPr lang="vi-VN" sz="3600" b="1" smtClean="0">
                <a:solidFill>
                  <a:srgbClr val="FF0000"/>
                </a:solidFill>
                <a:latin typeface="+mj-lt"/>
              </a:rPr>
              <a:t> </a:t>
            </a:r>
            <a:r>
              <a:rPr lang="vi-VN" sz="3600" b="1" dirty="0">
                <a:solidFill>
                  <a:srgbClr val="FF0000"/>
                </a:solidFill>
                <a:latin typeface="+mj-lt"/>
              </a:rPr>
              <a:t>nào có dạng </a:t>
            </a:r>
            <a:r>
              <a:rPr lang="vi-VN" sz="3600" b="1">
                <a:solidFill>
                  <a:srgbClr val="FF0000"/>
                </a:solidFill>
                <a:latin typeface="+mj-lt"/>
              </a:rPr>
              <a:t>hình </a:t>
            </a:r>
            <a:r>
              <a:rPr lang="vi-VN" sz="3600" b="1" smtClean="0">
                <a:solidFill>
                  <a:srgbClr val="FF0000"/>
                </a:solidFill>
                <a:latin typeface="+mj-lt"/>
              </a:rPr>
              <a:t>tròn?</a:t>
            </a:r>
            <a:endParaRPr lang="en-US" sz="3600" b="1" dirty="0">
              <a:solidFill>
                <a:srgbClr val="FF0000"/>
              </a:solidFill>
              <a:latin typeface="+mj-lt"/>
            </a:endParaRPr>
          </a:p>
        </p:txBody>
      </p:sp>
    </p:spTree>
    <p:extLst>
      <p:ext uri="{BB962C8B-B14F-4D97-AF65-F5344CB8AC3E}">
        <p14:creationId xmlns:p14="http://schemas.microsoft.com/office/powerpoint/2010/main" val="15728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6.25E-7 3.33333E-6 L -0.20755 -0.24398 " pathEditMode="relative" rAng="0" ptsTypes="AA">
                                      <p:cBhvr>
                                        <p:cTn id="39" dur="2000" fill="hold"/>
                                        <p:tgtEl>
                                          <p:spTgt spid="4"/>
                                        </p:tgtEl>
                                        <p:attrNameLst>
                                          <p:attrName>ppt_x</p:attrName>
                                          <p:attrName>ppt_y</p:attrName>
                                        </p:attrNameLst>
                                      </p:cBhvr>
                                      <p:rCtr x="-10378"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1203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706" l="10000" r="90000"/>
                    </a14:imgEffect>
                  </a14:imgLayer>
                </a14:imgProps>
              </a:ext>
            </a:extLst>
          </a:blip>
          <a:stretch>
            <a:fillRect/>
          </a:stretch>
        </p:blipFill>
        <p:spPr>
          <a:xfrm>
            <a:off x="6785919" y="1468477"/>
            <a:ext cx="2967681" cy="229253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377" b="98903" l="2615" r="90000"/>
                    </a14:imgEffect>
                  </a14:imgLayer>
                </a14:imgProps>
              </a:ext>
            </a:extLst>
          </a:blip>
          <a:stretch>
            <a:fillRect/>
          </a:stretch>
        </p:blipFill>
        <p:spPr>
          <a:xfrm>
            <a:off x="2286451" y="4226924"/>
            <a:ext cx="2431999" cy="2046620"/>
          </a:xfrm>
          <a:prstGeom prst="rect">
            <a:avLst/>
          </a:prstGeom>
        </p:spPr>
      </p:pic>
      <p:sp>
        <p:nvSpPr>
          <p:cNvPr id="9" name="Rectangle: Rounded Corners 8"/>
          <p:cNvSpPr/>
          <p:nvPr/>
        </p:nvSpPr>
        <p:spPr>
          <a:xfrm>
            <a:off x="1965462" y="344557"/>
            <a:ext cx="8079686" cy="5300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Câu </a:t>
            </a:r>
            <a:r>
              <a:rPr lang="en-US" sz="3600" b="1" dirty="0" smtClean="0">
                <a:solidFill>
                  <a:srgbClr val="FF0000"/>
                </a:solidFill>
                <a:latin typeface="Times New Roman" panose="02020603050405020304" pitchFamily="18" charset="0"/>
                <a:cs typeface="Times New Roman" panose="02020603050405020304" pitchFamily="18" charset="0"/>
              </a:rPr>
              <a:t>2</a:t>
            </a:r>
            <a:r>
              <a:rPr lang="vi-VN" sz="3600" b="1" dirty="0" smtClean="0">
                <a:solidFill>
                  <a:srgbClr val="FF0000"/>
                </a:solidFill>
                <a:latin typeface="+mj-lt"/>
              </a:rPr>
              <a:t>: </a:t>
            </a:r>
            <a:r>
              <a:rPr lang="vi-VN" sz="3600" b="1" dirty="0">
                <a:solidFill>
                  <a:srgbClr val="FF0000"/>
                </a:solidFill>
                <a:latin typeface="+mj-lt"/>
              </a:rPr>
              <a:t>Qủa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một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hạt</a:t>
            </a:r>
            <a:r>
              <a:rPr lang="vi-VN" sz="3600" b="1" dirty="0" smtClean="0">
                <a:solidFill>
                  <a:srgbClr val="FF0000"/>
                </a:solidFill>
                <a:latin typeface="+mj-lt"/>
              </a:rPr>
              <a:t>?</a:t>
            </a:r>
            <a:endParaRPr lang="en-US" sz="3600" b="1" dirty="0">
              <a:solidFill>
                <a:srgbClr val="FF0000"/>
              </a:solidFill>
              <a:latin typeface="+mj-lt"/>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1778" b="100000" l="1667" r="97167"/>
                    </a14:imgEffect>
                  </a14:imgLayer>
                </a14:imgProps>
              </a:ext>
            </a:extLst>
          </a:blip>
          <a:stretch>
            <a:fillRect/>
          </a:stretch>
        </p:blipFill>
        <p:spPr>
          <a:xfrm>
            <a:off x="1965462" y="1282946"/>
            <a:ext cx="3073979" cy="2305484"/>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625" b="97500" l="10000" r="90000"/>
                    </a14:imgEffect>
                  </a14:imgLayer>
                </a14:imgProps>
              </a:ext>
            </a:extLst>
          </a:blip>
          <a:stretch>
            <a:fillRect/>
          </a:stretch>
        </p:blipFill>
        <p:spPr>
          <a:xfrm>
            <a:off x="6359458" y="3868100"/>
            <a:ext cx="3685690" cy="2764268"/>
          </a:xfrm>
          <a:prstGeom prst="rect">
            <a:avLst/>
          </a:prstGeom>
        </p:spPr>
      </p:pic>
    </p:spTree>
    <p:extLst>
      <p:ext uri="{BB962C8B-B14F-4D97-AF65-F5344CB8AC3E}">
        <p14:creationId xmlns:p14="http://schemas.microsoft.com/office/powerpoint/2010/main" val="4941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900"/>
                                        <p:tgtEl>
                                          <p:spTgt spid="5"/>
                                        </p:tgtEl>
                                      </p:cBhvr>
                                    </p:animEffect>
                                    <p:anim calcmode="lin" valueType="num">
                                      <p:cBhvr>
                                        <p:cTn id="23" dur="1900" fill="hold"/>
                                        <p:tgtEl>
                                          <p:spTgt spid="5"/>
                                        </p:tgtEl>
                                        <p:attrNameLst>
                                          <p:attrName>ppt_x</p:attrName>
                                        </p:attrNameLst>
                                      </p:cBhvr>
                                      <p:tavLst>
                                        <p:tav tm="0">
                                          <p:val>
                                            <p:strVal val="#ppt_x"/>
                                          </p:val>
                                        </p:tav>
                                        <p:tav tm="100000">
                                          <p:val>
                                            <p:strVal val="#ppt_x"/>
                                          </p:val>
                                        </p:tav>
                                      </p:tavLst>
                                    </p:anim>
                                    <p:anim calcmode="lin" valueType="num">
                                      <p:cBhvr>
                                        <p:cTn id="24" dur="19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589"/>
            <a:ext cx="12237492" cy="6883589"/>
          </a:xfrm>
          <a:prstGeom prst="rect">
            <a:avLst/>
          </a:prstGeom>
        </p:spPr>
      </p:pic>
      <p:pic>
        <p:nvPicPr>
          <p:cNvPr id="5" name="Content Placeholder 4">
            <a:extLst>
              <a:ext uri="{FF2B5EF4-FFF2-40B4-BE49-F238E27FC236}">
                <a16:creationId xmlns="" xmlns:a16="http://schemas.microsoft.com/office/drawing/2014/main" id="{E1C78104-1F18-4BC8-B58C-885C423B5F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649" t="5324" r="13358" b="2089"/>
          <a:stretch/>
        </p:blipFill>
        <p:spPr>
          <a:xfrm>
            <a:off x="2620370" y="783162"/>
            <a:ext cx="7287904" cy="4280158"/>
          </a:xfrm>
        </p:spPr>
      </p:pic>
    </p:spTree>
    <p:extLst>
      <p:ext uri="{BB962C8B-B14F-4D97-AF65-F5344CB8AC3E}">
        <p14:creationId xmlns:p14="http://schemas.microsoft.com/office/powerpoint/2010/main" val="1038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 xmlns:a16="http://schemas.microsoft.com/office/drawing/2014/main" id="{6366F256-9954-4473-9D33-C8DEF3A6D449}"/>
              </a:ext>
            </a:extLst>
          </p:cNvPr>
          <p:cNvSpPr txBox="1"/>
          <p:nvPr/>
        </p:nvSpPr>
        <p:spPr>
          <a:xfrm>
            <a:off x="1764486" y="2400812"/>
            <a:ext cx="8293395" cy="2246769"/>
          </a:xfrm>
          <a:prstGeom prst="rect">
            <a:avLst/>
          </a:prstGeom>
          <a:noFill/>
        </p:spPr>
        <p:txBody>
          <a:bodyPr wrap="square" rtlCol="0">
            <a:spAutoFit/>
          </a:bodyPr>
          <a:lstStyle/>
          <a:p>
            <a:pPr algn="ctr"/>
            <a:r>
              <a:rPr lang="en-US" sz="5400" b="1" i="1">
                <a:solidFill>
                  <a:srgbClr val="FF0000"/>
                </a:solidFill>
                <a:latin typeface="Times New Roman" panose="02020603050405020304" pitchFamily="18" charset="0"/>
                <a:cs typeface="Times New Roman" panose="02020603050405020304" pitchFamily="18" charset="0"/>
              </a:rPr>
              <a:t>Xin chào và hẹn gặp lại </a:t>
            </a:r>
          </a:p>
          <a:p>
            <a:pPr algn="ctr"/>
            <a:r>
              <a:rPr lang="en-US" sz="5400" b="1" i="1">
                <a:solidFill>
                  <a:srgbClr val="FF0000"/>
                </a:solidFill>
                <a:latin typeface="Times New Roman" panose="02020603050405020304" pitchFamily="18" charset="0"/>
                <a:cs typeface="Times New Roman" panose="02020603050405020304" pitchFamily="18" charset="0"/>
              </a:rPr>
              <a:t>các con!</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81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 xmlns:a16="http://schemas.microsoft.com/office/drawing/2014/main" id="{6366F256-9954-4473-9D33-C8DEF3A6D449}"/>
              </a:ext>
            </a:extLst>
          </p:cNvPr>
          <p:cNvSpPr txBox="1"/>
          <p:nvPr/>
        </p:nvSpPr>
        <p:spPr>
          <a:xfrm>
            <a:off x="2232837" y="2209731"/>
            <a:ext cx="8293395" cy="2246769"/>
          </a:xfrm>
          <a:prstGeom prst="rect">
            <a:avLst/>
          </a:prstGeom>
          <a:noFill/>
        </p:spPr>
        <p:txBody>
          <a:bodyPr wrap="square" rtlCol="0">
            <a:spAutoFit/>
          </a:bodyPr>
          <a:lstStyle/>
          <a:p>
            <a:r>
              <a:rPr lang="en-US" sz="5400" b="1" i="1">
                <a:solidFill>
                  <a:srgbClr val="FF0000"/>
                </a:solidFill>
                <a:latin typeface="Times New Roman" panose="02020603050405020304" pitchFamily="18" charset="0"/>
                <a:cs typeface="Times New Roman" panose="02020603050405020304" pitchFamily="18" charset="0"/>
              </a:rPr>
              <a:t>Các con vừa hát bài hát gì? </a:t>
            </a:r>
          </a:p>
          <a:p>
            <a:r>
              <a:rPr lang="en-US" sz="5400" b="1" i="1">
                <a:solidFill>
                  <a:srgbClr val="FF0000"/>
                </a:solidFill>
                <a:latin typeface="Times New Roman" panose="02020603050405020304" pitchFamily="18" charset="0"/>
                <a:cs typeface="Times New Roman" panose="02020603050405020304" pitchFamily="18" charset="0"/>
              </a:rPr>
              <a:t>Bài hát nói đến điều gì?</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9000" y="-3714750"/>
            <a:ext cx="19050000" cy="1428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extLst>
              <a:ext uri="{FF2B5EF4-FFF2-40B4-BE49-F238E27FC236}">
                <a16:creationId xmlns="" xmlns:a16="http://schemas.microsoft.com/office/drawing/2014/main" id="{06D5D59E-7CC5-4B93-8C0F-0255FBAFAD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742" t="17325" r="19458" b="20898"/>
          <a:stretch/>
        </p:blipFill>
        <p:spPr>
          <a:xfrm>
            <a:off x="2331987" y="267415"/>
            <a:ext cx="6878471" cy="4699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07976" y="5268035"/>
            <a:ext cx="3207224" cy="6550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Qủa</a:t>
            </a:r>
            <a:r>
              <a:rPr lang="en-US" sz="4000" b="1" dirty="0">
                <a:solidFill>
                  <a:srgbClr val="FF0000"/>
                </a:solidFill>
                <a:latin typeface="Times New Roman" panose="02020603050405020304" pitchFamily="18" charset="0"/>
                <a:cs typeface="Times New Roman" panose="02020603050405020304" pitchFamily="18" charset="0"/>
              </a:rPr>
              <a:t> cam</a:t>
            </a:r>
          </a:p>
        </p:txBody>
      </p:sp>
    </p:spTree>
    <p:extLst>
      <p:ext uri="{BB962C8B-B14F-4D97-AF65-F5344CB8AC3E}">
        <p14:creationId xmlns:p14="http://schemas.microsoft.com/office/powerpoint/2010/main" val="26288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9019BB6-E296-4318-92DC-17353FB08C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32" r="4627"/>
          <a:stretch/>
        </p:blipFill>
        <p:spPr>
          <a:xfrm>
            <a:off x="0" y="0"/>
            <a:ext cx="12192000" cy="6858000"/>
          </a:xfrm>
        </p:spPr>
      </p:pic>
    </p:spTree>
    <p:extLst>
      <p:ext uri="{BB962C8B-B14F-4D97-AF65-F5344CB8AC3E}">
        <p14:creationId xmlns:p14="http://schemas.microsoft.com/office/powerpoint/2010/main" val="11962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77EC8EFE-4F55-40C3-AB86-072D58795C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31" t="2189" r="9217"/>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26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8480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668249" y="1097268"/>
            <a:ext cx="3538817" cy="2541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021686" y="1120816"/>
            <a:ext cx="3854823" cy="2720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1676156" y="4337113"/>
            <a:ext cx="3538817" cy="2241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7949097" y="4221474"/>
            <a:ext cx="3854823" cy="2472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445565" y="178094"/>
            <a:ext cx="5152242" cy="6471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Qủa</a:t>
            </a:r>
            <a:r>
              <a:rPr lang="en-US" sz="2800" b="1" dirty="0">
                <a:solidFill>
                  <a:srgbClr val="FF0000"/>
                </a:solidFill>
                <a:latin typeface="Times New Roman" panose="02020603050405020304" pitchFamily="18" charset="0"/>
                <a:cs typeface="Times New Roman" panose="02020603050405020304" pitchFamily="18" charset="0"/>
              </a:rPr>
              <a:t> cam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973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462"/>
            <a:ext cx="12192000" cy="6845538"/>
          </a:xfrm>
          <a:prstGeom prst="rect">
            <a:avLst/>
          </a:prstGeom>
        </p:spPr>
      </p:pic>
      <p:pic>
        <p:nvPicPr>
          <p:cNvPr id="5" name="Content Placeholder 4">
            <a:extLst>
              <a:ext uri="{FF2B5EF4-FFF2-40B4-BE49-F238E27FC236}">
                <a16:creationId xmlns="" xmlns:a16="http://schemas.microsoft.com/office/drawing/2014/main" id="{24DC4F1E-83C1-4B99-A770-5A2C537775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85" t="25998" r="3073" b="6408"/>
          <a:stretch/>
        </p:blipFill>
        <p:spPr>
          <a:xfrm>
            <a:off x="218364" y="1789043"/>
            <a:ext cx="11721845" cy="4651514"/>
          </a:xfrm>
        </p:spPr>
      </p:pic>
      <p:sp>
        <p:nvSpPr>
          <p:cNvPr id="4" name="Rectangle: Rounded Corners 3"/>
          <p:cNvSpPr/>
          <p:nvPr/>
        </p:nvSpPr>
        <p:spPr>
          <a:xfrm>
            <a:off x="3070745" y="156950"/>
            <a:ext cx="6496335" cy="14876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Trước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cam con </a:t>
            </a:r>
            <a:r>
              <a:rPr lang="en-US" sz="3200" b="1" dirty="0" err="1">
                <a:solidFill>
                  <a:srgbClr val="FF0000"/>
                </a:solidFill>
                <a:latin typeface="Times New Roman" panose="02020603050405020304" pitchFamily="18" charset="0"/>
                <a:cs typeface="Times New Roman" panose="02020603050405020304" pitchFamily="18" charset="0"/>
              </a:rPr>
              <a:t>phải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a:p>
            <a:pPr algn="ct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cam con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64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3D2A995709C64DA471AE2607274D92" ma:contentTypeVersion="5" ma:contentTypeDescription="Create a new document." ma:contentTypeScope="" ma:versionID="30ba8e7bcfdd1b21f572a99114037625">
  <xsd:schema xmlns:xsd="http://www.w3.org/2001/XMLSchema" xmlns:xs="http://www.w3.org/2001/XMLSchema" xmlns:p="http://schemas.microsoft.com/office/2006/metadata/properties" xmlns:ns3="fdb7e2e9-336f-463b-a0f4-c98654f0bf43" targetNamespace="http://schemas.microsoft.com/office/2006/metadata/properties" ma:root="true" ma:fieldsID="15d6b587c2cf1317482977fff51039a4" ns3:_="">
    <xsd:import namespace="fdb7e2e9-336f-463b-a0f4-c98654f0bf4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7e2e9-336f-463b-a0f4-c98654f0bf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E1E0A-D871-4665-A0BC-6DED1927751A}">
  <ds:schemaRefs>
    <ds:schemaRef ds:uri="http://schemas.openxmlformats.org/package/2006/metadata/core-properties"/>
    <ds:schemaRef ds:uri="http://purl.org/dc/terms/"/>
    <ds:schemaRef ds:uri="http://purl.org/dc/dcmitype/"/>
    <ds:schemaRef ds:uri="fdb7e2e9-336f-463b-a0f4-c98654f0bf43"/>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F2CB72B-D67B-41B5-A367-B18E421AE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7e2e9-336f-463b-a0f4-c98654f0b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174D91-5F40-455A-A148-4CA3BABD84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2243</TotalTime>
  <Words>325</Words>
  <Application>Microsoft Office PowerPoint</Application>
  <PresentationFormat>Custom</PresentationFormat>
  <Paragraphs>45</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Minh Hằng</dc:creator>
  <cp:lastModifiedBy>MinhThangPC.VN</cp:lastModifiedBy>
  <cp:revision>37</cp:revision>
  <dcterms:created xsi:type="dcterms:W3CDTF">2021-12-27T03:24:40Z</dcterms:created>
  <dcterms:modified xsi:type="dcterms:W3CDTF">2025-02-17T04:39:39Z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0x010100BA3D2A995709C64DA471AE2607274D92</vt:lpwstr>
  </property>
</Properties>
</file>