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 id="258" r:id="rId5"/>
    <p:sldId id="259" r:id="rId6"/>
    <p:sldId id="257" r:id="rId7"/>
    <p:sldId id="256" r:id="rId8"/>
    <p:sldId id="263" r:id="rId9"/>
    <p:sldId id="264" r:id="rId10"/>
    <p:sldId id="265" r:id="rId11"/>
    <p:sldId id="266" r:id="rId12"/>
    <p:sldId id="267" r:id="rId13"/>
    <p:sldId id="268" r:id="rId14"/>
    <p:sldId id="269" r:id="rId15"/>
    <p:sldId id="271"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5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66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4D46167-9962-4D95-AC02-4188AF5BE209}"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575968018"/>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46167-9962-4D95-AC02-4188AF5BE209}"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43257690"/>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46167-9962-4D95-AC02-4188AF5BE209}"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879858677"/>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D46167-9962-4D95-AC02-4188AF5BE209}"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2120485231"/>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4D46167-9962-4D95-AC02-4188AF5BE209}"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251927822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D46167-9962-4D95-AC02-4188AF5BE209}"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74138827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D46167-9962-4D95-AC02-4188AF5BE209}" type="datetimeFigureOut">
              <a:rPr lang="en-US" smtClean="0"/>
              <a:t>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860784563"/>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4D46167-9962-4D95-AC02-4188AF5BE209}" type="datetimeFigureOut">
              <a:rPr lang="en-US" smtClean="0"/>
              <a:t>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3698945091"/>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46167-9962-4D95-AC02-4188AF5BE209}" type="datetimeFigureOut">
              <a:rPr lang="en-US" smtClean="0"/>
              <a:t>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167056953"/>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D46167-9962-4D95-AC02-4188AF5BE209}"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1968187026"/>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D46167-9962-4D95-AC02-4188AF5BE209}"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966C4-9552-419D-A66A-A413DB59627C}" type="slidenum">
              <a:rPr lang="en-US" smtClean="0"/>
              <a:t>‹#›</a:t>
            </a:fld>
            <a:endParaRPr lang="en-US"/>
          </a:p>
        </p:txBody>
      </p:sp>
    </p:spTree>
    <p:extLst>
      <p:ext uri="{BB962C8B-B14F-4D97-AF65-F5344CB8AC3E}">
        <p14:creationId xmlns:p14="http://schemas.microsoft.com/office/powerpoint/2010/main" val="3327014674"/>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46167-9962-4D95-AC02-4188AF5BE209}" type="datetimeFigureOut">
              <a:rPr lang="en-US" smtClean="0"/>
              <a:t>1/20/2025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9966C4-9552-419D-A66A-A413DB59627C}" type="slidenum">
              <a:rPr lang="en-US" smtClean="0"/>
              <a:t>‹#›</a:t>
            </a:fld>
            <a:endParaRPr lang="en-US"/>
          </a:p>
        </p:txBody>
      </p:sp>
    </p:spTree>
    <p:extLst>
      <p:ext uri="{BB962C8B-B14F-4D97-AF65-F5344CB8AC3E}">
        <p14:creationId xmlns:p14="http://schemas.microsoft.com/office/powerpoint/2010/main" val="4011724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100+ Hình Nền Slide PowerPoint Đẹp Nhất 2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descr="C:\Users\Administrator\Downloads\z2927050180919_87679c610dadda88ac4fa8a014b7cf1f-removebg-preview.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0286" y="1773649"/>
            <a:ext cx="2091446" cy="1581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899036" y="3650198"/>
            <a:ext cx="7833946" cy="2083327"/>
          </a:xfrm>
          <a:prstGeom prst="rect">
            <a:avLst/>
          </a:prstGeom>
          <a:noFill/>
        </p:spPr>
        <p:txBody>
          <a:bodyPr wrap="square">
            <a:spAutoFit/>
          </a:bodyPr>
          <a:lstStyle/>
          <a:p>
            <a:pPr algn="ctr" eaLnBrk="1" fontAlgn="auto" hangingPunct="1">
              <a:lnSpc>
                <a:spcPct val="107000"/>
              </a:lnSpc>
              <a:spcBef>
                <a:spcPts val="0"/>
              </a:spcBef>
              <a:spcAft>
                <a:spcPts val="800"/>
              </a:spcAft>
              <a:defRPr/>
            </a:pPr>
            <a:r>
              <a:rPr lang="vi-VN" sz="2400" b="1" dirty="0">
                <a:solidFill>
                  <a:srgbClr val="FF0000"/>
                </a:solidFill>
                <a:latin typeface="Times New Roman"/>
                <a:ea typeface="Calibri"/>
                <a:cs typeface="Times New Roman"/>
              </a:rPr>
              <a:t>GIÁO ÁN: PHÁT TRIỂN </a:t>
            </a:r>
            <a:r>
              <a:rPr lang="en-US" sz="2400" b="1" dirty="0">
                <a:solidFill>
                  <a:srgbClr val="FF0000"/>
                </a:solidFill>
                <a:latin typeface="Times New Roman"/>
                <a:ea typeface="Calibri"/>
                <a:cs typeface="Times New Roman"/>
              </a:rPr>
              <a:t>NGÔN NGỮ</a:t>
            </a:r>
          </a:p>
          <a:p>
            <a:pPr indent="1770063" eaLnBrk="1" fontAlgn="auto" hangingPunct="1">
              <a:lnSpc>
                <a:spcPct val="107000"/>
              </a:lnSpc>
              <a:spcBef>
                <a:spcPts val="0"/>
              </a:spcBef>
              <a:spcAft>
                <a:spcPts val="800"/>
              </a:spcAft>
              <a:defRPr/>
            </a:pPr>
            <a:r>
              <a:rPr lang="vi-VN" b="1" dirty="0">
                <a:solidFill>
                  <a:srgbClr val="002060"/>
                </a:solidFill>
                <a:latin typeface="Times New Roman"/>
                <a:ea typeface="Calibri"/>
                <a:cs typeface="Times New Roman"/>
              </a:rPr>
              <a:t>Đề tài</a:t>
            </a:r>
            <a:r>
              <a:rPr lang="en-US" b="1" dirty="0">
                <a:solidFill>
                  <a:srgbClr val="002060"/>
                </a:solidFill>
                <a:latin typeface="Times New Roman"/>
                <a:ea typeface="Calibri"/>
                <a:cs typeface="Times New Roman"/>
              </a:rPr>
              <a:t>     </a:t>
            </a:r>
            <a:r>
              <a:rPr lang="vi-VN" b="1" dirty="0">
                <a:solidFill>
                  <a:srgbClr val="002060"/>
                </a:solidFill>
                <a:latin typeface="Times New Roman"/>
                <a:ea typeface="Calibri"/>
                <a:cs typeface="Times New Roman"/>
              </a:rPr>
              <a:t>:</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Truyện</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Cá</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rô</a:t>
            </a:r>
            <a:r>
              <a:rPr lang="en-US" b="1" dirty="0">
                <a:solidFill>
                  <a:srgbClr val="002060"/>
                </a:solidFill>
                <a:latin typeface="Times New Roman"/>
                <a:ea typeface="Calibri"/>
                <a:cs typeface="Times New Roman"/>
              </a:rPr>
              <a:t> con </a:t>
            </a:r>
            <a:r>
              <a:rPr lang="en-US" b="1" dirty="0" err="1">
                <a:solidFill>
                  <a:srgbClr val="002060"/>
                </a:solidFill>
                <a:latin typeface="Times New Roman"/>
                <a:ea typeface="Calibri"/>
                <a:cs typeface="Times New Roman"/>
              </a:rPr>
              <a:t>lên</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bờ</a:t>
            </a:r>
            <a:r>
              <a:rPr lang="en-US" b="1" dirty="0">
                <a:solidFill>
                  <a:srgbClr val="002060"/>
                </a:solidFill>
                <a:latin typeface="Times New Roman"/>
                <a:ea typeface="Calibri"/>
                <a:cs typeface="Times New Roman"/>
              </a:rPr>
              <a:t>” </a:t>
            </a:r>
          </a:p>
          <a:p>
            <a:pPr indent="1770063" eaLnBrk="1" fontAlgn="auto" hangingPunct="1">
              <a:lnSpc>
                <a:spcPct val="107000"/>
              </a:lnSpc>
              <a:spcBef>
                <a:spcPts val="0"/>
              </a:spcBef>
              <a:spcAft>
                <a:spcPts val="800"/>
              </a:spcAft>
              <a:defRPr/>
            </a:pPr>
            <a:r>
              <a:rPr lang="en-US" b="1" dirty="0" err="1">
                <a:solidFill>
                  <a:srgbClr val="002060"/>
                </a:solidFill>
                <a:latin typeface="Times New Roman"/>
                <a:ea typeface="Calibri"/>
                <a:cs typeface="Times New Roman"/>
              </a:rPr>
              <a:t>Loại</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tiết</a:t>
            </a:r>
            <a:r>
              <a:rPr lang="en-US" b="1" dirty="0">
                <a:solidFill>
                  <a:srgbClr val="002060"/>
                </a:solidFill>
                <a:latin typeface="Times New Roman"/>
                <a:ea typeface="Calibri"/>
                <a:cs typeface="Times New Roman"/>
              </a:rPr>
              <a:t> : </a:t>
            </a:r>
            <a:r>
              <a:rPr lang="en-US" b="1" dirty="0" err="1">
                <a:solidFill>
                  <a:srgbClr val="002060"/>
                </a:solidFill>
                <a:latin typeface="Times New Roman"/>
                <a:ea typeface="Calibri"/>
                <a:cs typeface="Times New Roman"/>
              </a:rPr>
              <a:t>Đa</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số</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trẻ</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chưa</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biết</a:t>
            </a:r>
            <a:endParaRPr lang="en-US" sz="1600" dirty="0">
              <a:solidFill>
                <a:srgbClr val="002060"/>
              </a:solidFill>
              <a:latin typeface="Times New Roman"/>
              <a:ea typeface="Calibri"/>
              <a:cs typeface="Times New Roman"/>
            </a:endParaRPr>
          </a:p>
          <a:p>
            <a:pPr indent="1770063" eaLnBrk="1" fontAlgn="auto" hangingPunct="1">
              <a:lnSpc>
                <a:spcPct val="107000"/>
              </a:lnSpc>
              <a:spcBef>
                <a:spcPts val="0"/>
              </a:spcBef>
              <a:spcAft>
                <a:spcPts val="800"/>
              </a:spcAft>
              <a:defRPr/>
            </a:pPr>
            <a:r>
              <a:rPr lang="vi-VN" b="1" dirty="0">
                <a:solidFill>
                  <a:srgbClr val="002060"/>
                </a:solidFill>
                <a:latin typeface="Times New Roman"/>
                <a:ea typeface="Calibri"/>
                <a:cs typeface="Times New Roman"/>
              </a:rPr>
              <a:t>Lứa tuổi : </a:t>
            </a:r>
            <a:r>
              <a:rPr lang="en-US" b="1" dirty="0">
                <a:solidFill>
                  <a:srgbClr val="002060"/>
                </a:solidFill>
                <a:latin typeface="Times New Roman"/>
                <a:ea typeface="Calibri"/>
                <a:cs typeface="Times New Roman"/>
              </a:rPr>
              <a:t>4 - 5</a:t>
            </a:r>
            <a:r>
              <a:rPr lang="vi-VN" b="1" dirty="0">
                <a:solidFill>
                  <a:srgbClr val="002060"/>
                </a:solidFill>
                <a:latin typeface="Times New Roman"/>
                <a:ea typeface="Calibri"/>
                <a:cs typeface="Times New Roman"/>
              </a:rPr>
              <a:t> tuổi</a:t>
            </a:r>
            <a:endParaRPr lang="en-US" sz="1600" dirty="0">
              <a:solidFill>
                <a:srgbClr val="002060"/>
              </a:solidFill>
              <a:latin typeface="Times New Roman"/>
              <a:ea typeface="Calibri"/>
              <a:cs typeface="Times New Roman"/>
            </a:endParaRPr>
          </a:p>
          <a:p>
            <a:pPr indent="1770063" eaLnBrk="1" fontAlgn="auto" hangingPunct="1">
              <a:lnSpc>
                <a:spcPct val="107000"/>
              </a:lnSpc>
              <a:spcBef>
                <a:spcPts val="0"/>
              </a:spcBef>
              <a:spcAft>
                <a:spcPts val="800"/>
              </a:spcAft>
              <a:tabLst>
                <a:tab pos="5145088" algn="l"/>
              </a:tabLst>
              <a:defRPr/>
            </a:pPr>
            <a:r>
              <a:rPr lang="vi-VN" b="1" dirty="0">
                <a:solidFill>
                  <a:srgbClr val="002060"/>
                </a:solidFill>
                <a:latin typeface="Times New Roman"/>
                <a:ea typeface="Calibri"/>
                <a:cs typeface="Times New Roman"/>
              </a:rPr>
              <a:t>Người thực hiện: </a:t>
            </a:r>
            <a:r>
              <a:rPr lang="en-US" b="1" dirty="0" err="1">
                <a:solidFill>
                  <a:srgbClr val="002060"/>
                </a:solidFill>
                <a:latin typeface="Times New Roman"/>
                <a:ea typeface="Calibri"/>
                <a:cs typeface="Times New Roman"/>
              </a:rPr>
              <a:t>Lương</a:t>
            </a:r>
            <a:r>
              <a:rPr lang="en-US" b="1" dirty="0">
                <a:solidFill>
                  <a:srgbClr val="002060"/>
                </a:solidFill>
                <a:latin typeface="Times New Roman"/>
                <a:ea typeface="Calibri"/>
                <a:cs typeface="Times New Roman"/>
              </a:rPr>
              <a:t> </a:t>
            </a:r>
            <a:r>
              <a:rPr lang="en-US" b="1" dirty="0" err="1">
                <a:solidFill>
                  <a:srgbClr val="002060"/>
                </a:solidFill>
                <a:latin typeface="Times New Roman"/>
                <a:ea typeface="Calibri"/>
                <a:cs typeface="Times New Roman"/>
              </a:rPr>
              <a:t>Thị</a:t>
            </a:r>
            <a:r>
              <a:rPr lang="en-US" b="1" dirty="0">
                <a:solidFill>
                  <a:srgbClr val="002060"/>
                </a:solidFill>
                <a:latin typeface="Times New Roman"/>
                <a:ea typeface="Calibri"/>
                <a:cs typeface="Times New Roman"/>
              </a:rPr>
              <a:t> Thu </a:t>
            </a:r>
            <a:r>
              <a:rPr lang="en-US" b="1" dirty="0" err="1">
                <a:solidFill>
                  <a:srgbClr val="002060"/>
                </a:solidFill>
                <a:latin typeface="Times New Roman"/>
                <a:ea typeface="Calibri"/>
                <a:cs typeface="Times New Roman"/>
              </a:rPr>
              <a:t>Thủy</a:t>
            </a:r>
            <a:endParaRPr lang="en-US" sz="1600" dirty="0">
              <a:solidFill>
                <a:srgbClr val="002060"/>
              </a:solidFill>
              <a:latin typeface="Times New Roman"/>
              <a:ea typeface="Calibri"/>
              <a:cs typeface="Times New Roman"/>
            </a:endParaRPr>
          </a:p>
        </p:txBody>
      </p:sp>
      <p:sp>
        <p:nvSpPr>
          <p:cNvPr id="7" name="Rectangle 6"/>
          <p:cNvSpPr>
            <a:spLocks noChangeArrowheads="1"/>
          </p:cNvSpPr>
          <p:nvPr/>
        </p:nvSpPr>
        <p:spPr bwMode="auto">
          <a:xfrm>
            <a:off x="4169923" y="6322488"/>
            <a:ext cx="2362200" cy="369888"/>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b="1" dirty="0" err="1">
                <a:solidFill>
                  <a:srgbClr val="FF0000"/>
                </a:solidFill>
                <a:latin typeface="Times New Roman" panose="02020603050405020304" pitchFamily="18" charset="0"/>
                <a:cs typeface="Times New Roman" panose="02020603050405020304" pitchFamily="18" charset="0"/>
              </a:rPr>
              <a:t>Năm</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học</a:t>
            </a:r>
            <a:r>
              <a:rPr lang="en-US" altLang="en-US" b="1" dirty="0">
                <a:solidFill>
                  <a:srgbClr val="FF0000"/>
                </a:solidFill>
                <a:latin typeface="Times New Roman" panose="02020603050405020304" pitchFamily="18" charset="0"/>
                <a:cs typeface="Times New Roman" panose="02020603050405020304" pitchFamily="18" charset="0"/>
              </a:rPr>
              <a:t> </a:t>
            </a:r>
            <a:r>
              <a:rPr lang="vi-VN" altLang="en-US" b="1" dirty="0">
                <a:solidFill>
                  <a:srgbClr val="FF0000"/>
                </a:solidFill>
                <a:latin typeface="Times New Roman" panose="02020603050405020304" pitchFamily="18" charset="0"/>
                <a:cs typeface="Times New Roman" panose="02020603050405020304" pitchFamily="18" charset="0"/>
              </a:rPr>
              <a:t>202</a:t>
            </a:r>
            <a:r>
              <a:rPr lang="en-US" altLang="en-US" b="1" dirty="0">
                <a:solidFill>
                  <a:srgbClr val="FF0000"/>
                </a:solidFill>
                <a:latin typeface="Times New Roman" panose="02020603050405020304" pitchFamily="18" charset="0"/>
                <a:cs typeface="Times New Roman" panose="02020603050405020304" pitchFamily="18" charset="0"/>
              </a:rPr>
              <a:t>4 - </a:t>
            </a:r>
            <a:r>
              <a:rPr lang="vi-VN" altLang="en-US" b="1" dirty="0">
                <a:solidFill>
                  <a:srgbClr val="FF0000"/>
                </a:solidFill>
                <a:latin typeface="Times New Roman" panose="02020603050405020304" pitchFamily="18" charset="0"/>
                <a:cs typeface="Times New Roman" panose="02020603050405020304" pitchFamily="18" charset="0"/>
              </a:rPr>
              <a:t>202</a:t>
            </a:r>
            <a:r>
              <a:rPr lang="en-US" altLang="en-US" b="1">
                <a:solidFill>
                  <a:srgbClr val="FF0000"/>
                </a:solidFill>
                <a:latin typeface="Times New Roman" panose="02020603050405020304" pitchFamily="18" charset="0"/>
                <a:cs typeface="Times New Roman" panose="02020603050405020304" pitchFamily="18" charset="0"/>
              </a:rPr>
              <a:t>5</a:t>
            </a:r>
            <a:endParaRPr lang="en-US" altLang="en-US" b="1"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a:spLocks noChangeArrowheads="1"/>
          </p:cNvSpPr>
          <p:nvPr/>
        </p:nvSpPr>
        <p:spPr bwMode="auto">
          <a:xfrm>
            <a:off x="3377609" y="250753"/>
            <a:ext cx="5256028" cy="1272143"/>
          </a:xfrm>
          <a:prstGeom prst="rect">
            <a:avLst/>
          </a:prstGeom>
          <a:noFill/>
          <a:ln>
            <a:noFill/>
          </a:ln>
        </p:spPr>
        <p:txBody>
          <a:bodyPr wrap="square">
            <a:spAutoFit/>
          </a:bodyPr>
          <a:lstStyle>
            <a:lvl1pPr>
              <a:tabLst>
                <a:tab pos="1885950" algn="l"/>
              </a:tabLst>
              <a:defRPr>
                <a:solidFill>
                  <a:schemeClr val="tx1"/>
                </a:solidFill>
                <a:latin typeface="Arial" panose="020B0604020202020204" pitchFamily="34" charset="0"/>
                <a:cs typeface="Arial" panose="020B0604020202020204" pitchFamily="34" charset="0"/>
              </a:defRPr>
            </a:lvl1pPr>
            <a:lvl2pPr marL="742950" indent="-285750">
              <a:tabLst>
                <a:tab pos="1885950" algn="l"/>
              </a:tabLst>
              <a:defRPr>
                <a:solidFill>
                  <a:schemeClr val="tx1"/>
                </a:solidFill>
                <a:latin typeface="Arial" panose="020B0604020202020204" pitchFamily="34" charset="0"/>
                <a:cs typeface="Arial" panose="020B0604020202020204" pitchFamily="34" charset="0"/>
              </a:defRPr>
            </a:lvl2pPr>
            <a:lvl3pPr marL="1143000" indent="-228600">
              <a:tabLst>
                <a:tab pos="1885950" algn="l"/>
              </a:tabLst>
              <a:defRPr>
                <a:solidFill>
                  <a:schemeClr val="tx1"/>
                </a:solidFill>
                <a:latin typeface="Arial" panose="020B0604020202020204" pitchFamily="34" charset="0"/>
                <a:cs typeface="Arial" panose="020B0604020202020204" pitchFamily="34" charset="0"/>
              </a:defRPr>
            </a:lvl3pPr>
            <a:lvl4pPr marL="1600200" indent="-228600">
              <a:tabLst>
                <a:tab pos="1885950" algn="l"/>
              </a:tabLst>
              <a:defRPr>
                <a:solidFill>
                  <a:schemeClr val="tx1"/>
                </a:solidFill>
                <a:latin typeface="Arial" panose="020B0604020202020204" pitchFamily="34" charset="0"/>
                <a:cs typeface="Arial" panose="020B0604020202020204" pitchFamily="34" charset="0"/>
              </a:defRPr>
            </a:lvl4pPr>
            <a:lvl5pPr marL="2057400" indent="-228600">
              <a:tabLst>
                <a:tab pos="1885950"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885950" algn="l"/>
              </a:tabLs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ỦY BAN NHÂN DÂN QUẬN LONG BIÊN</a:t>
            </a:r>
          </a:p>
          <a:p>
            <a:pPr algn="ctr" eaLnBrk="1" hangingPunct="1">
              <a:spcAft>
                <a:spcPts val="1000"/>
              </a:spcAft>
            </a:pPr>
            <a:r>
              <a:rPr lang="en-US" altLang="en-US" sz="20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TRƯỜNG MẦM NON LONG BIÊN</a:t>
            </a:r>
            <a:endPar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ctr" eaLnBrk="1" hangingPunct="1">
              <a:spcAft>
                <a:spcPts val="1000"/>
              </a:spcAft>
            </a:pPr>
            <a:r>
              <a:rPr lang="en-US" altLang="en-US" sz="20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177880558"/>
      </p:ext>
    </p:extLst>
  </p:cSld>
  <p:clrMapOvr>
    <a:masterClrMapping/>
  </p:clrMapOvr>
  <mc:AlternateContent xmlns:mc="http://schemas.openxmlformats.org/markup-compatibility/2006" xmlns:p14="http://schemas.microsoft.com/office/powerpoint/2010/main">
    <mc:Choice Requires="p14">
      <p:transition spd="slow" p14:dur="1500" advClick="0" advTm="6000">
        <p:split orient="vert"/>
      </p:transition>
    </mc:Choice>
    <mc:Fallback xmlns="">
      <p:transition spd="slow" advClick="0"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Effect transition="in" filter="fade">
                                      <p:cBhvr>
                                        <p:cTn id="35" dur="1000"/>
                                        <p:tgtEl>
                                          <p:spTgt spid="6">
                                            <p:txEl>
                                              <p:pRg st="0" end="0"/>
                                            </p:txEl>
                                          </p:spTgt>
                                        </p:tgtEl>
                                      </p:cBhvr>
                                    </p:animEffect>
                                    <p:anim calcmode="lin" valueType="num">
                                      <p:cBhvr>
                                        <p:cTn id="36"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1" end="1"/>
                                            </p:txEl>
                                          </p:spTgt>
                                        </p:tgtEl>
                                        <p:attrNameLst>
                                          <p:attrName>style.visibility</p:attrName>
                                        </p:attrNameLst>
                                      </p:cBhvr>
                                      <p:to>
                                        <p:strVal val="visible"/>
                                      </p:to>
                                    </p:set>
                                    <p:animEffect transition="in" filter="fade">
                                      <p:cBhvr>
                                        <p:cTn id="42" dur="1000"/>
                                        <p:tgtEl>
                                          <p:spTgt spid="6">
                                            <p:txEl>
                                              <p:pRg st="1" end="1"/>
                                            </p:txEl>
                                          </p:spTgt>
                                        </p:tgtEl>
                                      </p:cBhvr>
                                    </p:animEffect>
                                    <p:anim calcmode="lin" valueType="num">
                                      <p:cBhvr>
                                        <p:cTn id="4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6">
                                            <p:txEl>
                                              <p:pRg st="2" end="2"/>
                                            </p:txEl>
                                          </p:spTgt>
                                        </p:tgtEl>
                                        <p:attrNameLst>
                                          <p:attrName>style.visibility</p:attrName>
                                        </p:attrNameLst>
                                      </p:cBhvr>
                                      <p:to>
                                        <p:strVal val="visible"/>
                                      </p:to>
                                    </p:set>
                                    <p:animEffect transition="in" filter="fade">
                                      <p:cBhvr>
                                        <p:cTn id="49" dur="1000"/>
                                        <p:tgtEl>
                                          <p:spTgt spid="6">
                                            <p:txEl>
                                              <p:pRg st="2" end="2"/>
                                            </p:txEl>
                                          </p:spTgt>
                                        </p:tgtEl>
                                      </p:cBhvr>
                                    </p:animEffect>
                                    <p:anim calcmode="lin" valueType="num">
                                      <p:cBhvr>
                                        <p:cTn id="50"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
                                            <p:txEl>
                                              <p:pRg st="3" end="3"/>
                                            </p:txEl>
                                          </p:spTgt>
                                        </p:tgtEl>
                                        <p:attrNameLst>
                                          <p:attrName>style.visibility</p:attrName>
                                        </p:attrNameLst>
                                      </p:cBhvr>
                                      <p:to>
                                        <p:strVal val="visible"/>
                                      </p:to>
                                    </p:set>
                                    <p:animEffect transition="in" filter="fade">
                                      <p:cBhvr>
                                        <p:cTn id="56" dur="1000"/>
                                        <p:tgtEl>
                                          <p:spTgt spid="6">
                                            <p:txEl>
                                              <p:pRg st="3" end="3"/>
                                            </p:txEl>
                                          </p:spTgt>
                                        </p:tgtEl>
                                      </p:cBhvr>
                                    </p:animEffect>
                                    <p:anim calcmode="lin" valueType="num">
                                      <p:cBhvr>
                                        <p:cTn id="57"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6">
                                            <p:txEl>
                                              <p:pRg st="4" end="4"/>
                                            </p:txEl>
                                          </p:spTgt>
                                        </p:tgtEl>
                                        <p:attrNameLst>
                                          <p:attrName>style.visibility</p:attrName>
                                        </p:attrNameLst>
                                      </p:cBhvr>
                                      <p:to>
                                        <p:strVal val="visible"/>
                                      </p:to>
                                    </p:set>
                                    <p:animEffect transition="in" filter="fade">
                                      <p:cBhvr>
                                        <p:cTn id="63" dur="1000"/>
                                        <p:tgtEl>
                                          <p:spTgt spid="6">
                                            <p:txEl>
                                              <p:pRg st="4" end="4"/>
                                            </p:txEl>
                                          </p:spTgt>
                                        </p:tgtEl>
                                      </p:cBhvr>
                                    </p:animEffect>
                                    <p:anim calcmode="lin" valueType="num">
                                      <p:cBhvr>
                                        <p:cTn id="64"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65"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7"/>
                                        </p:tgtEl>
                                        <p:attrNameLst>
                                          <p:attrName>style.visibility</p:attrName>
                                        </p:attrNameLst>
                                      </p:cBhvr>
                                      <p:to>
                                        <p:strVal val="visible"/>
                                      </p:to>
                                    </p:set>
                                    <p:animEffect transition="in" filter="fade">
                                      <p:cBhvr>
                                        <p:cTn id="70" dur="1000"/>
                                        <p:tgtEl>
                                          <p:spTgt spid="7"/>
                                        </p:tgtEl>
                                      </p:cBhvr>
                                    </p:animEffect>
                                    <p:anim calcmode="lin" valueType="num">
                                      <p:cBhvr>
                                        <p:cTn id="71" dur="1000" fill="hold"/>
                                        <p:tgtEl>
                                          <p:spTgt spid="7"/>
                                        </p:tgtEl>
                                        <p:attrNameLst>
                                          <p:attrName>ppt_x</p:attrName>
                                        </p:attrNameLst>
                                      </p:cBhvr>
                                      <p:tavLst>
                                        <p:tav tm="0">
                                          <p:val>
                                            <p:strVal val="#ppt_x"/>
                                          </p:val>
                                        </p:tav>
                                        <p:tav tm="100000">
                                          <p:val>
                                            <p:strVal val="#ppt_x"/>
                                          </p:val>
                                        </p:tav>
                                      </p:tavLst>
                                    </p:anim>
                                    <p:anim calcmode="lin" valueType="num">
                                      <p:cBhvr>
                                        <p:cTn id="7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308959"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750289" y="1853093"/>
            <a:ext cx="8541488" cy="3046988"/>
          </a:xfrm>
          <a:prstGeom prst="rect">
            <a:avLst/>
          </a:prstGeom>
        </p:spPr>
        <p:txBody>
          <a:bodyPr wrap="square">
            <a:spAutoFit/>
          </a:bodyPr>
          <a:lstStyle/>
          <a:p>
            <a:r>
              <a:rPr lang="en-US" sz="4800" b="1" dirty="0">
                <a:solidFill>
                  <a:srgbClr val="0070C0"/>
                </a:solidFill>
              </a:rPr>
              <a:t>+ </a:t>
            </a:r>
            <a:r>
              <a:rPr lang="en-US" sz="4800" b="1" dirty="0" err="1">
                <a:solidFill>
                  <a:srgbClr val="0070C0"/>
                </a:solidFill>
              </a:rPr>
              <a:t>Vì</a:t>
            </a:r>
            <a:r>
              <a:rPr lang="en-US" sz="4800" b="1" dirty="0">
                <a:solidFill>
                  <a:srgbClr val="0070C0"/>
                </a:solidFill>
              </a:rPr>
              <a:t> </a:t>
            </a:r>
            <a:r>
              <a:rPr lang="en-US" sz="4800" b="1" dirty="0" err="1">
                <a:solidFill>
                  <a:srgbClr val="0070C0"/>
                </a:solidFill>
              </a:rPr>
              <a:t>sao</a:t>
            </a:r>
            <a:r>
              <a:rPr lang="en-US" sz="4800" b="1" dirty="0">
                <a:solidFill>
                  <a:srgbClr val="0070C0"/>
                </a:solidFill>
              </a:rPr>
              <a:t> </a:t>
            </a:r>
            <a:r>
              <a:rPr lang="en-US" sz="4800" b="1" dirty="0" err="1">
                <a:solidFill>
                  <a:srgbClr val="0070C0"/>
                </a:solidFill>
              </a:rPr>
              <a:t>ếch</a:t>
            </a:r>
            <a:r>
              <a:rPr lang="en-US" sz="4800" b="1" dirty="0">
                <a:solidFill>
                  <a:srgbClr val="0070C0"/>
                </a:solidFill>
              </a:rPr>
              <a:t> </a:t>
            </a:r>
            <a:r>
              <a:rPr lang="en-US" sz="4800" b="1" dirty="0" err="1">
                <a:solidFill>
                  <a:srgbClr val="0070C0"/>
                </a:solidFill>
              </a:rPr>
              <a:t>xanh</a:t>
            </a:r>
            <a:r>
              <a:rPr lang="en-US" sz="4800" b="1" dirty="0">
                <a:solidFill>
                  <a:srgbClr val="0070C0"/>
                </a:solidFill>
              </a:rPr>
              <a:t> </a:t>
            </a:r>
            <a:r>
              <a:rPr lang="en-US" sz="4800" b="1" dirty="0" err="1">
                <a:solidFill>
                  <a:srgbClr val="0070C0"/>
                </a:solidFill>
              </a:rPr>
              <a:t>không</a:t>
            </a:r>
            <a:r>
              <a:rPr lang="en-US" sz="4800" b="1" dirty="0">
                <a:solidFill>
                  <a:srgbClr val="0070C0"/>
                </a:solidFill>
              </a:rPr>
              <a:t> </a:t>
            </a:r>
            <a:r>
              <a:rPr lang="en-US" sz="4800" b="1" dirty="0" err="1">
                <a:solidFill>
                  <a:srgbClr val="0070C0"/>
                </a:solidFill>
              </a:rPr>
              <a:t>cõng</a:t>
            </a:r>
            <a:r>
              <a:rPr lang="en-US" sz="4800" b="1" dirty="0">
                <a:solidFill>
                  <a:srgbClr val="0070C0"/>
                </a:solidFill>
              </a:rPr>
              <a:t> </a:t>
            </a:r>
            <a:r>
              <a:rPr lang="en-US" sz="4800" b="1" dirty="0" err="1">
                <a:solidFill>
                  <a:srgbClr val="0070C0"/>
                </a:solidFill>
              </a:rPr>
              <a:t>được</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a:t>
            </a:r>
          </a:p>
          <a:p>
            <a:r>
              <a:rPr lang="en-US" sz="4800" b="1" dirty="0">
                <a:solidFill>
                  <a:srgbClr val="0070C0"/>
                </a:solidFill>
              </a:rPr>
              <a:t>+ Ai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đồng</a:t>
            </a:r>
            <a:r>
              <a:rPr lang="en-US" sz="4800" b="1" dirty="0">
                <a:solidFill>
                  <a:srgbClr val="0070C0"/>
                </a:solidFill>
              </a:rPr>
              <a:t> ý </a:t>
            </a:r>
            <a:r>
              <a:rPr lang="en-US" sz="4800" b="1" dirty="0" err="1">
                <a:solidFill>
                  <a:srgbClr val="0070C0"/>
                </a:solidFill>
              </a:rPr>
              <a:t>cõng</a:t>
            </a:r>
            <a:r>
              <a:rPr lang="en-US" sz="4800" b="1" dirty="0">
                <a:solidFill>
                  <a:srgbClr val="0070C0"/>
                </a:solidFill>
              </a:rPr>
              <a:t> </a:t>
            </a:r>
            <a:r>
              <a:rPr lang="en-US" sz="4800" b="1" dirty="0" err="1">
                <a:solidFill>
                  <a:srgbClr val="0070C0"/>
                </a:solidFill>
              </a:rPr>
              <a:t>bạn</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lên</a:t>
            </a:r>
            <a:r>
              <a:rPr lang="en-US" sz="4800" b="1" dirty="0">
                <a:solidFill>
                  <a:srgbClr val="0070C0"/>
                </a:solidFill>
              </a:rPr>
              <a:t> </a:t>
            </a:r>
            <a:r>
              <a:rPr lang="en-US" sz="4800" b="1" dirty="0" err="1">
                <a:solidFill>
                  <a:srgbClr val="0070C0"/>
                </a:solidFill>
              </a:rPr>
              <a:t>bờ</a:t>
            </a:r>
            <a:r>
              <a:rPr lang="en-US" sz="4800" b="1" dirty="0">
                <a:solidFill>
                  <a:srgbClr val="0070C0"/>
                </a:solidFill>
              </a:rPr>
              <a:t> ?</a:t>
            </a:r>
          </a:p>
        </p:txBody>
      </p:sp>
    </p:spTree>
    <p:extLst>
      <p:ext uri="{BB962C8B-B14F-4D97-AF65-F5344CB8AC3E}">
        <p14:creationId xmlns:p14="http://schemas.microsoft.com/office/powerpoint/2010/main" val="1001060528"/>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 r="553" b="1875"/>
          <a:stretch/>
        </p:blipFill>
        <p:spPr>
          <a:xfrm>
            <a:off x="0" y="-15385"/>
            <a:ext cx="12191999" cy="5234144"/>
          </a:xfrm>
          <a:prstGeom prst="rect">
            <a:avLst/>
          </a:prstGeom>
        </p:spPr>
      </p:pic>
      <p:sp>
        <p:nvSpPr>
          <p:cNvPr id="8" name="Rectangle 7"/>
          <p:cNvSpPr/>
          <p:nvPr/>
        </p:nvSpPr>
        <p:spPr>
          <a:xfrm>
            <a:off x="0" y="5218759"/>
            <a:ext cx="12192000" cy="168496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dirty="0"/>
          </a:p>
        </p:txBody>
      </p:sp>
      <p:sp>
        <p:nvSpPr>
          <p:cNvPr id="6" name="Rectangle 5"/>
          <p:cNvSpPr/>
          <p:nvPr/>
        </p:nvSpPr>
        <p:spPr>
          <a:xfrm>
            <a:off x="-1" y="5218759"/>
            <a:ext cx="12070079" cy="2031325"/>
          </a:xfrm>
          <a:prstGeom prst="rect">
            <a:avLst/>
          </a:prstGeom>
        </p:spPr>
        <p:txBody>
          <a:bodyPr wrap="square">
            <a:spAutoFit/>
          </a:bodyPr>
          <a:lstStyle/>
          <a:p>
            <a:pPr algn="just"/>
            <a:r>
              <a:rPr lang="vi-VN" dirty="0">
                <a:solidFill>
                  <a:schemeClr val="bg1"/>
                </a:solidFill>
              </a:rPr>
              <a:t>Cá Rô con lại nhờ bạn Ếch Xanh :</a:t>
            </a:r>
          </a:p>
          <a:p>
            <a:pPr algn="just"/>
            <a:r>
              <a:rPr lang="vi-VN" dirty="0">
                <a:solidFill>
                  <a:schemeClr val="bg1"/>
                </a:solidFill>
              </a:rPr>
              <a:t> - Ếch Xanh ơi, cõng Cá Rô con lên bờ chơi với.</a:t>
            </a:r>
            <a:endParaRPr lang="en-US" dirty="0">
              <a:solidFill>
                <a:schemeClr val="bg1"/>
              </a:solidFill>
            </a:endParaRPr>
          </a:p>
          <a:p>
            <a:pPr algn="just"/>
            <a:r>
              <a:rPr lang="vi-VN" dirty="0">
                <a:solidFill>
                  <a:schemeClr val="bg1"/>
                </a:solidFill>
              </a:rPr>
              <a:t>Ếch Xanh rất nhiệt tình nhưng vì Ếch Xanh nhỏ quá, không cõng nổi Cá Rô con. Cá Rô con thơ thẩn đến sát bờ. May quá có một chú rùa đang thò đầu ra ngắm trăng Cá Rô con liền đền nhờ bạn Rùa:</a:t>
            </a:r>
            <a:endParaRPr lang="en-US" dirty="0">
              <a:solidFill>
                <a:schemeClr val="bg1"/>
              </a:solidFill>
            </a:endParaRPr>
          </a:p>
          <a:p>
            <a:r>
              <a:rPr lang="vi-VN" dirty="0">
                <a:solidFill>
                  <a:schemeClr val="bg1"/>
                </a:solidFill>
              </a:rPr>
              <a:t>Bạn Rùa ơi, bạn Rùa ơi! Cõng Cá Rô con lên bờ chơi với.</a:t>
            </a:r>
          </a:p>
          <a:p>
            <a:r>
              <a:rPr lang="vi-VN" dirty="0">
                <a:solidFill>
                  <a:schemeClr val="bg1"/>
                </a:solidFill>
              </a:rPr>
              <a:t>Rùa con liền đồng ý.</a:t>
            </a:r>
          </a:p>
          <a:p>
            <a:pPr algn="just"/>
            <a:endParaRPr lang="vi-VN" dirty="0">
              <a:solidFill>
                <a:schemeClr val="bg1"/>
              </a:solidFill>
            </a:endParaRPr>
          </a:p>
        </p:txBody>
      </p:sp>
    </p:spTree>
    <p:extLst>
      <p:ext uri="{BB962C8B-B14F-4D97-AF65-F5344CB8AC3E}">
        <p14:creationId xmlns:p14="http://schemas.microsoft.com/office/powerpoint/2010/main" val="3420938239"/>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900"/>
                                        <p:tgtEl>
                                          <p:spTgt spid="8">
                                            <p:txEl>
                                              <p:pRg st="0" end="0"/>
                                            </p:txEl>
                                          </p:spTgt>
                                        </p:tgtEl>
                                      </p:cBhvr>
                                    </p:animEffect>
                                    <p:anim calcmode="lin" valueType="num">
                                      <p:cBhvr>
                                        <p:cTn id="8" dur="19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nodeType="after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Effect transition="in" filter="fade">
                                      <p:cBhvr>
                                        <p:cTn id="20" dur="1000"/>
                                        <p:tgtEl>
                                          <p:spTgt spid="6">
                                            <p:txEl>
                                              <p:pRg st="1" end="1"/>
                                            </p:txEl>
                                          </p:spTgt>
                                        </p:tgtEl>
                                      </p:cBhvr>
                                    </p:animEffect>
                                    <p:anim calcmode="lin" valueType="num">
                                      <p:cBhvr>
                                        <p:cTn id="2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nodeType="after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par>
                          <p:cTn id="29" fill="hold">
                            <p:stCondLst>
                              <p:cond delay="4000"/>
                            </p:stCondLst>
                            <p:childTnLst>
                              <p:par>
                                <p:cTn id="30" presetID="42" presetClass="entr" presetSubtype="0" fill="hold" nodeType="after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fade">
                                      <p:cBhvr>
                                        <p:cTn id="32" dur="2000"/>
                                        <p:tgtEl>
                                          <p:spTgt spid="6">
                                            <p:txEl>
                                              <p:pRg st="3" end="3"/>
                                            </p:txEl>
                                          </p:spTgt>
                                        </p:tgtEl>
                                      </p:cBhvr>
                                    </p:animEffect>
                                    <p:anim calcmode="lin" valueType="num">
                                      <p:cBhvr>
                                        <p:cTn id="33" dur="2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4" dur="2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par>
                          <p:cTn id="35" fill="hold">
                            <p:stCondLst>
                              <p:cond delay="6000"/>
                            </p:stCondLst>
                            <p:childTnLst>
                              <p:par>
                                <p:cTn id="36" presetID="42" presetClass="entr" presetSubtype="0" fill="hold"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2000"/>
                                        <p:tgtEl>
                                          <p:spTgt spid="6">
                                            <p:txEl>
                                              <p:pRg st="4" end="4"/>
                                            </p:txEl>
                                          </p:spTgt>
                                        </p:tgtEl>
                                      </p:cBhvr>
                                    </p:animEffect>
                                    <p:anim calcmode="lin" valueType="num">
                                      <p:cBhvr>
                                        <p:cTn id="39"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40"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959" y="0"/>
            <a:ext cx="12308959"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016103" y="534655"/>
            <a:ext cx="8700976" cy="6001643"/>
          </a:xfrm>
          <a:prstGeom prst="rect">
            <a:avLst/>
          </a:prstGeom>
        </p:spPr>
        <p:txBody>
          <a:bodyPr wrap="square">
            <a:spAutoFit/>
          </a:bodyPr>
          <a:lstStyle/>
          <a:p>
            <a:r>
              <a:rPr lang="en-US" sz="4800" b="1" dirty="0">
                <a:solidFill>
                  <a:srgbClr val="0070C0"/>
                </a:solidFill>
              </a:rPr>
              <a:t>+ </a:t>
            </a:r>
            <a:r>
              <a:rPr lang="en-US" sz="4800" b="1" dirty="0" err="1">
                <a:solidFill>
                  <a:srgbClr val="0070C0"/>
                </a:solidFill>
              </a:rPr>
              <a:t>Tại</a:t>
            </a:r>
            <a:r>
              <a:rPr lang="en-US" sz="4800" b="1" dirty="0">
                <a:solidFill>
                  <a:srgbClr val="0070C0"/>
                </a:solidFill>
              </a:rPr>
              <a:t> </a:t>
            </a:r>
            <a:r>
              <a:rPr lang="en-US" sz="4800" b="1" dirty="0" err="1">
                <a:solidFill>
                  <a:srgbClr val="0070C0"/>
                </a:solidFill>
              </a:rPr>
              <a:t>sao</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bị</a:t>
            </a:r>
            <a:r>
              <a:rPr lang="en-US" sz="4800" b="1" dirty="0">
                <a:solidFill>
                  <a:srgbClr val="0070C0"/>
                </a:solidFill>
              </a:rPr>
              <a:t> </a:t>
            </a:r>
            <a:r>
              <a:rPr lang="en-US" sz="4800" b="1" dirty="0" err="1">
                <a:solidFill>
                  <a:srgbClr val="0070C0"/>
                </a:solidFill>
              </a:rPr>
              <a:t>ngã</a:t>
            </a:r>
            <a:r>
              <a:rPr lang="en-US" sz="4800" b="1" dirty="0">
                <a:solidFill>
                  <a:srgbClr val="0070C0"/>
                </a:solidFill>
              </a:rPr>
              <a:t>?</a:t>
            </a:r>
          </a:p>
          <a:p>
            <a:r>
              <a:rPr lang="en-US" sz="4800" b="1" dirty="0">
                <a:solidFill>
                  <a:srgbClr val="0070C0"/>
                </a:solidFill>
              </a:rPr>
              <a:t>+ </a:t>
            </a:r>
            <a:r>
              <a:rPr lang="en-US" sz="4800" b="1" dirty="0" err="1">
                <a:solidFill>
                  <a:srgbClr val="0070C0"/>
                </a:solidFill>
              </a:rPr>
              <a:t>Khi</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bị</a:t>
            </a:r>
            <a:r>
              <a:rPr lang="en-US" sz="4800" b="1" dirty="0">
                <a:solidFill>
                  <a:srgbClr val="0070C0"/>
                </a:solidFill>
              </a:rPr>
              <a:t> </a:t>
            </a:r>
            <a:r>
              <a:rPr lang="en-US" sz="4800" b="1" dirty="0" err="1">
                <a:solidFill>
                  <a:srgbClr val="0070C0"/>
                </a:solidFill>
              </a:rPr>
              <a:t>ngã</a:t>
            </a:r>
            <a:r>
              <a:rPr lang="en-US" sz="4800" b="1" dirty="0">
                <a:solidFill>
                  <a:srgbClr val="0070C0"/>
                </a:solidFill>
              </a:rPr>
              <a:t> </a:t>
            </a:r>
            <a:r>
              <a:rPr lang="en-US" sz="4800" b="1" dirty="0" err="1">
                <a:solidFill>
                  <a:srgbClr val="0070C0"/>
                </a:solidFill>
              </a:rPr>
              <a:t>Rùa</a:t>
            </a:r>
            <a:r>
              <a:rPr lang="en-US" sz="4800" b="1" dirty="0">
                <a:solidFill>
                  <a:srgbClr val="0070C0"/>
                </a:solidFill>
              </a:rPr>
              <a:t>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kêu</a:t>
            </a:r>
            <a:r>
              <a:rPr lang="en-US" sz="4800" b="1" dirty="0">
                <a:solidFill>
                  <a:srgbClr val="0070C0"/>
                </a:solidFill>
              </a:rPr>
              <a:t> </a:t>
            </a:r>
            <a:r>
              <a:rPr lang="en-US" sz="4800" b="1" dirty="0" err="1">
                <a:solidFill>
                  <a:srgbClr val="0070C0"/>
                </a:solidFill>
              </a:rPr>
              <a:t>như</a:t>
            </a:r>
            <a:r>
              <a:rPr lang="en-US" sz="4800" b="1" dirty="0">
                <a:solidFill>
                  <a:srgbClr val="0070C0"/>
                </a:solidFill>
              </a:rPr>
              <a:t> </a:t>
            </a:r>
            <a:r>
              <a:rPr lang="en-US" sz="4800" b="1" dirty="0" err="1">
                <a:solidFill>
                  <a:srgbClr val="0070C0"/>
                </a:solidFill>
              </a:rPr>
              <a:t>thế</a:t>
            </a:r>
            <a:r>
              <a:rPr lang="en-US" sz="4800" b="1" dirty="0">
                <a:solidFill>
                  <a:srgbClr val="0070C0"/>
                </a:solidFill>
              </a:rPr>
              <a:t> </a:t>
            </a:r>
            <a:r>
              <a:rPr lang="en-US" sz="4800" b="1" dirty="0" err="1">
                <a:solidFill>
                  <a:srgbClr val="0070C0"/>
                </a:solidFill>
              </a:rPr>
              <a:t>nào</a:t>
            </a:r>
            <a:r>
              <a:rPr lang="en-US" sz="4800" b="1" dirty="0">
                <a:solidFill>
                  <a:srgbClr val="0070C0"/>
                </a:solidFill>
              </a:rPr>
              <a:t>?</a:t>
            </a:r>
          </a:p>
          <a:p>
            <a:r>
              <a:rPr lang="en-US" sz="4800" b="1" dirty="0">
                <a:solidFill>
                  <a:srgbClr val="0070C0"/>
                </a:solidFill>
              </a:rPr>
              <a:t>+ </a:t>
            </a:r>
            <a:r>
              <a:rPr lang="en-US" sz="4800" b="1" dirty="0" err="1">
                <a:solidFill>
                  <a:srgbClr val="0070C0"/>
                </a:solidFill>
              </a:rPr>
              <a:t>Cả</a:t>
            </a:r>
            <a:r>
              <a:rPr lang="en-US" sz="4800" b="1" dirty="0">
                <a:solidFill>
                  <a:srgbClr val="0070C0"/>
                </a:solidFill>
              </a:rPr>
              <a:t> </a:t>
            </a:r>
            <a:r>
              <a:rPr lang="en-US" sz="4800" b="1" dirty="0" err="1">
                <a:solidFill>
                  <a:srgbClr val="0070C0"/>
                </a:solidFill>
              </a:rPr>
              <a:t>lớp</a:t>
            </a:r>
            <a:r>
              <a:rPr lang="en-US" sz="4800" b="1" dirty="0">
                <a:solidFill>
                  <a:srgbClr val="0070C0"/>
                </a:solidFill>
              </a:rPr>
              <a:t> </a:t>
            </a:r>
            <a:r>
              <a:rPr lang="en-US" sz="4800" b="1" dirty="0" err="1">
                <a:solidFill>
                  <a:srgbClr val="0070C0"/>
                </a:solidFill>
              </a:rPr>
              <a:t>làm</a:t>
            </a:r>
            <a:r>
              <a:rPr lang="en-US" sz="4800" b="1" dirty="0">
                <a:solidFill>
                  <a:srgbClr val="0070C0"/>
                </a:solidFill>
              </a:rPr>
              <a:t> </a:t>
            </a:r>
            <a:r>
              <a:rPr lang="en-US" sz="4800" b="1" dirty="0" err="1">
                <a:solidFill>
                  <a:srgbClr val="0070C0"/>
                </a:solidFill>
              </a:rPr>
              <a:t>tiếng</a:t>
            </a:r>
            <a:r>
              <a:rPr lang="en-US" sz="4800" b="1" dirty="0">
                <a:solidFill>
                  <a:srgbClr val="0070C0"/>
                </a:solidFill>
              </a:rPr>
              <a:t> </a:t>
            </a:r>
            <a:r>
              <a:rPr lang="en-US" sz="4800" b="1" dirty="0" err="1">
                <a:solidFill>
                  <a:srgbClr val="0070C0"/>
                </a:solidFill>
              </a:rPr>
              <a:t>kêu</a:t>
            </a:r>
            <a:r>
              <a:rPr lang="en-US" sz="4800" b="1" dirty="0">
                <a:solidFill>
                  <a:srgbClr val="0070C0"/>
                </a:solidFill>
              </a:rPr>
              <a:t> </a:t>
            </a:r>
            <a:r>
              <a:rPr lang="en-US" sz="4800" b="1" dirty="0" err="1">
                <a:solidFill>
                  <a:srgbClr val="0070C0"/>
                </a:solidFill>
              </a:rPr>
              <a:t>của</a:t>
            </a:r>
            <a:r>
              <a:rPr lang="en-US" sz="4800" b="1" dirty="0">
                <a:solidFill>
                  <a:srgbClr val="0070C0"/>
                </a:solidFill>
              </a:rPr>
              <a:t> </a:t>
            </a:r>
            <a:r>
              <a:rPr lang="en-US" sz="4800" b="1" dirty="0" err="1">
                <a:solidFill>
                  <a:srgbClr val="0070C0"/>
                </a:solidFill>
              </a:rPr>
              <a:t>Rùa</a:t>
            </a:r>
            <a:r>
              <a:rPr lang="en-US" sz="4800" b="1" dirty="0">
                <a:solidFill>
                  <a:srgbClr val="0070C0"/>
                </a:solidFill>
              </a:rPr>
              <a:t> con?</a:t>
            </a:r>
          </a:p>
          <a:p>
            <a:r>
              <a:rPr lang="en-US" sz="4800" b="1" dirty="0">
                <a:solidFill>
                  <a:srgbClr val="0070C0"/>
                </a:solidFill>
              </a:rPr>
              <a:t>+ </a:t>
            </a:r>
            <a:r>
              <a:rPr lang="en-US" sz="4800" b="1" dirty="0" err="1">
                <a:solidFill>
                  <a:srgbClr val="0070C0"/>
                </a:solidFill>
              </a:rPr>
              <a:t>Mẹ</a:t>
            </a:r>
            <a:r>
              <a:rPr lang="en-US" sz="4800" b="1" dirty="0">
                <a:solidFill>
                  <a:srgbClr val="0070C0"/>
                </a:solidFill>
              </a:rPr>
              <a:t> </a:t>
            </a:r>
            <a:r>
              <a:rPr lang="en-US" sz="4800" b="1" dirty="0" err="1">
                <a:solidFill>
                  <a:srgbClr val="0070C0"/>
                </a:solidFill>
              </a:rPr>
              <a:t>rùa</a:t>
            </a:r>
            <a:r>
              <a:rPr lang="en-US" sz="4800" b="1" dirty="0">
                <a:solidFill>
                  <a:srgbClr val="0070C0"/>
                </a:solidFill>
              </a:rPr>
              <a:t> con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nói</a:t>
            </a:r>
            <a:r>
              <a:rPr lang="en-US" sz="4800" b="1" dirty="0">
                <a:solidFill>
                  <a:srgbClr val="0070C0"/>
                </a:solidFill>
              </a:rPr>
              <a:t> </a:t>
            </a:r>
            <a:r>
              <a:rPr lang="en-US" sz="4800" b="1" dirty="0" err="1">
                <a:solidFill>
                  <a:srgbClr val="0070C0"/>
                </a:solidFill>
              </a:rPr>
              <a:t>gì</a:t>
            </a:r>
            <a:r>
              <a:rPr lang="en-US" sz="4800" b="1" dirty="0">
                <a:solidFill>
                  <a:srgbClr val="0070C0"/>
                </a:solidFill>
              </a:rPr>
              <a:t>?</a:t>
            </a:r>
          </a:p>
          <a:p>
            <a:r>
              <a:rPr lang="en-US" sz="4800" b="1" dirty="0">
                <a:solidFill>
                  <a:srgbClr val="0070C0"/>
                </a:solidFill>
              </a:rPr>
              <a:t>+ Ai </a:t>
            </a:r>
            <a:r>
              <a:rPr lang="en-US" sz="4800" b="1" dirty="0" err="1">
                <a:solidFill>
                  <a:srgbClr val="0070C0"/>
                </a:solidFill>
              </a:rPr>
              <a:t>đã</a:t>
            </a:r>
            <a:r>
              <a:rPr lang="en-US" sz="4800" b="1" dirty="0">
                <a:solidFill>
                  <a:srgbClr val="0070C0"/>
                </a:solidFill>
              </a:rPr>
              <a:t> </a:t>
            </a:r>
            <a:r>
              <a:rPr lang="en-US" sz="4800" b="1" dirty="0" err="1">
                <a:solidFill>
                  <a:srgbClr val="0070C0"/>
                </a:solidFill>
              </a:rPr>
              <a:t>đưa</a:t>
            </a:r>
            <a:r>
              <a:rPr lang="en-US" sz="4800" b="1" dirty="0">
                <a:solidFill>
                  <a:srgbClr val="0070C0"/>
                </a:solidFill>
              </a:rPr>
              <a:t> </a:t>
            </a:r>
            <a:r>
              <a:rPr lang="en-US" sz="4800" b="1" dirty="0" err="1">
                <a:solidFill>
                  <a:srgbClr val="0070C0"/>
                </a:solidFill>
              </a:rPr>
              <a:t>Cá</a:t>
            </a:r>
            <a:r>
              <a:rPr lang="en-US" sz="4800" b="1" dirty="0">
                <a:solidFill>
                  <a:srgbClr val="0070C0"/>
                </a:solidFill>
              </a:rPr>
              <a:t> </a:t>
            </a:r>
            <a:r>
              <a:rPr lang="en-US" sz="4800" b="1" dirty="0" err="1">
                <a:solidFill>
                  <a:srgbClr val="0070C0"/>
                </a:solidFill>
              </a:rPr>
              <a:t>rô</a:t>
            </a:r>
            <a:r>
              <a:rPr lang="en-US" sz="4800" b="1" dirty="0">
                <a:solidFill>
                  <a:srgbClr val="0070C0"/>
                </a:solidFill>
              </a:rPr>
              <a:t> </a:t>
            </a:r>
            <a:r>
              <a:rPr lang="en-US" sz="4800" b="1" dirty="0" err="1">
                <a:solidFill>
                  <a:srgbClr val="0070C0"/>
                </a:solidFill>
              </a:rPr>
              <a:t>trở</a:t>
            </a:r>
            <a:r>
              <a:rPr lang="en-US" sz="4800" b="1" dirty="0">
                <a:solidFill>
                  <a:srgbClr val="0070C0"/>
                </a:solidFill>
              </a:rPr>
              <a:t> </a:t>
            </a:r>
            <a:r>
              <a:rPr lang="en-US" sz="4800" b="1" dirty="0" err="1">
                <a:solidFill>
                  <a:srgbClr val="0070C0"/>
                </a:solidFill>
              </a:rPr>
              <a:t>về</a:t>
            </a:r>
            <a:r>
              <a:rPr lang="en-US" sz="4800" b="1" dirty="0">
                <a:solidFill>
                  <a:srgbClr val="0070C0"/>
                </a:solidFill>
              </a:rPr>
              <a:t> </a:t>
            </a:r>
            <a:r>
              <a:rPr lang="en-US" sz="4800" b="1" dirty="0" err="1">
                <a:solidFill>
                  <a:srgbClr val="0070C0"/>
                </a:solidFill>
              </a:rPr>
              <a:t>hồ</a:t>
            </a:r>
            <a:r>
              <a:rPr lang="en-US" sz="4800" b="1" dirty="0">
                <a:solidFill>
                  <a:srgbClr val="0070C0"/>
                </a:solidFill>
              </a:rPr>
              <a:t> </a:t>
            </a:r>
            <a:r>
              <a:rPr lang="en-US" sz="4800" b="1" dirty="0" err="1">
                <a:solidFill>
                  <a:srgbClr val="0070C0"/>
                </a:solidFill>
              </a:rPr>
              <a:t>nước</a:t>
            </a:r>
            <a:r>
              <a:rPr lang="en-US" sz="4800" b="1" dirty="0">
                <a:solidFill>
                  <a:srgbClr val="0070C0"/>
                </a:solidFill>
              </a:rPr>
              <a:t>? </a:t>
            </a:r>
          </a:p>
        </p:txBody>
      </p:sp>
    </p:spTree>
    <p:extLst>
      <p:ext uri="{BB962C8B-B14F-4D97-AF65-F5344CB8AC3E}">
        <p14:creationId xmlns:p14="http://schemas.microsoft.com/office/powerpoint/2010/main" val="252165207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nodeType="after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fade">
                                      <p:cBhvr>
                                        <p:cTn id="25" dur="1000"/>
                                        <p:tgtEl>
                                          <p:spTgt spid="4">
                                            <p:txEl>
                                              <p:pRg st="3" end="3"/>
                                            </p:txEl>
                                          </p:spTgt>
                                        </p:tgtEl>
                                      </p:cBhvr>
                                    </p:animEffect>
                                    <p:anim calcmode="lin" valueType="num">
                                      <p:cBhvr>
                                        <p:cTn id="26"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nodeType="after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fade">
                                      <p:cBhvr>
                                        <p:cTn id="31" dur="1000"/>
                                        <p:tgtEl>
                                          <p:spTgt spid="4">
                                            <p:txEl>
                                              <p:pRg st="4" end="4"/>
                                            </p:txEl>
                                          </p:spTgt>
                                        </p:tgtEl>
                                      </p:cBhvr>
                                    </p:animEffect>
                                    <p:anim calcmode="lin" valueType="num">
                                      <p:cBhvr>
                                        <p:cTn id="3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Trăng 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a:t>  </a:t>
            </a:r>
            <a:r>
              <a:rPr lang="vi-VN" dirty="0"/>
              <a:t>- Bác Cua Kềnh ơi! Bác cho Cá Rô con lên bờ chơi với.Bác Cua Kềnh trả lời:</a:t>
            </a:r>
          </a:p>
          <a:p>
            <a:r>
              <a:rPr lang="en-US" dirty="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3489516131"/>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867247" y="2257130"/>
            <a:ext cx="8988055" cy="1673022"/>
          </a:xfrm>
          <a:prstGeom prst="rect">
            <a:avLst/>
          </a:prstGeom>
        </p:spPr>
        <p:txBody>
          <a:bodyPr wrap="square">
            <a:spAutoFit/>
          </a:bodyPr>
          <a:lstStyle/>
          <a:p>
            <a:pPr>
              <a:lnSpc>
                <a:spcPct val="107000"/>
              </a:lnSpc>
            </a:pPr>
            <a:r>
              <a:rPr lang="en-US" sz="4800" b="1" i="1" dirty="0">
                <a:solidFill>
                  <a:srgbClr val="FF0000"/>
                </a:solidFill>
              </a:rPr>
              <a:t>*</a:t>
            </a:r>
            <a:r>
              <a:rPr lang="vi-VN" sz="4800" b="1" i="1" dirty="0">
                <a:solidFill>
                  <a:srgbClr val="FF0000"/>
                </a:solidFill>
              </a:rPr>
              <a:t>Giáo dục:</a:t>
            </a:r>
            <a:r>
              <a:rPr lang="vi-VN" sz="4800" b="1" dirty="0">
                <a:solidFill>
                  <a:srgbClr val="FF0000"/>
                </a:solidFill>
              </a:rPr>
              <a:t> </a:t>
            </a:r>
            <a:r>
              <a:rPr lang="en-US" sz="4800" b="1" dirty="0" err="1">
                <a:solidFill>
                  <a:srgbClr val="0070C0"/>
                </a:solidFill>
              </a:rPr>
              <a:t>Trẻ</a:t>
            </a:r>
            <a:r>
              <a:rPr lang="en-US" sz="4800" b="1" dirty="0">
                <a:solidFill>
                  <a:srgbClr val="0070C0"/>
                </a:solidFill>
              </a:rPr>
              <a:t> </a:t>
            </a:r>
            <a:r>
              <a:rPr lang="en-US" sz="4800" b="1" dirty="0" err="1">
                <a:solidFill>
                  <a:srgbClr val="0070C0"/>
                </a:solidFill>
              </a:rPr>
              <a:t>yêu</a:t>
            </a:r>
            <a:r>
              <a:rPr lang="en-US" sz="4800" b="1" dirty="0">
                <a:solidFill>
                  <a:srgbClr val="0070C0"/>
                </a:solidFill>
              </a:rPr>
              <a:t> </a:t>
            </a:r>
            <a:r>
              <a:rPr lang="en-US" sz="4800" b="1" dirty="0" err="1">
                <a:solidFill>
                  <a:srgbClr val="0070C0"/>
                </a:solidFill>
              </a:rPr>
              <a:t>quý</a:t>
            </a:r>
            <a:r>
              <a:rPr lang="en-US" sz="4800" b="1" dirty="0">
                <a:solidFill>
                  <a:srgbClr val="0070C0"/>
                </a:solidFill>
              </a:rPr>
              <a:t> </a:t>
            </a:r>
            <a:r>
              <a:rPr lang="en-US" sz="4800" b="1" dirty="0" err="1">
                <a:solidFill>
                  <a:srgbClr val="0070C0"/>
                </a:solidFill>
              </a:rPr>
              <a:t>các</a:t>
            </a:r>
            <a:r>
              <a:rPr lang="en-US" sz="4800" b="1" dirty="0">
                <a:solidFill>
                  <a:srgbClr val="0070C0"/>
                </a:solidFill>
              </a:rPr>
              <a:t> con </a:t>
            </a:r>
            <a:r>
              <a:rPr lang="en-US" sz="4800" b="1" dirty="0" err="1">
                <a:solidFill>
                  <a:srgbClr val="0070C0"/>
                </a:solidFill>
              </a:rPr>
              <a:t>vật</a:t>
            </a:r>
            <a:r>
              <a:rPr lang="en-US" sz="4800" b="1" dirty="0">
                <a:solidFill>
                  <a:srgbClr val="0070C0"/>
                </a:solidFill>
              </a:rPr>
              <a:t>, </a:t>
            </a:r>
            <a:r>
              <a:rPr lang="en-US" sz="4800" b="1" dirty="0" err="1">
                <a:solidFill>
                  <a:srgbClr val="0070C0"/>
                </a:solidFill>
              </a:rPr>
              <a:t>biết</a:t>
            </a:r>
            <a:r>
              <a:rPr lang="en-US" sz="4800" b="1" dirty="0">
                <a:solidFill>
                  <a:srgbClr val="0070C0"/>
                </a:solidFill>
              </a:rPr>
              <a:t> </a:t>
            </a:r>
            <a:r>
              <a:rPr lang="en-US" sz="4800" b="1" dirty="0" err="1">
                <a:solidFill>
                  <a:srgbClr val="0070C0"/>
                </a:solidFill>
              </a:rPr>
              <a:t>chơi</a:t>
            </a:r>
            <a:r>
              <a:rPr lang="en-US" sz="4800" b="1" dirty="0">
                <a:solidFill>
                  <a:srgbClr val="0070C0"/>
                </a:solidFill>
              </a:rPr>
              <a:t> </a:t>
            </a:r>
            <a:r>
              <a:rPr lang="en-US" sz="4800" b="1" dirty="0" err="1">
                <a:solidFill>
                  <a:srgbClr val="0070C0"/>
                </a:solidFill>
              </a:rPr>
              <a:t>những</a:t>
            </a:r>
            <a:r>
              <a:rPr lang="en-US" sz="4800" b="1" dirty="0">
                <a:solidFill>
                  <a:srgbClr val="0070C0"/>
                </a:solidFill>
              </a:rPr>
              <a:t> </a:t>
            </a:r>
            <a:r>
              <a:rPr lang="en-US" sz="4800" b="1" dirty="0" err="1">
                <a:solidFill>
                  <a:srgbClr val="0070C0"/>
                </a:solidFill>
              </a:rPr>
              <a:t>nơi</a:t>
            </a:r>
            <a:r>
              <a:rPr lang="en-US" sz="4800" b="1" dirty="0">
                <a:solidFill>
                  <a:srgbClr val="0070C0"/>
                </a:solidFill>
              </a:rPr>
              <a:t> an </a:t>
            </a:r>
            <a:r>
              <a:rPr lang="en-US" sz="4800" b="1" dirty="0" err="1">
                <a:solidFill>
                  <a:srgbClr val="0070C0"/>
                </a:solidFill>
              </a:rPr>
              <a:t>toàn</a:t>
            </a:r>
            <a:r>
              <a:rPr lang="en-US" sz="4800" b="1" dirty="0">
                <a:solidFill>
                  <a:srgbClr val="0070C0"/>
                </a:solidFill>
              </a:rPr>
              <a:t>.</a:t>
            </a:r>
          </a:p>
        </p:txBody>
      </p:sp>
    </p:spTree>
    <p:extLst>
      <p:ext uri="{BB962C8B-B14F-4D97-AF65-F5344CB8AC3E}">
        <p14:creationId xmlns:p14="http://schemas.microsoft.com/office/powerpoint/2010/main" val="96161812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79938" y="2092569"/>
            <a:ext cx="10832123" cy="3139321"/>
          </a:xfrm>
          <a:prstGeom prst="rect">
            <a:avLst/>
          </a:prstGeom>
          <a:noFill/>
        </p:spPr>
        <p:txBody>
          <a:bodyPr wrap="square" rtlCol="0">
            <a:spAutoFit/>
          </a:bodyPr>
          <a:lstStyle/>
          <a:p>
            <a:pPr algn="ctr"/>
            <a:r>
              <a:rPr lang="en-US" sz="6600" b="1" dirty="0">
                <a:solidFill>
                  <a:srgbClr val="FF0000"/>
                </a:solidFill>
              </a:rPr>
              <a:t>HOẠT ĐỘNG 3 : </a:t>
            </a:r>
          </a:p>
          <a:p>
            <a:pPr algn="ctr"/>
            <a:r>
              <a:rPr lang="en-US" sz="6600" b="1" dirty="0">
                <a:solidFill>
                  <a:srgbClr val="FF0000"/>
                </a:solidFill>
              </a:rPr>
              <a:t>XEM PHIM HOẠT HÌNH</a:t>
            </a:r>
          </a:p>
          <a:p>
            <a:pPr algn="ctr"/>
            <a:r>
              <a:rPr lang="en-US" sz="6600" b="1" dirty="0">
                <a:solidFill>
                  <a:srgbClr val="FF0000"/>
                </a:solidFill>
              </a:rPr>
              <a:t>TRUYỆN: “CÁ RÔ CON LÊN BỜ”</a:t>
            </a:r>
          </a:p>
        </p:txBody>
      </p:sp>
    </p:spTree>
    <p:extLst>
      <p:ext uri="{BB962C8B-B14F-4D97-AF65-F5344CB8AC3E}">
        <p14:creationId xmlns:p14="http://schemas.microsoft.com/office/powerpoint/2010/main" val="396975245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Hình nền PowerPoint cảm ơn cuối slide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0862377"/>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fade">
                                      <p:cBhvr>
                                        <p:cTn id="7" dur="1000"/>
                                        <p:tgtEl>
                                          <p:spTgt spid="6148"/>
                                        </p:tgtEl>
                                      </p:cBhvr>
                                    </p:animEffect>
                                    <p:anim calcmode="lin" valueType="num">
                                      <p:cBhvr>
                                        <p:cTn id="8" dur="1000" fill="hold"/>
                                        <p:tgtEl>
                                          <p:spTgt spid="6148"/>
                                        </p:tgtEl>
                                        <p:attrNameLst>
                                          <p:attrName>ppt_x</p:attrName>
                                        </p:attrNameLst>
                                      </p:cBhvr>
                                      <p:tavLst>
                                        <p:tav tm="0">
                                          <p:val>
                                            <p:strVal val="#ppt_x"/>
                                          </p:val>
                                        </p:tav>
                                        <p:tav tm="100000">
                                          <p:val>
                                            <p:strVal val="#ppt_x"/>
                                          </p:val>
                                        </p:tav>
                                      </p:tavLst>
                                    </p:anim>
                                    <p:anim calcmode="lin" valueType="num">
                                      <p:cBhvr>
                                        <p:cTn id="9" dur="1000" fill="hold"/>
                                        <p:tgtEl>
                                          <p:spTgt spid="61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372458" y="2048607"/>
            <a:ext cx="7447084" cy="2123658"/>
          </a:xfrm>
          <a:prstGeom prst="rect">
            <a:avLst/>
          </a:prstGeom>
          <a:noFill/>
        </p:spPr>
        <p:txBody>
          <a:bodyPr wrap="square" rtlCol="0">
            <a:spAutoFit/>
          </a:bodyPr>
          <a:lstStyle/>
          <a:p>
            <a:pPr algn="ctr"/>
            <a:r>
              <a:rPr lang="en-US" sz="6600" b="1" dirty="0">
                <a:solidFill>
                  <a:srgbClr val="FF0000"/>
                </a:solidFill>
              </a:rPr>
              <a:t>HOẠT ĐỘNG 1: </a:t>
            </a:r>
          </a:p>
          <a:p>
            <a:pPr algn="ctr"/>
            <a:r>
              <a:rPr lang="en-US" sz="6600" b="1" dirty="0">
                <a:solidFill>
                  <a:srgbClr val="FF0000"/>
                </a:solidFill>
              </a:rPr>
              <a:t>HÁT: “CÁ VÀNG BƠI”</a:t>
            </a:r>
          </a:p>
        </p:txBody>
      </p:sp>
    </p:spTree>
    <p:extLst>
      <p:ext uri="{BB962C8B-B14F-4D97-AF65-F5344CB8AC3E}">
        <p14:creationId xmlns:p14="http://schemas.microsoft.com/office/powerpoint/2010/main" val="2600554510"/>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79938" y="2092569"/>
            <a:ext cx="10832123" cy="2123658"/>
          </a:xfrm>
          <a:prstGeom prst="rect">
            <a:avLst/>
          </a:prstGeom>
          <a:noFill/>
        </p:spPr>
        <p:txBody>
          <a:bodyPr wrap="square" rtlCol="0">
            <a:spAutoFit/>
          </a:bodyPr>
          <a:lstStyle/>
          <a:p>
            <a:pPr algn="ctr"/>
            <a:r>
              <a:rPr lang="en-US" sz="6600" b="1" dirty="0">
                <a:solidFill>
                  <a:srgbClr val="FF0000"/>
                </a:solidFill>
              </a:rPr>
              <a:t>HOẠT ĐỘNG 2 : </a:t>
            </a:r>
          </a:p>
          <a:p>
            <a:pPr algn="ctr"/>
            <a:r>
              <a:rPr lang="en-US" sz="6600" b="1" dirty="0">
                <a:solidFill>
                  <a:srgbClr val="FF0000"/>
                </a:solidFill>
              </a:rPr>
              <a:t>TRUYỆN: “CÁ RÔ CON LÊN BỜ”</a:t>
            </a:r>
          </a:p>
        </p:txBody>
      </p:sp>
    </p:spTree>
    <p:extLst>
      <p:ext uri="{BB962C8B-B14F-4D97-AF65-F5344CB8AC3E}">
        <p14:creationId xmlns:p14="http://schemas.microsoft.com/office/powerpoint/2010/main" val="186528750"/>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Trăng 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a:t>  </a:t>
            </a:r>
            <a:r>
              <a:rPr lang="vi-VN" dirty="0"/>
              <a:t>- Bác Cua Kềnh ơi! Bác cho Cá Rô con lên bờ chơi với.Bác Cua Kềnh trả lời:</a:t>
            </a:r>
          </a:p>
          <a:p>
            <a:r>
              <a:rPr lang="en-US" dirty="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1874499793"/>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 r="553" b="1875"/>
          <a:stretch/>
        </p:blipFill>
        <p:spPr>
          <a:xfrm>
            <a:off x="0" y="-15385"/>
            <a:ext cx="12191999" cy="5234144"/>
          </a:xfrm>
          <a:prstGeom prst="rect">
            <a:avLst/>
          </a:prstGeom>
        </p:spPr>
      </p:pic>
      <p:sp>
        <p:nvSpPr>
          <p:cNvPr id="8" name="Rectangle 7"/>
          <p:cNvSpPr/>
          <p:nvPr/>
        </p:nvSpPr>
        <p:spPr>
          <a:xfrm>
            <a:off x="0" y="5218759"/>
            <a:ext cx="12192000" cy="168496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dirty="0"/>
          </a:p>
        </p:txBody>
      </p:sp>
      <p:sp>
        <p:nvSpPr>
          <p:cNvPr id="6" name="Rectangle 5"/>
          <p:cNvSpPr/>
          <p:nvPr/>
        </p:nvSpPr>
        <p:spPr>
          <a:xfrm>
            <a:off x="-1" y="5218759"/>
            <a:ext cx="12070079" cy="2031325"/>
          </a:xfrm>
          <a:prstGeom prst="rect">
            <a:avLst/>
          </a:prstGeom>
        </p:spPr>
        <p:txBody>
          <a:bodyPr wrap="square">
            <a:spAutoFit/>
          </a:bodyPr>
          <a:lstStyle/>
          <a:p>
            <a:pPr algn="just"/>
            <a:r>
              <a:rPr lang="vi-VN" dirty="0">
                <a:solidFill>
                  <a:schemeClr val="bg1"/>
                </a:solidFill>
              </a:rPr>
              <a:t>Cá Rô con lại nhờ bạn Ếch Xanh :</a:t>
            </a:r>
          </a:p>
          <a:p>
            <a:pPr algn="just"/>
            <a:r>
              <a:rPr lang="vi-VN" dirty="0">
                <a:solidFill>
                  <a:schemeClr val="bg1"/>
                </a:solidFill>
              </a:rPr>
              <a:t> - Ếch Xanh ơi, cõng Cá Rô con lên bờ chơi với.</a:t>
            </a:r>
            <a:endParaRPr lang="en-US" dirty="0">
              <a:solidFill>
                <a:schemeClr val="bg1"/>
              </a:solidFill>
            </a:endParaRPr>
          </a:p>
          <a:p>
            <a:pPr algn="just"/>
            <a:r>
              <a:rPr lang="vi-VN" dirty="0">
                <a:solidFill>
                  <a:schemeClr val="bg1"/>
                </a:solidFill>
              </a:rPr>
              <a:t>Ếch Xanh rất nhiệt tình nhưng vì Ếch Xanh nhỏ quá, không cõng nổi Cá Rô con. Cá Rô con thơ thẩn đến sát bờ. May quá có một chú rùa đang thò đầu ra ngắm trăng Cá Rô con liền đền nhờ bạn Rùa:</a:t>
            </a:r>
            <a:endParaRPr lang="en-US" dirty="0">
              <a:solidFill>
                <a:schemeClr val="bg1"/>
              </a:solidFill>
            </a:endParaRPr>
          </a:p>
          <a:p>
            <a:r>
              <a:rPr lang="vi-VN" dirty="0">
                <a:solidFill>
                  <a:schemeClr val="bg1"/>
                </a:solidFill>
              </a:rPr>
              <a:t>Bạn Rùa ơi, bạn Rùa ơi! Cõng Cá Rô con lên bờ chơi với.</a:t>
            </a:r>
          </a:p>
          <a:p>
            <a:r>
              <a:rPr lang="vi-VN" dirty="0">
                <a:solidFill>
                  <a:schemeClr val="bg1"/>
                </a:solidFill>
              </a:rPr>
              <a:t>Rùa con liền đồng ý.</a:t>
            </a:r>
          </a:p>
          <a:p>
            <a:pPr algn="just"/>
            <a:endParaRPr lang="vi-VN" dirty="0">
              <a:solidFill>
                <a:schemeClr val="bg1"/>
              </a:solidFill>
            </a:endParaRPr>
          </a:p>
        </p:txBody>
      </p:sp>
    </p:spTree>
    <p:extLst>
      <p:ext uri="{BB962C8B-B14F-4D97-AF65-F5344CB8AC3E}">
        <p14:creationId xmlns:p14="http://schemas.microsoft.com/office/powerpoint/2010/main" val="103847795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900"/>
                                        <p:tgtEl>
                                          <p:spTgt spid="8">
                                            <p:txEl>
                                              <p:pRg st="0" end="0"/>
                                            </p:txEl>
                                          </p:spTgt>
                                        </p:tgtEl>
                                      </p:cBhvr>
                                    </p:animEffect>
                                    <p:anim calcmode="lin" valueType="num">
                                      <p:cBhvr>
                                        <p:cTn id="8" dur="19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nodeType="after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Effect transition="in" filter="fade">
                                      <p:cBhvr>
                                        <p:cTn id="20" dur="1000"/>
                                        <p:tgtEl>
                                          <p:spTgt spid="6">
                                            <p:txEl>
                                              <p:pRg st="1" end="1"/>
                                            </p:txEl>
                                          </p:spTgt>
                                        </p:tgtEl>
                                      </p:cBhvr>
                                    </p:animEffect>
                                    <p:anim calcmode="lin" valueType="num">
                                      <p:cBhvr>
                                        <p:cTn id="21"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23" fill="hold">
                            <p:stCondLst>
                              <p:cond delay="2000"/>
                            </p:stCondLst>
                            <p:childTnLst>
                              <p:par>
                                <p:cTn id="24" presetID="42" presetClass="entr" presetSubtype="0" fill="hold" nodeType="afterEffect">
                                  <p:stCondLst>
                                    <p:cond delay="0"/>
                                  </p:stCondLst>
                                  <p:childTnLst>
                                    <p:set>
                                      <p:cBhvr>
                                        <p:cTn id="25" dur="1" fill="hold">
                                          <p:stCondLst>
                                            <p:cond delay="0"/>
                                          </p:stCondLst>
                                        </p:cTn>
                                        <p:tgtEl>
                                          <p:spTgt spid="6">
                                            <p:txEl>
                                              <p:pRg st="2" end="2"/>
                                            </p:txEl>
                                          </p:spTgt>
                                        </p:tgtEl>
                                        <p:attrNameLst>
                                          <p:attrName>style.visibility</p:attrName>
                                        </p:attrNameLst>
                                      </p:cBhvr>
                                      <p:to>
                                        <p:strVal val="visible"/>
                                      </p:to>
                                    </p:set>
                                    <p:animEffect transition="in" filter="fade">
                                      <p:cBhvr>
                                        <p:cTn id="26" dur="2000"/>
                                        <p:tgtEl>
                                          <p:spTgt spid="6">
                                            <p:txEl>
                                              <p:pRg st="2" end="2"/>
                                            </p:txEl>
                                          </p:spTgt>
                                        </p:tgtEl>
                                      </p:cBhvr>
                                    </p:animEffect>
                                    <p:anim calcmode="lin" valueType="num">
                                      <p:cBhvr>
                                        <p:cTn id="27"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8"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par>
                          <p:cTn id="29" fill="hold">
                            <p:stCondLst>
                              <p:cond delay="4000"/>
                            </p:stCondLst>
                            <p:childTnLst>
                              <p:par>
                                <p:cTn id="30" presetID="42" presetClass="entr" presetSubtype="0" fill="hold" nodeType="afterEffect">
                                  <p:stCondLst>
                                    <p:cond delay="0"/>
                                  </p:stCondLst>
                                  <p:childTnLst>
                                    <p:set>
                                      <p:cBhvr>
                                        <p:cTn id="31" dur="1" fill="hold">
                                          <p:stCondLst>
                                            <p:cond delay="0"/>
                                          </p:stCondLst>
                                        </p:cTn>
                                        <p:tgtEl>
                                          <p:spTgt spid="6">
                                            <p:txEl>
                                              <p:pRg st="3" end="3"/>
                                            </p:txEl>
                                          </p:spTgt>
                                        </p:tgtEl>
                                        <p:attrNameLst>
                                          <p:attrName>style.visibility</p:attrName>
                                        </p:attrNameLst>
                                      </p:cBhvr>
                                      <p:to>
                                        <p:strVal val="visible"/>
                                      </p:to>
                                    </p:set>
                                    <p:animEffect transition="in" filter="fade">
                                      <p:cBhvr>
                                        <p:cTn id="32" dur="2000"/>
                                        <p:tgtEl>
                                          <p:spTgt spid="6">
                                            <p:txEl>
                                              <p:pRg st="3" end="3"/>
                                            </p:txEl>
                                          </p:spTgt>
                                        </p:tgtEl>
                                      </p:cBhvr>
                                    </p:animEffect>
                                    <p:anim calcmode="lin" valueType="num">
                                      <p:cBhvr>
                                        <p:cTn id="33" dur="2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4" dur="2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par>
                          <p:cTn id="35" fill="hold">
                            <p:stCondLst>
                              <p:cond delay="6000"/>
                            </p:stCondLst>
                            <p:childTnLst>
                              <p:par>
                                <p:cTn id="36" presetID="42" presetClass="entr" presetSubtype="0" fill="hold" nodeType="after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Effect transition="in" filter="fade">
                                      <p:cBhvr>
                                        <p:cTn id="38" dur="2000"/>
                                        <p:tgtEl>
                                          <p:spTgt spid="6">
                                            <p:txEl>
                                              <p:pRg st="4" end="4"/>
                                            </p:txEl>
                                          </p:spTgt>
                                        </p:tgtEl>
                                      </p:cBhvr>
                                    </p:animEffect>
                                    <p:anim calcmode="lin" valueType="num">
                                      <p:cBhvr>
                                        <p:cTn id="39" dur="2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40" dur="2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8792"/>
            <a:ext cx="12192000" cy="4782811"/>
          </a:xfrm>
          <a:prstGeom prst="rect">
            <a:avLst/>
          </a:prstGeom>
        </p:spPr>
      </p:pic>
      <p:sp>
        <p:nvSpPr>
          <p:cNvPr id="5" name="Rectangle 4"/>
          <p:cNvSpPr/>
          <p:nvPr/>
        </p:nvSpPr>
        <p:spPr>
          <a:xfrm>
            <a:off x="0" y="4774019"/>
            <a:ext cx="12192000" cy="208398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Cõng bạn trên lưng, Rùa con i` ạch i` ạch từng bước mãi mới đến được tới bờ. Cá Rô con được lên bờ rất vui sướng.</a:t>
            </a:r>
          </a:p>
          <a:p>
            <a:r>
              <a:rPr lang="en-US" dirty="0"/>
              <a:t> </a:t>
            </a:r>
            <a:r>
              <a:rPr lang="vi-VN" dirty="0"/>
              <a:t>Đi được một lát, cá rô con thấy hoa mắt, chóng mặt, ngã lăn xuống đất. Rùa con sợ quá kêu toáng lên:</a:t>
            </a:r>
          </a:p>
          <a:p>
            <a:r>
              <a:rPr lang="vi-VN" dirty="0"/>
              <a:t>- Mẹ ơi, mẹ ơi!</a:t>
            </a:r>
            <a:r>
              <a:rPr lang="en-US" dirty="0"/>
              <a:t> </a:t>
            </a:r>
            <a:r>
              <a:rPr lang="vi-VN" dirty="0"/>
              <a:t>Mẹ Rùa đang ở gần đó chạy vội lại.</a:t>
            </a:r>
          </a:p>
          <a:p>
            <a:r>
              <a:rPr lang="vi-VN" dirty="0"/>
              <a:t>- Ôi, con của mẹ không hiểu gì cả. Họ nhà Rùa thở bằng phổi, họ nhà cá thở bằng mang, không lên bờ được đâu. Con hãy mau đưa Cá Rô con về kẻo nguy mất.</a:t>
            </a:r>
          </a:p>
          <a:p>
            <a:r>
              <a:rPr lang="en-US" dirty="0"/>
              <a:t> </a:t>
            </a:r>
            <a:r>
              <a:rPr lang="vi-VN" dirty="0"/>
              <a:t>Nghe lời mẹ, Rùa con gắng hết sức đưa Cá Rô con trở về, chẳng mấy chốc đã về đến bờ hồ. Cả hai nhảy tõm xuống nước. Cá Rô con hớp hớp cái miệng tròn hoe rồi tung tăng bơi đến ngắm trăng cùng bố mẹ.</a:t>
            </a:r>
          </a:p>
        </p:txBody>
      </p:sp>
    </p:spTree>
    <p:extLst>
      <p:ext uri="{BB962C8B-B14F-4D97-AF65-F5344CB8AC3E}">
        <p14:creationId xmlns:p14="http://schemas.microsoft.com/office/powerpoint/2010/main" val="1202500245"/>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900"/>
                                        <p:tgtEl>
                                          <p:spTgt spid="5">
                                            <p:txEl>
                                              <p:pRg st="0" end="0"/>
                                            </p:txEl>
                                          </p:spTgt>
                                        </p:tgtEl>
                                      </p:cBhvr>
                                    </p:animEffect>
                                    <p:anim calcmode="lin" valueType="num">
                                      <p:cBhvr>
                                        <p:cTn id="8" dur="19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fade">
                                      <p:cBhvr>
                                        <p:cTn id="13" dur="1900"/>
                                        <p:tgtEl>
                                          <p:spTgt spid="5">
                                            <p:txEl>
                                              <p:pRg st="1" end="1"/>
                                            </p:txEl>
                                          </p:spTgt>
                                        </p:tgtEl>
                                      </p:cBhvr>
                                    </p:animEffect>
                                    <p:anim calcmode="lin" valueType="num">
                                      <p:cBhvr>
                                        <p:cTn id="14" dur="19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5" dur="19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800"/>
                            </p:stCondLst>
                            <p:childTnLst>
                              <p:par>
                                <p:cTn id="17" presetID="42"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900"/>
                                        <p:tgtEl>
                                          <p:spTgt spid="5">
                                            <p:txEl>
                                              <p:pRg st="2" end="2"/>
                                            </p:txEl>
                                          </p:spTgt>
                                        </p:tgtEl>
                                      </p:cBhvr>
                                    </p:animEffect>
                                    <p:anim calcmode="lin" valueType="num">
                                      <p:cBhvr>
                                        <p:cTn id="20" dur="19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9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5700"/>
                            </p:stCondLst>
                            <p:childTnLst>
                              <p:par>
                                <p:cTn id="23" presetID="42" presetClass="entr" presetSubtype="0" fill="hold" nodeType="after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1900"/>
                                        <p:tgtEl>
                                          <p:spTgt spid="5">
                                            <p:txEl>
                                              <p:pRg st="3" end="3"/>
                                            </p:txEl>
                                          </p:spTgt>
                                        </p:tgtEl>
                                      </p:cBhvr>
                                    </p:animEffect>
                                    <p:anim calcmode="lin" valueType="num">
                                      <p:cBhvr>
                                        <p:cTn id="26" dur="19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7" dur="19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7600"/>
                            </p:stCondLst>
                            <p:childTnLst>
                              <p:par>
                                <p:cTn id="29" presetID="42" presetClass="entr" presetSubtype="0" fill="hold" nodeType="after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fade">
                                      <p:cBhvr>
                                        <p:cTn id="31" dur="1900"/>
                                        <p:tgtEl>
                                          <p:spTgt spid="5">
                                            <p:txEl>
                                              <p:pRg st="4" end="4"/>
                                            </p:txEl>
                                          </p:spTgt>
                                        </p:tgtEl>
                                      </p:cBhvr>
                                    </p:animEffect>
                                    <p:anim calcmode="lin" valueType="num">
                                      <p:cBhvr>
                                        <p:cTn id="32" dur="19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3" dur="19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6386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Top 50 hình nền Powerpoint đẹp - đem đến 1 buổi thuyết trình hoàn hả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6386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250906" y="2831764"/>
            <a:ext cx="6006131" cy="1200329"/>
          </a:xfrm>
          <a:prstGeom prst="rect">
            <a:avLst/>
          </a:prstGeom>
        </p:spPr>
        <p:txBody>
          <a:bodyPr wrap="none">
            <a:spAutoFit/>
          </a:bodyPr>
          <a:lstStyle/>
          <a:p>
            <a:r>
              <a:rPr lang="en-US" sz="7200" b="1" dirty="0">
                <a:solidFill>
                  <a:srgbClr val="FF0000"/>
                </a:solidFill>
              </a:rPr>
              <a:t>“ ĐÀM THOẠI ”</a:t>
            </a:r>
            <a:endParaRPr lang="en-US" sz="7200" dirty="0"/>
          </a:p>
        </p:txBody>
      </p:sp>
    </p:spTree>
    <p:extLst>
      <p:ext uri="{BB962C8B-B14F-4D97-AF65-F5344CB8AC3E}">
        <p14:creationId xmlns:p14="http://schemas.microsoft.com/office/powerpoint/2010/main" val="2343863486"/>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ình nền PowerPoint học tập đẹp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750289" y="1853093"/>
            <a:ext cx="8541488" cy="2424382"/>
          </a:xfrm>
          <a:prstGeom prst="rect">
            <a:avLst/>
          </a:prstGeom>
        </p:spPr>
        <p:txBody>
          <a:bodyPr wrap="square">
            <a:spAutoFit/>
          </a:bodyPr>
          <a:lstStyle/>
          <a:p>
            <a:pPr>
              <a:lnSpc>
                <a:spcPct val="107000"/>
              </a:lnSpc>
            </a:pP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rô</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nhìn</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thấy</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gì</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trên</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bờ</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4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rô</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nhờ</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bác</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Cua</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Kềnh</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như</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thế</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4800" b="1"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nào</a:t>
            </a:r>
            <a:r>
              <a:rPr lang="en-US" sz="48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endParaRPr lang="en-US" sz="4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7183827"/>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300"/>
                                        <p:tgtEl>
                                          <p:spTgt spid="4">
                                            <p:txEl>
                                              <p:pRg st="1" end="1"/>
                                            </p:txEl>
                                          </p:spTgt>
                                        </p:tgtEl>
                                      </p:cBhvr>
                                    </p:animEffect>
                                    <p:anim calcmode="lin" valueType="num">
                                      <p:cBhvr>
                                        <p:cTn id="14" dur="13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3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315"/>
            <a:ext cx="12192000" cy="5266113"/>
          </a:xfrm>
          <a:prstGeom prst="rect">
            <a:avLst/>
          </a:prstGeom>
        </p:spPr>
      </p:pic>
      <p:sp>
        <p:nvSpPr>
          <p:cNvPr id="5" name="Rectangle 4"/>
          <p:cNvSpPr/>
          <p:nvPr/>
        </p:nvSpPr>
        <p:spPr>
          <a:xfrm>
            <a:off x="0" y="5257797"/>
            <a:ext cx="12192000" cy="160020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5257800"/>
            <a:ext cx="12192000" cy="16002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vi-VN" dirty="0"/>
              <a:t>Trăng thu sáng vằng vặc, Cá Rô bố, Cá Rô mẹ, mê mải ngắm ánh trăng tròn vành vạch in dưới đáy hồ nước trong veo. Cá Rô con thấy trên bờ các bạn ếch đánh trống rước đèn vui quá, muốn lên chơi mà nhảy mãi không lên được. Cá Rô con liền nhờ bác Cua Kềnh: </a:t>
            </a:r>
            <a:r>
              <a:rPr lang="vi-VN" b="1" dirty="0"/>
              <a:t> </a:t>
            </a:r>
            <a:endParaRPr lang="vi-VN" dirty="0"/>
          </a:p>
          <a:p>
            <a:r>
              <a:rPr lang="en-US" dirty="0"/>
              <a:t>  </a:t>
            </a:r>
            <a:r>
              <a:rPr lang="vi-VN" dirty="0"/>
              <a:t>- Bác Cua Kềnh ơi! Bác cho Cá Rô con lên bờ chơi với.Bác Cua Kềnh trả lời:</a:t>
            </a:r>
          </a:p>
          <a:p>
            <a:r>
              <a:rPr lang="en-US" dirty="0"/>
              <a:t> </a:t>
            </a:r>
            <a:r>
              <a:rPr lang="vi-VN" dirty="0"/>
              <a:t> - Cá Rô con ơi, họ hàng cua chỉ biết bò ngang,  không bò dọc lên bờ được đâu.</a:t>
            </a:r>
          </a:p>
        </p:txBody>
      </p:sp>
    </p:spTree>
    <p:extLst>
      <p:ext uri="{BB962C8B-B14F-4D97-AF65-F5344CB8AC3E}">
        <p14:creationId xmlns:p14="http://schemas.microsoft.com/office/powerpoint/2010/main" val="3440103319"/>
      </p:ext>
    </p:extLst>
  </p:cSld>
  <p:clrMapOvr>
    <a:masterClrMapping/>
  </p:clrMapOvr>
  <mc:AlternateContent xmlns:mc="http://schemas.openxmlformats.org/markup-compatibility/2006" xmlns:p14="http://schemas.microsoft.com/office/powerpoint/2010/main">
    <mc:Choice Requires="p14">
      <p:transition spd="slow" p14:dur="1500" advTm="6000">
        <p:split orient="vert"/>
      </p:transition>
    </mc:Choice>
    <mc:Fallback xmlns="">
      <p:transition spd="slow" advTm="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900"/>
                                        <p:tgtEl>
                                          <p:spTgt spid="7">
                                            <p:txEl>
                                              <p:pRg st="0" end="0"/>
                                            </p:txEl>
                                          </p:spTgt>
                                        </p:tgtEl>
                                      </p:cBhvr>
                                    </p:animEffect>
                                    <p:anim calcmode="lin" valueType="num">
                                      <p:cBhvr>
                                        <p:cTn id="8" dur="19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9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900"/>
                            </p:stCondLst>
                            <p:childTnLst>
                              <p:par>
                                <p:cTn id="11" presetID="42" presetClass="entr" presetSubtype="0" fill="hold" nodeType="after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1700"/>
                                        <p:tgtEl>
                                          <p:spTgt spid="7">
                                            <p:txEl>
                                              <p:pRg st="1" end="1"/>
                                            </p:txEl>
                                          </p:spTgt>
                                        </p:tgtEl>
                                      </p:cBhvr>
                                    </p:animEffect>
                                    <p:anim calcmode="lin" valueType="num">
                                      <p:cBhvr>
                                        <p:cTn id="14" dur="17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5" dur="17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600"/>
                            </p:stCondLst>
                            <p:childTnLst>
                              <p:par>
                                <p:cTn id="17" presetID="42" presetClass="entr" presetSubtype="0" fill="hold"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1600"/>
                                        <p:tgtEl>
                                          <p:spTgt spid="7">
                                            <p:txEl>
                                              <p:pRg st="2" end="2"/>
                                            </p:txEl>
                                          </p:spTgt>
                                        </p:tgtEl>
                                      </p:cBhvr>
                                    </p:animEffect>
                                    <p:anim calcmode="lin" valueType="num">
                                      <p:cBhvr>
                                        <p:cTn id="20" dur="16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1" dur="16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609</Words>
  <Application>Microsoft Office PowerPoint</Application>
  <PresentationFormat>Custom</PresentationFormat>
  <Paragraphs>51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MinhThangPC.VN</cp:lastModifiedBy>
  <cp:revision>8</cp:revision>
  <dcterms:created xsi:type="dcterms:W3CDTF">2023-01-18T01:28:15Z</dcterms:created>
  <dcterms:modified xsi:type="dcterms:W3CDTF">2025-01-20T01:13:51Z</dcterms:modified>
</cp:coreProperties>
</file>