
<file path=[Content_Types].xml><?xml version="1.0" encoding="utf-8"?>
<Types xmlns="http://schemas.openxmlformats.org/package/2006/content-types">
  <Default Extension="jfif" ContentType="image/jpeg"/>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96" r:id="rId3"/>
    <p:sldId id="258" r:id="rId4"/>
    <p:sldId id="268" r:id="rId5"/>
    <p:sldId id="269" r:id="rId6"/>
    <p:sldId id="270" r:id="rId7"/>
    <p:sldId id="286" r:id="rId8"/>
    <p:sldId id="287" r:id="rId9"/>
    <p:sldId id="288" r:id="rId10"/>
    <p:sldId id="289" r:id="rId11"/>
    <p:sldId id="290" r:id="rId12"/>
    <p:sldId id="291" r:id="rId13"/>
    <p:sldId id="292" r:id="rId14"/>
    <p:sldId id="293" r:id="rId15"/>
    <p:sldId id="294" r:id="rId16"/>
    <p:sldId id="295"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3" autoAdjust="0"/>
    <p:restoredTop sz="86856" autoAdjust="0"/>
  </p:normalViewPr>
  <p:slideViewPr>
    <p:cSldViewPr>
      <p:cViewPr varScale="1">
        <p:scale>
          <a:sx n="79" d="100"/>
          <a:sy n="79" d="100"/>
        </p:scale>
        <p:origin x="960" y="9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3138"/>
    </p:cViewPr>
  </p:sorterViewPr>
  <p:notesViewPr>
    <p:cSldViewPr>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C037-F80E-4062-A223-3A9B19F31723}" type="datetimeFigureOut">
              <a:rPr lang="en-US" smtClean="0"/>
              <a:t>4/2/2025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B457E9-680F-45C0-A810-0958028D5F46}" type="slidenum">
              <a:rPr lang="en-US" smtClean="0"/>
              <a:t>‹#›</a:t>
            </a:fld>
            <a:endParaRPr lang="en-US"/>
          </a:p>
        </p:txBody>
      </p:sp>
    </p:spTree>
    <p:extLst>
      <p:ext uri="{BB962C8B-B14F-4D97-AF65-F5344CB8AC3E}">
        <p14:creationId xmlns:p14="http://schemas.microsoft.com/office/powerpoint/2010/main" val="291040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Chúc</a:t>
            </a:r>
            <a:r>
              <a:rPr lang="en-US" baseline="0"/>
              <a:t> mừng tất cả các bạn đã vượt qua được trò chơi Khởi động </a:t>
            </a:r>
          </a:p>
          <a:p>
            <a:r>
              <a:rPr lang="en-US" baseline="0"/>
              <a:t>Và bây giờ là trò chơi tiếp theo “ Vượt chướng ngại vât”</a:t>
            </a:r>
          </a:p>
          <a:p>
            <a:endParaRPr lang="en-US"/>
          </a:p>
        </p:txBody>
      </p:sp>
      <p:sp>
        <p:nvSpPr>
          <p:cNvPr id="4" name="Slide Number Placeholder 3"/>
          <p:cNvSpPr>
            <a:spLocks noGrp="1"/>
          </p:cNvSpPr>
          <p:nvPr>
            <p:ph type="sldNum" sz="quarter" idx="10"/>
          </p:nvPr>
        </p:nvSpPr>
        <p:spPr/>
        <p:txBody>
          <a:bodyPr/>
          <a:lstStyle/>
          <a:p>
            <a:fld id="{90B457E9-680F-45C0-A810-0958028D5F46}" type="slidenum">
              <a:rPr lang="en-US" smtClean="0"/>
              <a:t>7</a:t>
            </a:fld>
            <a:endParaRPr lang="en-US"/>
          </a:p>
        </p:txBody>
      </p:sp>
    </p:spTree>
    <p:extLst>
      <p:ext uri="{BB962C8B-B14F-4D97-AF65-F5344CB8AC3E}">
        <p14:creationId xmlns:p14="http://schemas.microsoft.com/office/powerpoint/2010/main" val="139527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457E9-680F-45C0-A810-0958028D5F46}" type="slidenum">
              <a:rPr lang="en-US" smtClean="0"/>
              <a:t>8</a:t>
            </a:fld>
            <a:endParaRPr lang="en-US"/>
          </a:p>
        </p:txBody>
      </p:sp>
    </p:spTree>
    <p:extLst>
      <p:ext uri="{BB962C8B-B14F-4D97-AF65-F5344CB8AC3E}">
        <p14:creationId xmlns:p14="http://schemas.microsoft.com/office/powerpoint/2010/main" val="425508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457E9-680F-45C0-A810-0958028D5F4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5508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4165600" y="635639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9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5.wav"/><Relationship Id="rId7" Type="http://schemas.openxmlformats.org/officeDocument/2006/relationships/image" Target="../media/image28.png"/><Relationship Id="rId2" Type="http://schemas.microsoft.com/office/2007/relationships/media" Target="../media/media5.wav"/><Relationship Id="rId1" Type="http://schemas.openxmlformats.org/officeDocument/2006/relationships/tags" Target="../tags/tag7.xml"/><Relationship Id="rId6" Type="http://schemas.openxmlformats.org/officeDocument/2006/relationships/image" Target="../media/image29.jpeg"/><Relationship Id="rId5" Type="http://schemas.openxmlformats.org/officeDocument/2006/relationships/notesSlide" Target="../notesSlides/notesSlide3.xml"/><Relationship Id="rId10"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media6.wav"/><Relationship Id="rId7" Type="http://schemas.openxmlformats.org/officeDocument/2006/relationships/image" Target="../media/image32.png"/><Relationship Id="rId2" Type="http://schemas.microsoft.com/office/2007/relationships/media" Target="../media/media6.wav"/><Relationship Id="rId1" Type="http://schemas.openxmlformats.org/officeDocument/2006/relationships/tags" Target="../tags/tag8.xml"/><Relationship Id="rId6" Type="http://schemas.openxmlformats.org/officeDocument/2006/relationships/image" Target="../media/image31.png"/><Relationship Id="rId5" Type="http://schemas.openxmlformats.org/officeDocument/2006/relationships/image" Target="../media/image29.jpeg"/><Relationship Id="rId10"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8.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8.m4a"/><Relationship Id="rId7" Type="http://schemas.openxmlformats.org/officeDocument/2006/relationships/image" Target="../media/image35.jpeg"/><Relationship Id="rId12" Type="http://schemas.openxmlformats.org/officeDocument/2006/relationships/image" Target="../media/image18.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22.png"/><Relationship Id="rId5" Type="http://schemas.openxmlformats.org/officeDocument/2006/relationships/audio" Target="../media/media9.wav"/><Relationship Id="rId10" Type="http://schemas.openxmlformats.org/officeDocument/2006/relationships/image" Target="../media/image12.png"/><Relationship Id="rId4" Type="http://schemas.microsoft.com/office/2007/relationships/media" Target="../media/media9.wav"/><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8.m4a"/><Relationship Id="rId7" Type="http://schemas.openxmlformats.org/officeDocument/2006/relationships/image" Target="../media/image40.png"/><Relationship Id="rId2" Type="http://schemas.microsoft.com/office/2007/relationships/media" Target="../media/media8.m4a"/><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media8.m4a"/><Relationship Id="rId7" Type="http://schemas.openxmlformats.org/officeDocument/2006/relationships/image" Target="../media/image35.jpeg"/><Relationship Id="rId2" Type="http://schemas.microsoft.com/office/2007/relationships/media" Target="../media/media8.m4a"/><Relationship Id="rId1" Type="http://schemas.openxmlformats.org/officeDocument/2006/relationships/tags" Target="../tags/tag11.xml"/><Relationship Id="rId6" Type="http://schemas.openxmlformats.org/officeDocument/2006/relationships/slideLayout" Target="../slideLayouts/slideLayout7.xml"/><Relationship Id="rId11" Type="http://schemas.openxmlformats.org/officeDocument/2006/relationships/image" Target="../media/image18.png"/><Relationship Id="rId5" Type="http://schemas.openxmlformats.org/officeDocument/2006/relationships/audio" Target="../media/media10.m4a"/><Relationship Id="rId10" Type="http://schemas.openxmlformats.org/officeDocument/2006/relationships/image" Target="../media/image22.png"/><Relationship Id="rId4" Type="http://schemas.microsoft.com/office/2007/relationships/media" Target="../media/media10.m4a"/><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8.png"/><Relationship Id="rId3" Type="http://schemas.openxmlformats.org/officeDocument/2006/relationships/audio" Target="../media/media8.m4a"/><Relationship Id="rId7" Type="http://schemas.openxmlformats.org/officeDocument/2006/relationships/audio" Target="../media/media11.wav"/><Relationship Id="rId12" Type="http://schemas.openxmlformats.org/officeDocument/2006/relationships/image" Target="../media/image12.png"/><Relationship Id="rId2" Type="http://schemas.microsoft.com/office/2007/relationships/media" Target="../media/media8.m4a"/><Relationship Id="rId1" Type="http://schemas.openxmlformats.org/officeDocument/2006/relationships/tags" Target="../tags/tag12.xml"/><Relationship Id="rId6" Type="http://schemas.microsoft.com/office/2007/relationships/media" Target="../media/media11.wav"/><Relationship Id="rId11" Type="http://schemas.openxmlformats.org/officeDocument/2006/relationships/image" Target="../media/image45.jpeg"/><Relationship Id="rId5" Type="http://schemas.openxmlformats.org/officeDocument/2006/relationships/audio" Target="../media/media10.m4a"/><Relationship Id="rId10" Type="http://schemas.openxmlformats.org/officeDocument/2006/relationships/image" Target="../media/image44.png"/><Relationship Id="rId4" Type="http://schemas.microsoft.com/office/2007/relationships/media" Target="../media/media10.m4a"/><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2" Type="http://schemas.openxmlformats.org/officeDocument/2006/relationships/image" Target="../media/image46.jf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emf"/><Relationship Id="rId3" Type="http://schemas.openxmlformats.org/officeDocument/2006/relationships/audio" Target="../media/media1.wav"/><Relationship Id="rId7" Type="http://schemas.openxmlformats.org/officeDocument/2006/relationships/image" Target="../media/image7.png"/><Relationship Id="rId12" Type="http://schemas.openxmlformats.org/officeDocument/2006/relationships/image" Target="../media/image12.png"/><Relationship Id="rId2" Type="http://schemas.microsoft.com/office/2007/relationships/media" Target="../media/media1.wav"/><Relationship Id="rId16" Type="http://schemas.openxmlformats.org/officeDocument/2006/relationships/image" Target="../media/image16.png"/><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slideLayout" Target="../slideLayouts/slideLayout7.xml"/><Relationship Id="rId9" Type="http://schemas.openxmlformats.org/officeDocument/2006/relationships/image" Target="../media/image9.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18" Type="http://schemas.openxmlformats.org/officeDocument/2006/relationships/image" Target="../media/image15.png"/><Relationship Id="rId3" Type="http://schemas.openxmlformats.org/officeDocument/2006/relationships/audio" Target="../media/media2.wav"/><Relationship Id="rId7" Type="http://schemas.openxmlformats.org/officeDocument/2006/relationships/image" Target="../media/image7.png"/><Relationship Id="rId12" Type="http://schemas.openxmlformats.org/officeDocument/2006/relationships/image" Target="../media/image17.png"/><Relationship Id="rId17" Type="http://schemas.openxmlformats.org/officeDocument/2006/relationships/image" Target="../media/image16.png"/><Relationship Id="rId2" Type="http://schemas.microsoft.com/office/2007/relationships/media" Target="../media/media2.wav"/><Relationship Id="rId16" Type="http://schemas.openxmlformats.org/officeDocument/2006/relationships/image" Target="../media/image20.png"/><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10.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audio" Target="../media/media3.wav"/><Relationship Id="rId7" Type="http://schemas.openxmlformats.org/officeDocument/2006/relationships/image" Target="../media/image7.png"/><Relationship Id="rId12" Type="http://schemas.openxmlformats.org/officeDocument/2006/relationships/image" Target="../media/image11.png"/><Relationship Id="rId17" Type="http://schemas.openxmlformats.org/officeDocument/2006/relationships/image" Target="../media/image24.png"/><Relationship Id="rId2" Type="http://schemas.microsoft.com/office/2007/relationships/media" Target="../media/media3.wav"/><Relationship Id="rId16" Type="http://schemas.openxmlformats.org/officeDocument/2006/relationships/image" Target="../media/image23.png"/><Relationship Id="rId1" Type="http://schemas.openxmlformats.org/officeDocument/2006/relationships/tags" Target="../tags/tag3.xml"/><Relationship Id="rId6" Type="http://schemas.openxmlformats.org/officeDocument/2006/relationships/image" Target="../media/image6.png"/><Relationship Id="rId11" Type="http://schemas.openxmlformats.org/officeDocument/2006/relationships/image" Target="../media/image16.png"/><Relationship Id="rId5" Type="http://schemas.openxmlformats.org/officeDocument/2006/relationships/image" Target="../media/image5.png"/><Relationship Id="rId15" Type="http://schemas.openxmlformats.org/officeDocument/2006/relationships/image" Target="../media/image18.png"/><Relationship Id="rId10" Type="http://schemas.openxmlformats.org/officeDocument/2006/relationships/image" Target="../media/image8.png"/><Relationship Id="rId19" Type="http://schemas.openxmlformats.org/officeDocument/2006/relationships/image" Target="../media/image15.png"/><Relationship Id="rId4" Type="http://schemas.openxmlformats.org/officeDocument/2006/relationships/slideLayout" Target="../slideLayouts/slideLayout7.xml"/><Relationship Id="rId9" Type="http://schemas.openxmlformats.org/officeDocument/2006/relationships/image" Target="../media/image10.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4.wav"/><Relationship Id="rId7" Type="http://schemas.openxmlformats.org/officeDocument/2006/relationships/image" Target="../media/image27.png"/><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26.jpe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2.png"/><Relationship Id="rId5" Type="http://schemas.openxmlformats.org/officeDocument/2006/relationships/image" Target="../media/image30.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4120" y="2296453"/>
            <a:ext cx="12191999" cy="707886"/>
          </a:xfrm>
          <a:prstGeom prst="rect">
            <a:avLst/>
          </a:prstGeom>
          <a:noFill/>
        </p:spPr>
        <p:txBody>
          <a:bodyPr wrap="square" rtlCol="0">
            <a:spAutoFit/>
          </a:bodyPr>
          <a:lstStyle/>
          <a:p>
            <a:pPr algn="ctr"/>
            <a:r>
              <a:rPr lang="en-US" sz="4000" b="1" dirty="0">
                <a:solidFill>
                  <a:srgbClr val="FF0000"/>
                </a:solidFill>
                <a:latin typeface="Times New Roman" pitchFamily="18" charset="0"/>
                <a:cs typeface="Times New Roman" pitchFamily="18" charset="0"/>
              </a:rPr>
              <a:t>LĨNH VỰC PHÁT TRIỂN NHẬN THỨC</a:t>
            </a:r>
          </a:p>
        </p:txBody>
      </p:sp>
      <p:sp>
        <p:nvSpPr>
          <p:cNvPr id="9" name="object 9"/>
          <p:cNvSpPr txBox="1">
            <a:spLocks/>
          </p:cNvSpPr>
          <p:nvPr/>
        </p:nvSpPr>
        <p:spPr bwMode="auto">
          <a:xfrm>
            <a:off x="1524000" y="214413"/>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lnSpc>
                <a:spcPct val="115000"/>
              </a:lnSpc>
            </a:pPr>
            <a:r>
              <a:rPr lang="en-US" sz="2000" smtClean="0">
                <a:solidFill>
                  <a:srgbClr val="002060"/>
                </a:solidFill>
                <a:latin typeface="Times New Roman" pitchFamily="18" charset="0"/>
                <a:ea typeface="Arial" pitchFamily="34" charset="0"/>
                <a:cs typeface="Times New Roman" pitchFamily="18" charset="0"/>
              </a:rPr>
              <a:t>UBND QUẬN LONG BIÊN</a:t>
            </a:r>
            <a:r>
              <a:rPr lang="en-US" sz="2000" smtClean="0">
                <a:solidFill>
                  <a:srgbClr val="002060"/>
                </a:solidFill>
                <a:latin typeface="Arial" pitchFamily="34" charset="0"/>
                <a:ea typeface="Arial" pitchFamily="34" charset="0"/>
                <a:cs typeface="Times New Roman" pitchFamily="18" charset="0"/>
              </a:rPr>
              <a:t/>
            </a:r>
            <a:br>
              <a:rPr lang="en-US" sz="2000" smtClean="0">
                <a:solidFill>
                  <a:srgbClr val="002060"/>
                </a:solidFill>
                <a:latin typeface="Arial" pitchFamily="34" charset="0"/>
                <a:ea typeface="Arial" pitchFamily="34" charset="0"/>
                <a:cs typeface="Times New Roman" pitchFamily="18" charset="0"/>
              </a:rPr>
            </a:br>
            <a:r>
              <a:rPr lang="en-US" sz="2000" b="1" smtClean="0">
                <a:solidFill>
                  <a:srgbClr val="002060"/>
                </a:solidFill>
                <a:latin typeface="Times New Roman" pitchFamily="18" charset="0"/>
                <a:ea typeface="Arial" pitchFamily="34" charset="0"/>
                <a:cs typeface="Times New Roman" pitchFamily="18" charset="0"/>
              </a:rPr>
              <a:t>TRƯỜNG </a:t>
            </a:r>
            <a:r>
              <a:rPr lang="en-US" sz="2000" b="1">
                <a:solidFill>
                  <a:srgbClr val="002060"/>
                </a:solidFill>
                <a:latin typeface="Times New Roman" pitchFamily="18" charset="0"/>
                <a:ea typeface="Arial" pitchFamily="34" charset="0"/>
                <a:cs typeface="Times New Roman" pitchFamily="18" charset="0"/>
              </a:rPr>
              <a:t>MẦM </a:t>
            </a:r>
            <a:r>
              <a:rPr lang="en-US" sz="2000" b="1" smtClean="0">
                <a:solidFill>
                  <a:srgbClr val="002060"/>
                </a:solidFill>
                <a:latin typeface="Times New Roman" pitchFamily="18" charset="0"/>
                <a:ea typeface="Arial" pitchFamily="34" charset="0"/>
                <a:cs typeface="Times New Roman" pitchFamily="18" charset="0"/>
              </a:rPr>
              <a:t>NON </a:t>
            </a:r>
            <a:r>
              <a:rPr lang="en-US" sz="2000" b="1" dirty="0">
                <a:solidFill>
                  <a:srgbClr val="002060"/>
                </a:solidFill>
                <a:latin typeface="Times New Roman" pitchFamily="18" charset="0"/>
                <a:ea typeface="Arial" pitchFamily="34" charset="0"/>
                <a:cs typeface="Times New Roman" pitchFamily="18" charset="0"/>
              </a:rPr>
              <a:t>HỒNG TIẾN</a:t>
            </a:r>
            <a:endParaRPr lang="en-US" sz="2000" b="1" dirty="0">
              <a:solidFill>
                <a:srgbClr val="002060"/>
              </a:solidFill>
              <a:latin typeface="Arial" pitchFamily="34" charset="0"/>
              <a:ea typeface="Arial" pitchFamily="34" charset="0"/>
              <a:cs typeface="Times New Roman" pitchFamily="18" charset="0"/>
            </a:endParaRPr>
          </a:p>
        </p:txBody>
      </p:sp>
      <p:sp>
        <p:nvSpPr>
          <p:cNvPr id="11" name="TextBox 10"/>
          <p:cNvSpPr txBox="1"/>
          <p:nvPr/>
        </p:nvSpPr>
        <p:spPr>
          <a:xfrm>
            <a:off x="4305347" y="6096000"/>
            <a:ext cx="3581306" cy="523220"/>
          </a:xfrm>
          <a:prstGeom prst="rect">
            <a:avLst/>
          </a:prstGeom>
          <a:noFill/>
        </p:spPr>
        <p:txBody>
          <a:bodyPr wrap="square" rtlCol="0">
            <a:spAutoFit/>
          </a:bodyP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Năm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học</a:t>
            </a:r>
            <a:r>
              <a:rPr lang="en-US" sz="2800" dirty="0" smtClean="0">
                <a:solidFill>
                  <a:srgbClr val="002060"/>
                </a:solidFill>
                <a:latin typeface="Times New Roman" panose="02020603050405020304" pitchFamily="18" charset="0"/>
                <a:cs typeface="Times New Roman" panose="02020603050405020304" pitchFamily="18" charset="0"/>
              </a:rPr>
              <a:t>: 2024- 2025</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438400" y="2955429"/>
            <a:ext cx="7315200" cy="1772793"/>
          </a:xfrm>
          <a:prstGeom prst="rect">
            <a:avLst/>
          </a:prstGeom>
        </p:spPr>
        <p:txBody>
          <a:bodyPr wrap="square">
            <a:spAutoFit/>
          </a:bodyPr>
          <a:lstStyle/>
          <a:p>
            <a:pPr algn="ctr">
              <a:lnSpc>
                <a:spcPct val="130000"/>
              </a:lnSpc>
            </a:pPr>
            <a:r>
              <a:rPr lang="en-US" sz="2800" b="1">
                <a:solidFill>
                  <a:srgbClr val="002060"/>
                </a:solidFill>
                <a:latin typeface="Times New Roman" pitchFamily="18" charset="0"/>
                <a:cs typeface="Times New Roman" pitchFamily="18" charset="0"/>
              </a:rPr>
              <a:t>Đề tài: Đếm trên đối tượng trong phạm vi 3</a:t>
            </a:r>
          </a:p>
          <a:p>
            <a:pPr algn="ctr">
              <a:lnSpc>
                <a:spcPct val="130000"/>
              </a:lnSpc>
            </a:pPr>
            <a:r>
              <a:rPr lang="en-US" sz="2800">
                <a:solidFill>
                  <a:srgbClr val="002060"/>
                </a:solidFill>
                <a:latin typeface="Times New Roman" pitchFamily="18" charset="0"/>
                <a:cs typeface="Times New Roman" pitchFamily="18" charset="0"/>
              </a:rPr>
              <a:t>Lứa tuổi: </a:t>
            </a:r>
            <a:r>
              <a:rPr lang="en-US" sz="2800" smtClean="0">
                <a:solidFill>
                  <a:srgbClr val="002060"/>
                </a:solidFill>
                <a:latin typeface="Times New Roman" pitchFamily="18" charset="0"/>
                <a:cs typeface="Times New Roman" pitchFamily="18" charset="0"/>
              </a:rPr>
              <a:t>MGB (3-4 tuổi)</a:t>
            </a:r>
            <a:endParaRPr lang="en-US" sz="2800">
              <a:solidFill>
                <a:srgbClr val="002060"/>
              </a:solidFill>
              <a:latin typeface="Times New Roman" pitchFamily="18" charset="0"/>
              <a:cs typeface="Times New Roman" pitchFamily="18" charset="0"/>
            </a:endParaRPr>
          </a:p>
          <a:p>
            <a:pPr algn="ctr">
              <a:lnSpc>
                <a:spcPct val="130000"/>
              </a:lnSpc>
            </a:pPr>
            <a:r>
              <a:rPr lang="en-US" sz="2800" smtClean="0">
                <a:solidFill>
                  <a:srgbClr val="002060"/>
                </a:solidFill>
                <a:latin typeface="Times New Roman" pitchFamily="18" charset="0"/>
                <a:cs typeface="Times New Roman" pitchFamily="18" charset="0"/>
              </a:rPr>
              <a:t>Giáo </a:t>
            </a:r>
            <a:r>
              <a:rPr lang="en-US" sz="2800">
                <a:solidFill>
                  <a:srgbClr val="002060"/>
                </a:solidFill>
                <a:latin typeface="Times New Roman" pitchFamily="18" charset="0"/>
                <a:cs typeface="Times New Roman" pitchFamily="18" charset="0"/>
              </a:rPr>
              <a:t>viên: Đinh Thị Thoan</a:t>
            </a:r>
            <a:endParaRPr lang="en-US" sz="2800" dirty="0">
              <a:solidFill>
                <a:srgbClr val="00206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222639"/>
            <a:ext cx="742950" cy="742950"/>
          </a:xfrm>
          <a:prstGeom prst="rect">
            <a:avLst/>
          </a:prstGeom>
        </p:spPr>
      </p:pic>
    </p:spTree>
    <p:extLst>
      <p:ext uri="{BB962C8B-B14F-4D97-AF65-F5344CB8AC3E}">
        <p14:creationId xmlns:p14="http://schemas.microsoft.com/office/powerpoint/2010/main" val="736480008"/>
      </p:ext>
    </p:extLst>
  </p:cSld>
  <p:clrMapOvr>
    <a:masterClrMapping/>
  </p:clrMapOvr>
  <mc:AlternateContent xmlns:mc="http://schemas.openxmlformats.org/markup-compatibility/2006" xmlns:p14="http://schemas.microsoft.com/office/powerpoint/2010/main">
    <mc:Choice Requires="p14">
      <p:transition spd="slow" p14:dur="2000" advTm="13292"/>
    </mc:Choice>
    <mc:Fallback xmlns="">
      <p:transition spd="slow" advTm="132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1752601"/>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1"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1"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1"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1"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794164" y="214282"/>
            <a:ext cx="8603673" cy="461665"/>
          </a:xfrm>
          <a:prstGeom prst="rect">
            <a:avLst/>
          </a:prstGeom>
          <a:noFill/>
        </p:spPr>
        <p:txBody>
          <a:bodyPr wrap="square" rtlCol="0">
            <a:spAutoFit/>
          </a:bodyPr>
          <a:lstStyle/>
          <a:p>
            <a:pPr algn="ctr"/>
            <a:r>
              <a:rPr lang="en-US" sz="2400">
                <a:solidFill>
                  <a:srgbClr val="002060"/>
                </a:solidFill>
                <a:latin typeface="Times New Roman" pitchFamily="18" charset="0"/>
                <a:cs typeface="Times New Roman" pitchFamily="18" charset="0"/>
              </a:rPr>
              <a:t>Câu 1: Các bạn hãy đếm xem có bao nhiêu bông hoa hồng ?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3846502826"/>
      </p:ext>
    </p:extLst>
  </p:cSld>
  <p:clrMapOvr>
    <a:masterClrMapping/>
  </p:clrMapOvr>
  <mc:AlternateContent xmlns:mc="http://schemas.openxmlformats.org/markup-compatibility/2006" xmlns:p14="http://schemas.microsoft.com/office/powerpoint/2010/main">
    <mc:Choice Requires="p14">
      <p:transition spd="slow" p14:dur="2000" advTm="43982"/>
    </mc:Choice>
    <mc:Fallback xmlns="">
      <p:transition spd="slow" advTm="439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1000"/>
                                        <p:tgtEl>
                                          <p:spTgt spid="3077"/>
                                        </p:tgtEl>
                                      </p:cBhvr>
                                    </p:animEffect>
                                    <p:anim calcmode="lin" valueType="num">
                                      <p:cBhvr>
                                        <p:cTn id="15" dur="1000" fill="hold"/>
                                        <p:tgtEl>
                                          <p:spTgt spid="3077"/>
                                        </p:tgtEl>
                                        <p:attrNameLst>
                                          <p:attrName>ppt_x</p:attrName>
                                        </p:attrNameLst>
                                      </p:cBhvr>
                                      <p:tavLst>
                                        <p:tav tm="0">
                                          <p:val>
                                            <p:strVal val="#ppt_x"/>
                                          </p:val>
                                        </p:tav>
                                        <p:tav tm="100000">
                                          <p:val>
                                            <p:strVal val="#ppt_x"/>
                                          </p:val>
                                        </p:tav>
                                      </p:tavLst>
                                    </p:anim>
                                    <p:anim calcmode="lin" valueType="num">
                                      <p:cBhvr>
                                        <p:cTn id="16"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randombar(horizontal)">
                                      <p:cBhvr>
                                        <p:cTn id="28" dur="500"/>
                                        <p:tgtEl>
                                          <p:spTgt spid="30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079"/>
                                        </p:tgtEl>
                                      </p:cBhvr>
                                    </p:animEffect>
                                    <p:set>
                                      <p:cBhvr>
                                        <p:cTn id="33" dur="1" fill="hold">
                                          <p:stCondLst>
                                            <p:cond delay="499"/>
                                          </p:stCondLst>
                                        </p:cTn>
                                        <p:tgtEl>
                                          <p:spTgt spid="3079"/>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randombar(horizontal)">
                                      <p:cBhvr>
                                        <p:cTn id="37" dur="5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80"/>
                                        </p:tgtEl>
                                      </p:cBhvr>
                                    </p:animEffect>
                                    <p:set>
                                      <p:cBhvr>
                                        <p:cTn id="42" dur="1" fill="hold">
                                          <p:stCondLst>
                                            <p:cond delay="499"/>
                                          </p:stCondLst>
                                        </p:cTn>
                                        <p:tgtEl>
                                          <p:spTgt spid="3080"/>
                                        </p:tgtEl>
                                        <p:attrNameLst>
                                          <p:attrName>style.visibility</p:attrName>
                                        </p:attrNameLst>
                                      </p:cBhvr>
                                      <p:to>
                                        <p:strVal val="hidden"/>
                                      </p:to>
                                    </p:se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3081"/>
                                        </p:tgtEl>
                                        <p:attrNameLst>
                                          <p:attrName>style.visibility</p:attrName>
                                        </p:attrNameLst>
                                      </p:cBhvr>
                                      <p:to>
                                        <p:strVal val="visible"/>
                                      </p:to>
                                    </p:set>
                                    <p:animEffect transition="in" filter="randombar(horizontal)">
                                      <p:cBhvr>
                                        <p:cTn id="46" dur="500"/>
                                        <p:tgtEl>
                                          <p:spTgt spid="30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081"/>
                                        </p:tgtEl>
                                      </p:cBhvr>
                                    </p:animEffect>
                                    <p:set>
                                      <p:cBhvr>
                                        <p:cTn id="51"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2926126931699_b7672ddb33ca6cda5c87139561efe4c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73"/>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Tài liệu soạn bài hương\tư liệu hình ảnh làm ppt\hoa_cúc-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6494">
            <a:off x="931243" y="1691729"/>
            <a:ext cx="2899146" cy="2899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446286"/>
            <a:ext cx="3436864" cy="343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273" y="1378672"/>
            <a:ext cx="3457646" cy="345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8134"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1"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0532"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61665"/>
          </a:xfrm>
          <a:prstGeom prst="rect">
            <a:avLst/>
          </a:prstGeom>
          <a:noFill/>
        </p:spPr>
        <p:txBody>
          <a:bodyPr wrap="square" rtlCol="0">
            <a:spAutoFit/>
          </a:bodyPr>
          <a:lstStyle/>
          <a:p>
            <a:pPr algn="ctr"/>
            <a:r>
              <a:rPr lang="en-US" sz="2400">
                <a:solidFill>
                  <a:srgbClr val="002060"/>
                </a:solidFill>
                <a:latin typeface="Times New Roman" pitchFamily="18" charset="0"/>
                <a:cs typeface="Times New Roman" pitchFamily="18" charset="0"/>
              </a:rPr>
              <a:t>Câu 2: Các bạn hãy đếm xem có bao nhiêu bông hoa cúc?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3796004356"/>
      </p:ext>
    </p:extLst>
  </p:cSld>
  <p:clrMapOvr>
    <a:masterClrMapping/>
  </p:clrMapOvr>
  <mc:AlternateContent xmlns:mc="http://schemas.openxmlformats.org/markup-compatibility/2006" xmlns:p14="http://schemas.microsoft.com/office/powerpoint/2010/main">
    <mc:Choice Requires="p14">
      <p:transition spd="slow" p14:dur="2000" advTm="21078"/>
    </mc:Choice>
    <mc:Fallback xmlns="">
      <p:transition spd="slow" advTm="2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randombar(horizontal)">
                                      <p:cBhvr>
                                        <p:cTn id="11" dur="500"/>
                                        <p:tgtEl>
                                          <p:spTgt spid="10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31"/>
                                        </p:tgtEl>
                                      </p:cBhvr>
                                    </p:animEffect>
                                    <p:set>
                                      <p:cBhvr>
                                        <p:cTn id="16" dur="1" fill="hold">
                                          <p:stCondLst>
                                            <p:cond delay="499"/>
                                          </p:stCondLst>
                                        </p:cTn>
                                        <p:tgtEl>
                                          <p:spTgt spid="1031"/>
                                        </p:tgtEl>
                                        <p:attrNameLst>
                                          <p:attrName>style.visibility</p:attrName>
                                        </p:attrNameLst>
                                      </p:cBhvr>
                                      <p:to>
                                        <p:strVal val="hidden"/>
                                      </p:to>
                                    </p:se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randombar(horizontal)">
                                      <p:cBhvr>
                                        <p:cTn id="20" dur="500"/>
                                        <p:tgtEl>
                                          <p:spTgt spid="103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1032"/>
                                        </p:tgtEl>
                                      </p:cBhvr>
                                    </p:animEffect>
                                    <p:set>
                                      <p:cBhvr>
                                        <p:cTn id="25" dur="1" fill="hold">
                                          <p:stCondLst>
                                            <p:cond delay="499"/>
                                          </p:stCondLst>
                                        </p:cTn>
                                        <p:tgtEl>
                                          <p:spTgt spid="1032"/>
                                        </p:tgtEl>
                                        <p:attrNameLst>
                                          <p:attrName>style.visibility</p:attrName>
                                        </p:attrNameLst>
                                      </p:cBhvr>
                                      <p:to>
                                        <p:strVal val="hidden"/>
                                      </p:to>
                                    </p:se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033"/>
                                        </p:tgtEl>
                                        <p:attrNameLst>
                                          <p:attrName>style.visibility</p:attrName>
                                        </p:attrNameLst>
                                      </p:cBhvr>
                                      <p:to>
                                        <p:strVal val="visible"/>
                                      </p:to>
                                    </p:set>
                                    <p:animEffect transition="in" filter="randombar(horizontal)">
                                      <p:cBhvr>
                                        <p:cTn id="29" dur="500"/>
                                        <p:tgtEl>
                                          <p:spTgt spid="10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1033"/>
                                        </p:tgtEl>
                                      </p:cBhvr>
                                    </p:animEffect>
                                    <p:set>
                                      <p:cBhvr>
                                        <p:cTn id="34" dur="1" fill="hold">
                                          <p:stCondLst>
                                            <p:cond delay="4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420404_7ffe5223cd324923dd7e6038b4b8b9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3800" y="2514601"/>
            <a:ext cx="4343400" cy="584775"/>
          </a:xfrm>
          <a:prstGeom prst="rect">
            <a:avLst/>
          </a:prstGeom>
          <a:noFill/>
        </p:spPr>
        <p:txBody>
          <a:bodyPr wrap="square" rtlCol="0">
            <a:spAutoFit/>
          </a:bodyPr>
          <a:lstStyle/>
          <a:p>
            <a:pPr algn="ctr"/>
            <a:r>
              <a:rPr lang="en-US" sz="3200" b="1">
                <a:solidFill>
                  <a:srgbClr val="FF0000"/>
                </a:solidFill>
                <a:latin typeface="Times New Roman" pitchFamily="18" charset="0"/>
                <a:cs typeface="Times New Roman" pitchFamily="18" charset="0"/>
              </a:rPr>
              <a:t>PHẦN 3: Về đích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445300870"/>
      </p:ext>
    </p:extLst>
  </p:cSld>
  <p:clrMapOvr>
    <a:masterClrMapping/>
  </p:clrMapOvr>
  <mc:AlternateContent xmlns:mc="http://schemas.openxmlformats.org/markup-compatibility/2006" xmlns:p14="http://schemas.microsoft.com/office/powerpoint/2010/main">
    <mc:Choice Requires="p14">
      <p:transition spd="slow" p14:dur="2000" advTm="18159"/>
    </mc:Choice>
    <mc:Fallback xmlns="">
      <p:transition spd="slow" advTm="1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72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164" y="606257"/>
            <a:ext cx="8035637" cy="430887"/>
          </a:xfrm>
          <a:prstGeom prst="rect">
            <a:avLst/>
          </a:prstGeom>
          <a:noFill/>
        </p:spPr>
        <p:txBody>
          <a:bodyPr wrap="square" rtlCol="0">
            <a:spAutoFit/>
          </a:bodyPr>
          <a:lstStyle/>
          <a:p>
            <a:pPr algn="ctr"/>
            <a:r>
              <a:rPr lang="en-US" sz="2200" b="1">
                <a:solidFill>
                  <a:srgbClr val="002060"/>
                </a:solidFill>
                <a:latin typeface="Times New Roman" pitchFamily="18" charset="0"/>
                <a:cs typeface="Times New Roman" pitchFamily="18" charset="0"/>
              </a:rPr>
              <a:t>Câu 1 : Các bạn hãy đếm xem có bao nhiêu quả táo? </a:t>
            </a:r>
          </a:p>
        </p:txBody>
      </p:sp>
      <p:pic>
        <p:nvPicPr>
          <p:cNvPr id="2050" name="Picture 2" descr="D:\Tài liệu soạn bài hương\giáo án tham khảo\tài liệu bài giảng nghỉ dịch\Tô nét, tô mầu quả táo\táo_đỏ_1-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1637849"/>
            <a:ext cx="1676400" cy="17141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1639094"/>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1639093"/>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72050" y="4850833"/>
            <a:ext cx="3009900"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1.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1 </a:t>
            </a:r>
            <a:r>
              <a:rPr lang="en-US" sz="2400" b="1" dirty="0" err="1">
                <a:solidFill>
                  <a:srgbClr val="002060"/>
                </a:solidFill>
                <a:latin typeface="Times New Roman" pitchFamily="18" charset="0"/>
                <a:cs typeface="Times New Roman" pitchFamily="18" charset="0"/>
              </a:rPr>
              <a:t>quả</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táo</a:t>
            </a:r>
            <a:endParaRPr lang="en-US" sz="2400" b="1" dirty="0">
              <a:solidFill>
                <a:srgbClr val="002060"/>
              </a:solidFill>
              <a:latin typeface="Times New Roman" pitchFamily="18" charset="0"/>
              <a:cs typeface="Times New Roman" pitchFamily="18" charset="0"/>
            </a:endParaRPr>
          </a:p>
        </p:txBody>
      </p:sp>
      <p:sp>
        <p:nvSpPr>
          <p:cNvPr id="9" name="TextBox 8"/>
          <p:cNvSpPr txBox="1"/>
          <p:nvPr/>
        </p:nvSpPr>
        <p:spPr>
          <a:xfrm>
            <a:off x="4972050" y="5312499"/>
            <a:ext cx="3009900"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2.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3 </a:t>
            </a:r>
            <a:r>
              <a:rPr lang="en-US" sz="2400" b="1" dirty="0" err="1">
                <a:solidFill>
                  <a:srgbClr val="002060"/>
                </a:solidFill>
                <a:latin typeface="Times New Roman" pitchFamily="18" charset="0"/>
                <a:cs typeface="Times New Roman" pitchFamily="18" charset="0"/>
              </a:rPr>
              <a:t>quả</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táo</a:t>
            </a:r>
            <a:endParaRPr lang="en-US" sz="2400" b="1" dirty="0">
              <a:solidFill>
                <a:srgbClr val="002060"/>
              </a:solidFill>
              <a:latin typeface="Times New Roman" pitchFamily="18" charset="0"/>
              <a:cs typeface="Times New Roman" pitchFamily="18" charset="0"/>
            </a:endParaRPr>
          </a:p>
        </p:txBody>
      </p:sp>
      <p:pic>
        <p:nvPicPr>
          <p:cNvPr id="10"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981200" y="6096000"/>
            <a:ext cx="609600" cy="609600"/>
          </a:xfrm>
          <a:prstGeom prst="rect">
            <a:avLst/>
          </a:prstGeom>
        </p:spPr>
      </p:pic>
      <p:pic>
        <p:nvPicPr>
          <p:cNvPr id="12"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86943" y="334068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744" y="332194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20744" y="335200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606185324"/>
      </p:ext>
    </p:extLst>
  </p:cSld>
  <p:clrMapOvr>
    <a:masterClrMapping/>
  </p:clrMapOvr>
  <mc:AlternateContent xmlns:mc="http://schemas.openxmlformats.org/markup-compatibility/2006" xmlns:p14="http://schemas.microsoft.com/office/powerpoint/2010/main">
    <mc:Choice Requires="p14">
      <p:transition spd="slow" p14:dur="2000" advTm="58592"/>
    </mc:Choice>
    <mc:Fallback xmlns="">
      <p:transition spd="slow" advTm="585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32" presetClass="emph" presetSubtype="0" fill="hold" grpId="1" nodeType="afterEffect">
                                  <p:stCondLst>
                                    <p:cond delay="0"/>
                                  </p:stCondLst>
                                  <p:childTnLst>
                                    <p:animRot by="120000">
                                      <p:cBhvr>
                                        <p:cTn id="52" dur="100" fill="hold">
                                          <p:stCondLst>
                                            <p:cond delay="0"/>
                                          </p:stCondLst>
                                        </p:cTn>
                                        <p:tgtEl>
                                          <p:spTgt spid="9"/>
                                        </p:tgtEl>
                                        <p:attrNameLst>
                                          <p:attrName>r</p:attrName>
                                        </p:attrNameLst>
                                      </p:cBhvr>
                                    </p:animRot>
                                    <p:animRot by="-240000">
                                      <p:cBhvr>
                                        <p:cTn id="53" dur="200" fill="hold">
                                          <p:stCondLst>
                                            <p:cond delay="200"/>
                                          </p:stCondLst>
                                        </p:cTn>
                                        <p:tgtEl>
                                          <p:spTgt spid="9"/>
                                        </p:tgtEl>
                                        <p:attrNameLst>
                                          <p:attrName>r</p:attrName>
                                        </p:attrNameLst>
                                      </p:cBhvr>
                                    </p:animRot>
                                    <p:animRot by="240000">
                                      <p:cBhvr>
                                        <p:cTn id="54" dur="200" fill="hold">
                                          <p:stCondLst>
                                            <p:cond delay="400"/>
                                          </p:stCondLst>
                                        </p:cTn>
                                        <p:tgtEl>
                                          <p:spTgt spid="9"/>
                                        </p:tgtEl>
                                        <p:attrNameLst>
                                          <p:attrName>r</p:attrName>
                                        </p:attrNameLst>
                                      </p:cBhvr>
                                    </p:animRot>
                                    <p:animRot by="-240000">
                                      <p:cBhvr>
                                        <p:cTn id="55" dur="200" fill="hold">
                                          <p:stCondLst>
                                            <p:cond delay="600"/>
                                          </p:stCondLst>
                                        </p:cTn>
                                        <p:tgtEl>
                                          <p:spTgt spid="9"/>
                                        </p:tgtEl>
                                        <p:attrNameLst>
                                          <p:attrName>r</p:attrName>
                                        </p:attrNameLst>
                                      </p:cBhvr>
                                    </p:animRot>
                                    <p:animRot by="120000">
                                      <p:cBhvr>
                                        <p:cTn id="5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0"/>
                </p:tgtEl>
              </p:cMediaNode>
            </p:audio>
            <p:audio isNarration="1">
              <p:cMediaNode vol="80000" showWhenStopped="0">
                <p:cTn id="58" fill="hold" display="0">
                  <p:stCondLst>
                    <p:cond delay="indefinite"/>
                  </p:stCondLst>
                  <p:endCondLst>
                    <p:cond evt="onStopAudio" delay="0">
                      <p:tgtEl>
                        <p:sldTgt/>
                      </p:tgtEl>
                    </p:cond>
                  </p:endCondLst>
                </p:cTn>
                <p:tgtEl>
                  <p:spTgt spid="5"/>
                </p:tgtEl>
              </p:cMediaNode>
            </p:audio>
          </p:childTnLst>
        </p:cTn>
      </p:par>
    </p:tnLst>
    <p:bldLst>
      <p:bldP spid="8" grpId="0"/>
      <p:bldP spid="8" grpId="1"/>
      <p:bldP spid="9" grpId="0"/>
      <p:bldP spid="9" grpId="1"/>
    </p:bldLst>
  </p:timing>
  <p:extLst mod="1">
    <p:ext uri="{E180D4A7-C9FB-4DFB-919C-405C955672EB}">
      <p14:showEvtLst xmlns:p14="http://schemas.microsoft.com/office/powerpoint/2010/main">
        <p14:playEvt time="16167" objId="10"/>
        <p14:stopEvt time="24133" objId="1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Tài liệu soạn bài hương\tư liệu hình ảnh làm ppt\z3117175416591_96a558effb56fe5817f6c2d48d9351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164" y="606257"/>
            <a:ext cx="8035637" cy="430887"/>
          </a:xfrm>
          <a:prstGeom prst="rect">
            <a:avLst/>
          </a:prstGeom>
          <a:noFill/>
        </p:spPr>
        <p:txBody>
          <a:bodyPr wrap="square" rtlCol="0">
            <a:spAutoFit/>
          </a:bodyPr>
          <a:lstStyle/>
          <a:p>
            <a:pPr algn="ctr"/>
            <a:r>
              <a:rPr lang="en-US" sz="2200" b="1">
                <a:solidFill>
                  <a:srgbClr val="002060"/>
                </a:solidFill>
                <a:latin typeface="Times New Roman" pitchFamily="18" charset="0"/>
                <a:cs typeface="Times New Roman" pitchFamily="18" charset="0"/>
              </a:rPr>
              <a:t>Câu 2: Các bạn hãy đếm xem có bao nhiêu quả cam? </a:t>
            </a:r>
          </a:p>
        </p:txBody>
      </p:sp>
      <p:sp>
        <p:nvSpPr>
          <p:cNvPr id="2" name="TextBox 1"/>
          <p:cNvSpPr txBox="1"/>
          <p:nvPr/>
        </p:nvSpPr>
        <p:spPr>
          <a:xfrm>
            <a:off x="4557855" y="4509542"/>
            <a:ext cx="3009900" cy="430887"/>
          </a:xfrm>
          <a:prstGeom prst="rect">
            <a:avLst/>
          </a:prstGeom>
          <a:noFill/>
        </p:spPr>
        <p:txBody>
          <a:bodyPr wrap="square" rtlCol="0">
            <a:spAutoFit/>
          </a:bodyPr>
          <a:lstStyle/>
          <a:p>
            <a:pPr algn="ctr"/>
            <a:r>
              <a:rPr lang="en-US" sz="2200" b="1" dirty="0">
                <a:solidFill>
                  <a:srgbClr val="002060"/>
                </a:solidFill>
                <a:latin typeface="Times New Roman" pitchFamily="18" charset="0"/>
                <a:cs typeface="Times New Roman" pitchFamily="18" charset="0"/>
              </a:rPr>
              <a:t>1. </a:t>
            </a:r>
            <a:r>
              <a:rPr lang="en-US" sz="2200" b="1" dirty="0" err="1">
                <a:solidFill>
                  <a:srgbClr val="002060"/>
                </a:solidFill>
                <a:latin typeface="Times New Roman" pitchFamily="18" charset="0"/>
                <a:cs typeface="Times New Roman" pitchFamily="18" charset="0"/>
              </a:rPr>
              <a:t>Có</a:t>
            </a:r>
            <a:r>
              <a:rPr lang="en-US" sz="2200" b="1" dirty="0">
                <a:solidFill>
                  <a:srgbClr val="002060"/>
                </a:solidFill>
                <a:latin typeface="Times New Roman" pitchFamily="18" charset="0"/>
                <a:cs typeface="Times New Roman" pitchFamily="18" charset="0"/>
              </a:rPr>
              <a:t> 2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cam</a:t>
            </a:r>
          </a:p>
        </p:txBody>
      </p:sp>
      <p:sp>
        <p:nvSpPr>
          <p:cNvPr id="9" name="TextBox 8"/>
          <p:cNvSpPr txBox="1"/>
          <p:nvPr/>
        </p:nvSpPr>
        <p:spPr>
          <a:xfrm>
            <a:off x="4591050" y="4987029"/>
            <a:ext cx="3009900" cy="430887"/>
          </a:xfrm>
          <a:prstGeom prst="rect">
            <a:avLst/>
          </a:prstGeom>
          <a:noFill/>
        </p:spPr>
        <p:txBody>
          <a:bodyPr wrap="square" rtlCol="0">
            <a:spAutoFit/>
          </a:bodyPr>
          <a:lstStyle/>
          <a:p>
            <a:pPr algn="ctr"/>
            <a:r>
              <a:rPr lang="en-US" sz="2200" b="1" dirty="0">
                <a:solidFill>
                  <a:srgbClr val="002060"/>
                </a:solidFill>
                <a:latin typeface="Times New Roman" pitchFamily="18" charset="0"/>
                <a:cs typeface="Times New Roman" pitchFamily="18" charset="0"/>
              </a:rPr>
              <a:t>2. </a:t>
            </a:r>
            <a:r>
              <a:rPr lang="en-US" sz="2200" b="1" dirty="0" err="1">
                <a:solidFill>
                  <a:srgbClr val="002060"/>
                </a:solidFill>
                <a:latin typeface="Times New Roman" pitchFamily="18" charset="0"/>
                <a:cs typeface="Times New Roman" pitchFamily="18" charset="0"/>
              </a:rPr>
              <a:t>Có</a:t>
            </a:r>
            <a:r>
              <a:rPr lang="en-US" sz="2200" b="1" dirty="0">
                <a:solidFill>
                  <a:srgbClr val="002060"/>
                </a:solidFill>
                <a:latin typeface="Times New Roman" pitchFamily="18" charset="0"/>
                <a:cs typeface="Times New Roman" pitchFamily="18" charset="0"/>
              </a:rPr>
              <a:t> 3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cam</a:t>
            </a:r>
          </a:p>
        </p:txBody>
      </p:sp>
      <p:pic>
        <p:nvPicPr>
          <p:cNvPr id="3075" name="Picture 3" descr="D:\Tài liệu soạn bài hương\tư liệu hình ảnh làm ppt\cam-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1" y="1415329"/>
            <a:ext cx="2303953" cy="1666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2025" y="1384444"/>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1377517"/>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00862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9750" y="299119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3401" y="304999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981200" y="6096000"/>
            <a:ext cx="609600" cy="609600"/>
          </a:xfrm>
          <a:prstGeom prst="rect">
            <a:avLst/>
          </a:prstGeom>
        </p:spPr>
      </p:pic>
    </p:spTree>
    <p:custDataLst>
      <p:tags r:id="rId1"/>
    </p:custDataLst>
    <p:extLst>
      <p:ext uri="{BB962C8B-B14F-4D97-AF65-F5344CB8AC3E}">
        <p14:creationId xmlns:p14="http://schemas.microsoft.com/office/powerpoint/2010/main" val="3837404396"/>
      </p:ext>
    </p:extLst>
  </p:cSld>
  <p:clrMapOvr>
    <a:masterClrMapping/>
  </p:clrMapOvr>
  <mc:AlternateContent xmlns:mc="http://schemas.openxmlformats.org/markup-compatibility/2006" xmlns:p14="http://schemas.microsoft.com/office/powerpoint/2010/main">
    <mc:Choice Requires="p14">
      <p:transition spd="slow" p14:dur="2000" advTm="51515"/>
    </mc:Choice>
    <mc:Fallback xmlns="">
      <p:transition spd="slow" advTm="51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path" presetSubtype="0" accel="50000" decel="50000" fill="hold" nodeType="clickEffect">
                                  <p:stCondLst>
                                    <p:cond delay="0"/>
                                  </p:stCondLst>
                                  <p:childTnLst>
                                    <p:animMotion origin="layout" path="M -0.26441 0.00069 C -0.02343 0.00069 0.17309 -0.0696 0.17309 -0.15538 C 0.17309 -0.24139 -0.02343 -0.31006 -0.26441 -0.31006 C -0.5059 -0.31006 -0.70191 -0.24139 -0.70191 -0.15538 C -0.70191 -0.0696 -0.5059 0.00069 -0.26441 0.00069 Z " pathEditMode="relative" rAng="0" ptsTypes="fffff">
                                      <p:cBhvr>
                                        <p:cTn id="43" dur="3000" fill="hold"/>
                                        <p:tgtEl>
                                          <p:spTgt spid="14"/>
                                        </p:tgtEl>
                                        <p:attrNameLst>
                                          <p:attrName>ppt_x</p:attrName>
                                          <p:attrName>ppt_y</p:attrName>
                                        </p:attrNameLst>
                                      </p:cBhvr>
                                      <p:rCtr x="0" y="-15538"/>
                                    </p:animMotion>
                                  </p:childTnLst>
                                </p:cTn>
                              </p:par>
                            </p:childTnLst>
                          </p:cTn>
                        </p:par>
                        <p:par>
                          <p:cTn id="44" fill="hold">
                            <p:stCondLst>
                              <p:cond delay="3000"/>
                            </p:stCondLst>
                            <p:childTnLst>
                              <p:par>
                                <p:cTn id="45" presetID="16" presetClass="exit" presetSubtype="21" fill="hold" nodeType="afterEffect">
                                  <p:stCondLst>
                                    <p:cond delay="0"/>
                                  </p:stCondLst>
                                  <p:childTnLst>
                                    <p:animEffect transition="out" filter="barn(inVertical)">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6" presetClass="emph" presetSubtype="0" fill="hold" grpId="1" nodeType="afterEffect">
                                  <p:stCondLst>
                                    <p:cond delay="0"/>
                                  </p:stCondLst>
                                  <p:childTnLst>
                                    <p:animScale>
                                      <p:cBhvr>
                                        <p:cTn id="55"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5"/>
                </p:tgtEl>
              </p:cMediaNode>
            </p:audio>
          </p:childTnLst>
        </p:cTn>
      </p:par>
    </p:tnLst>
    <p:bldLst>
      <p:bldP spid="2" grpId="0"/>
      <p:bldP spid="2" grpId="1"/>
      <p:bldP spid="9" grpId="0"/>
      <p:bldP spid="9" grpId="1"/>
    </p:bldLst>
  </p:timing>
  <p:extLst mod="1">
    <p:ext uri="{E180D4A7-C9FB-4DFB-919C-405C955672EB}">
      <p14:showEvtLst xmlns:p14="http://schemas.microsoft.com/office/powerpoint/2010/main">
        <p14:playEvt time="17519" objId="5"/>
        <p14:stopEvt time="25518"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164" y="606257"/>
            <a:ext cx="8035637" cy="430887"/>
          </a:xfrm>
          <a:prstGeom prst="rect">
            <a:avLst/>
          </a:prstGeom>
          <a:noFill/>
        </p:spPr>
        <p:txBody>
          <a:bodyPr wrap="square" rtlCol="0">
            <a:spAutoFit/>
          </a:bodyPr>
          <a:lstStyle/>
          <a:p>
            <a:pPr algn="ctr"/>
            <a:r>
              <a:rPr lang="en-US" sz="2200" b="1">
                <a:solidFill>
                  <a:srgbClr val="002060"/>
                </a:solidFill>
                <a:latin typeface="Times New Roman" pitchFamily="18" charset="0"/>
                <a:cs typeface="Times New Roman" pitchFamily="18" charset="0"/>
              </a:rPr>
              <a:t>Câu 3 : Các bạn hãy đếm xem có bao nhiêu cái đồng hồ ? </a:t>
            </a:r>
          </a:p>
        </p:txBody>
      </p:sp>
      <p:sp>
        <p:nvSpPr>
          <p:cNvPr id="8" name="TextBox 7"/>
          <p:cNvSpPr txBox="1"/>
          <p:nvPr/>
        </p:nvSpPr>
        <p:spPr>
          <a:xfrm>
            <a:off x="4591050" y="4495801"/>
            <a:ext cx="3009900" cy="430887"/>
          </a:xfrm>
          <a:prstGeom prst="rect">
            <a:avLst/>
          </a:prstGeom>
          <a:noFill/>
        </p:spPr>
        <p:txBody>
          <a:bodyPr wrap="square" rtlCol="0">
            <a:spAutoFit/>
          </a:bodyPr>
          <a:lstStyle/>
          <a:p>
            <a:pPr algn="ctr"/>
            <a:r>
              <a:rPr lang="en-US" sz="2200" b="1">
                <a:solidFill>
                  <a:srgbClr val="002060"/>
                </a:solidFill>
                <a:latin typeface="Times New Roman" pitchFamily="18" charset="0"/>
                <a:cs typeface="Times New Roman" pitchFamily="18" charset="0"/>
              </a:rPr>
              <a:t>1. Có 2 cái đồng hồ </a:t>
            </a:r>
          </a:p>
        </p:txBody>
      </p:sp>
      <p:sp>
        <p:nvSpPr>
          <p:cNvPr id="9" name="TextBox 8"/>
          <p:cNvSpPr txBox="1"/>
          <p:nvPr/>
        </p:nvSpPr>
        <p:spPr>
          <a:xfrm>
            <a:off x="4851160" y="4956429"/>
            <a:ext cx="3009900" cy="461665"/>
          </a:xfrm>
          <a:prstGeom prst="rect">
            <a:avLst/>
          </a:prstGeom>
          <a:noFill/>
        </p:spPr>
        <p:txBody>
          <a:bodyPr wrap="square" rtlCol="0">
            <a:spAutoFit/>
          </a:bodyPr>
          <a:lstStyle/>
          <a:p>
            <a:r>
              <a:rPr lang="en-US" sz="2400" b="1" dirty="0">
                <a:solidFill>
                  <a:srgbClr val="002060"/>
                </a:solidFill>
                <a:latin typeface="Times New Roman" pitchFamily="18" charset="0"/>
                <a:cs typeface="Times New Roman" pitchFamily="18" charset="0"/>
              </a:rPr>
              <a:t>2.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3 </a:t>
            </a:r>
            <a:r>
              <a:rPr lang="en-US" sz="2400" b="1" dirty="0" err="1">
                <a:solidFill>
                  <a:srgbClr val="002060"/>
                </a:solidFill>
                <a:latin typeface="Times New Roman" pitchFamily="18" charset="0"/>
                <a:cs typeface="Times New Roman" pitchFamily="18" charset="0"/>
              </a:rPr>
              <a:t>cái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đồng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hồ</a:t>
            </a:r>
            <a:r>
              <a:rPr lang="en-US" sz="2400" b="1" dirty="0">
                <a:solidFill>
                  <a:srgbClr val="002060"/>
                </a:solidFill>
                <a:latin typeface="Times New Roman" pitchFamily="18" charset="0"/>
                <a:cs typeface="Times New Roman" pitchFamily="18" charset="0"/>
              </a:rPr>
              <a:t> </a:t>
            </a:r>
          </a:p>
        </p:txBody>
      </p:sp>
      <p:pic>
        <p:nvPicPr>
          <p:cNvPr id="1026" name="Picture 2" descr="D:\Tài liệu soạn bài hương\tư liệu hình ảnh làm ppt\đôngf hồ.jpg"/>
          <p:cNvPicPr>
            <a:picLocks noChangeAspect="1" noChangeArrowheads="1"/>
          </p:cNvPicPr>
          <p:nvPr/>
        </p:nvPicPr>
        <p:blipFill>
          <a:blip r:embed="rId8">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a:off x="2574163" y="147692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7935" y="1473748"/>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6110" y="1448478"/>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1" y="306559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8438" y="30543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6444" y="3078539"/>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362200" y="6096000"/>
            <a:ext cx="609600" cy="609600"/>
          </a:xfrm>
          <a:prstGeom prst="rect">
            <a:avLst/>
          </a:prstGeom>
        </p:spPr>
      </p:pic>
      <p:pic>
        <p:nvPicPr>
          <p:cNvPr id="5"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609730" y="6117236"/>
            <a:ext cx="609600" cy="609600"/>
          </a:xfrm>
          <a:prstGeom prst="rect">
            <a:avLst/>
          </a:prstGeom>
        </p:spPr>
      </p:pic>
    </p:spTree>
    <p:custDataLst>
      <p:tags r:id="rId1"/>
    </p:custDataLst>
    <p:extLst>
      <p:ext uri="{BB962C8B-B14F-4D97-AF65-F5344CB8AC3E}">
        <p14:creationId xmlns:p14="http://schemas.microsoft.com/office/powerpoint/2010/main" val="2650508406"/>
      </p:ext>
    </p:extLst>
  </p:cSld>
  <p:clrMapOvr>
    <a:masterClrMapping/>
  </p:clrMapOvr>
  <mc:AlternateContent xmlns:mc="http://schemas.openxmlformats.org/markup-compatibility/2006" xmlns:p14="http://schemas.microsoft.com/office/powerpoint/2010/main">
    <mc:Choice Requires="p14">
      <p:transition spd="slow" p14:dur="2000" advTm="57084"/>
    </mc:Choice>
    <mc:Fallback xmlns="">
      <p:transition spd="slow" advTm="57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32" presetClass="emph" presetSubtype="0" fill="hold" grpId="1" nodeType="afterEffect">
                                  <p:stCondLst>
                                    <p:cond delay="0"/>
                                  </p:stCondLst>
                                  <p:childTnLst>
                                    <p:animRot by="120000">
                                      <p:cBhvr>
                                        <p:cTn id="52" dur="100" fill="hold">
                                          <p:stCondLst>
                                            <p:cond delay="0"/>
                                          </p:stCondLst>
                                        </p:cTn>
                                        <p:tgtEl>
                                          <p:spTgt spid="9"/>
                                        </p:tgtEl>
                                        <p:attrNameLst>
                                          <p:attrName>r</p:attrName>
                                        </p:attrNameLst>
                                      </p:cBhvr>
                                    </p:animRot>
                                    <p:animRot by="-240000">
                                      <p:cBhvr>
                                        <p:cTn id="53" dur="200" fill="hold">
                                          <p:stCondLst>
                                            <p:cond delay="200"/>
                                          </p:stCondLst>
                                        </p:cTn>
                                        <p:tgtEl>
                                          <p:spTgt spid="9"/>
                                        </p:tgtEl>
                                        <p:attrNameLst>
                                          <p:attrName>r</p:attrName>
                                        </p:attrNameLst>
                                      </p:cBhvr>
                                    </p:animRot>
                                    <p:animRot by="240000">
                                      <p:cBhvr>
                                        <p:cTn id="54" dur="200" fill="hold">
                                          <p:stCondLst>
                                            <p:cond delay="400"/>
                                          </p:stCondLst>
                                        </p:cTn>
                                        <p:tgtEl>
                                          <p:spTgt spid="9"/>
                                        </p:tgtEl>
                                        <p:attrNameLst>
                                          <p:attrName>r</p:attrName>
                                        </p:attrNameLst>
                                      </p:cBhvr>
                                    </p:animRot>
                                    <p:animRot by="-240000">
                                      <p:cBhvr>
                                        <p:cTn id="55" dur="200" fill="hold">
                                          <p:stCondLst>
                                            <p:cond delay="600"/>
                                          </p:stCondLst>
                                        </p:cTn>
                                        <p:tgtEl>
                                          <p:spTgt spid="9"/>
                                        </p:tgtEl>
                                        <p:attrNameLst>
                                          <p:attrName>r</p:attrName>
                                        </p:attrNameLst>
                                      </p:cBhvr>
                                    </p:animRot>
                                    <p:animRot by="120000">
                                      <p:cBhvr>
                                        <p:cTn id="56" dur="200" fill="hold">
                                          <p:stCondLst>
                                            <p:cond delay="800"/>
                                          </p:stCondLst>
                                        </p:cTn>
                                        <p:tgtEl>
                                          <p:spTgt spid="9"/>
                                        </p:tgtEl>
                                        <p:attrNameLst>
                                          <p:attrName>r</p:attrName>
                                        </p:attrNameLst>
                                      </p:cBhvr>
                                    </p:animRot>
                                  </p:childTnLst>
                                </p:cTn>
                              </p:par>
                            </p:childTnLst>
                          </p:cTn>
                        </p:par>
                        <p:par>
                          <p:cTn id="57" fill="hold">
                            <p:stCondLst>
                              <p:cond delay="1500"/>
                            </p:stCondLst>
                            <p:childTnLst>
                              <p:par>
                                <p:cTn id="58" presetID="1" presetClass="mediacall" presetSubtype="0" fill="hold" nodeType="afterEffect">
                                  <p:stCondLst>
                                    <p:cond delay="0"/>
                                  </p:stCondLst>
                                  <p:childTnLst>
                                    <p:cmd type="call" cmd="playFrom(0.0)">
                                      <p:cBhvr>
                                        <p:cTn id="59" dur="2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5"/>
                </p:tgtEl>
              </p:cMediaNode>
            </p:audio>
          </p:childTnLst>
        </p:cTn>
      </p:par>
    </p:tnLst>
    <p:bldLst>
      <p:bldP spid="8" grpId="0"/>
      <p:bldP spid="8" grpId="1"/>
      <p:bldP spid="9" grpId="0"/>
      <p:bldP spid="9" grpId="1"/>
    </p:bldLst>
  </p:timing>
  <p:extLst mod="1">
    <p:ext uri="{E180D4A7-C9FB-4DFB-919C-405C955672EB}">
      <p14:showEvtLst xmlns:p14="http://schemas.microsoft.com/office/powerpoint/2010/main">
        <p14:playEvt time="16894" objId="2"/>
        <p14:stopEvt time="24887" objId="2"/>
        <p14:playEvt time="52151" objId="5"/>
        <p14:stopEvt time="55389"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0" y="130584"/>
            <a:ext cx="9144000" cy="838200"/>
            <a:chOff x="0" y="0"/>
            <a:chExt cx="9144000" cy="1447800"/>
          </a:xfrm>
        </p:grpSpPr>
        <p:sp>
          <p:nvSpPr>
            <p:cNvPr id="2" name="Rectangle 1"/>
            <p:cNvSpPr/>
            <p:nvPr/>
          </p:nvSpPr>
          <p:spPr>
            <a:xfrm>
              <a:off x="0" y="0"/>
              <a:ext cx="9144000" cy="14478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35003"/>
              <a:ext cx="9144000" cy="1222712"/>
            </a:xfrm>
            <a:prstGeom prst="rect">
              <a:avLst/>
            </a:prstGeom>
            <a:noFill/>
          </p:spPr>
          <p:txBody>
            <a:bodyPr wrap="square" rtlCol="0">
              <a:spAutoFit/>
            </a:bodyPr>
            <a:lstStyle/>
            <a:p>
              <a:pPr algn="ctr"/>
              <a:r>
                <a:rPr lang="en-US" sz="2000" b="1">
                  <a:solidFill>
                    <a:srgbClr val="002060"/>
                  </a:solidFill>
                  <a:latin typeface="Times New Roman" pitchFamily="18" charset="0"/>
                  <a:cs typeface="Times New Roman" pitchFamily="18" charset="0"/>
                </a:rPr>
                <a:t>Câu 4 : Trên màn hình có các nhóm con vật có số lượng khác nhau. Các bạn hãy nối nhóm con vật với thẻ chấm tròn tương ứng với số lượng của các nhóm con vật </a:t>
              </a:r>
            </a:p>
          </p:txBody>
        </p:sp>
      </p:grpSp>
      <p:grpSp>
        <p:nvGrpSpPr>
          <p:cNvPr id="6" name="Group 5"/>
          <p:cNvGrpSpPr/>
          <p:nvPr/>
        </p:nvGrpSpPr>
        <p:grpSpPr>
          <a:xfrm>
            <a:off x="1891165" y="1242248"/>
            <a:ext cx="2295331" cy="1525694"/>
            <a:chOff x="1066800" y="1256651"/>
            <a:chExt cx="2743200" cy="1524000"/>
          </a:xfrm>
        </p:grpSpPr>
        <p:sp>
          <p:nvSpPr>
            <p:cNvPr id="5" name="Oval 4"/>
            <p:cNvSpPr/>
            <p:nvPr/>
          </p:nvSpPr>
          <p:spPr>
            <a:xfrm>
              <a:off x="1066800" y="1256651"/>
              <a:ext cx="2743200" cy="1524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246" y="135510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139255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a:off x="1666842" y="4477163"/>
            <a:ext cx="2975550" cy="1622305"/>
            <a:chOff x="5244351" y="3998981"/>
            <a:chExt cx="3449186" cy="1798427"/>
          </a:xfrm>
        </p:grpSpPr>
        <p:sp>
          <p:nvSpPr>
            <p:cNvPr id="11" name="Cloud 10"/>
            <p:cNvSpPr/>
            <p:nvPr/>
          </p:nvSpPr>
          <p:spPr>
            <a:xfrm rot="535036">
              <a:off x="5244351" y="3998981"/>
              <a:ext cx="3449186" cy="1798427"/>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20578"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20194"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40817" y="4537824"/>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8163875" y="4464180"/>
            <a:ext cx="2235982" cy="1640815"/>
            <a:chOff x="1200918" y="3962400"/>
            <a:chExt cx="2549042" cy="1828800"/>
          </a:xfrm>
        </p:grpSpPr>
        <p:sp>
          <p:nvSpPr>
            <p:cNvPr id="7" name="Hexagon 6"/>
            <p:cNvSpPr/>
            <p:nvPr/>
          </p:nvSpPr>
          <p:spPr>
            <a:xfrm>
              <a:off x="1200918" y="3962400"/>
              <a:ext cx="2549042" cy="1828800"/>
            </a:xfrm>
            <a:prstGeom prst="hexag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descr="D:\Tài liệu soạn bài hương\tư liệu hình ảnh làm ppt\voi.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754495" y="4042783"/>
              <a:ext cx="1461119" cy="14528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5633603" y="1479292"/>
            <a:ext cx="1042555" cy="540208"/>
            <a:chOff x="4232563" y="1495798"/>
            <a:chExt cx="838200" cy="540208"/>
          </a:xfrm>
        </p:grpSpPr>
        <p:sp>
          <p:nvSpPr>
            <p:cNvPr id="15" name="Rectangle 14"/>
            <p:cNvSpPr/>
            <p:nvPr/>
          </p:nvSpPr>
          <p:spPr>
            <a:xfrm>
              <a:off x="4232563" y="1495798"/>
              <a:ext cx="838200"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58145" y="1630649"/>
              <a:ext cx="277091" cy="3075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5633602" y="2601273"/>
            <a:ext cx="1148198" cy="576917"/>
            <a:chOff x="4246418" y="2492775"/>
            <a:chExt cx="1011382" cy="540208"/>
          </a:xfrm>
        </p:grpSpPr>
        <p:sp>
          <p:nvSpPr>
            <p:cNvPr id="26" name="Rectangle 25"/>
            <p:cNvSpPr/>
            <p:nvPr/>
          </p:nvSpPr>
          <p:spPr>
            <a:xfrm>
              <a:off x="4246418" y="2492775"/>
              <a:ext cx="1011382"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884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8075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659577" y="3738468"/>
            <a:ext cx="1046021" cy="689614"/>
            <a:chOff x="4388426" y="3609049"/>
            <a:chExt cx="869373" cy="689614"/>
          </a:xfrm>
        </p:grpSpPr>
        <p:sp>
          <p:nvSpPr>
            <p:cNvPr id="27" name="Rectangle 26"/>
            <p:cNvSpPr/>
            <p:nvPr/>
          </p:nvSpPr>
          <p:spPr>
            <a:xfrm>
              <a:off x="4388426" y="3609049"/>
              <a:ext cx="869373" cy="68961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447308"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939145"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12275" y="3992465"/>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171" name="Straight Arrow Connector 7170"/>
          <p:cNvCxnSpPr>
            <a:endCxn id="26" idx="1"/>
          </p:cNvCxnSpPr>
          <p:nvPr/>
        </p:nvCxnSpPr>
        <p:spPr>
          <a:xfrm>
            <a:off x="3810000" y="2362201"/>
            <a:ext cx="1823602" cy="527531"/>
          </a:xfrm>
          <a:prstGeom prst="straightConnector1">
            <a:avLst/>
          </a:prstGeom>
          <a:ln w="571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76" name="Straight Arrow Connector 7175"/>
          <p:cNvCxnSpPr>
            <a:endCxn id="27" idx="1"/>
          </p:cNvCxnSpPr>
          <p:nvPr/>
        </p:nvCxnSpPr>
        <p:spPr>
          <a:xfrm flipV="1">
            <a:off x="3810000" y="4083276"/>
            <a:ext cx="1849576" cy="5649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181" name="Straight Arrow Connector 7180"/>
          <p:cNvCxnSpPr>
            <a:stCxn id="7" idx="3"/>
          </p:cNvCxnSpPr>
          <p:nvPr/>
        </p:nvCxnSpPr>
        <p:spPr>
          <a:xfrm flipH="1" flipV="1">
            <a:off x="6509901" y="1767941"/>
            <a:ext cx="1653974" cy="3516646"/>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4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981200" y="6096000"/>
            <a:ext cx="609600" cy="609600"/>
          </a:xfrm>
          <a:prstGeom prst="rect">
            <a:avLst/>
          </a:prstGeom>
        </p:spPr>
      </p:pic>
      <p:pic>
        <p:nvPicPr>
          <p:cNvPr id="46"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4799734" y="6248400"/>
            <a:ext cx="609600" cy="609600"/>
          </a:xfrm>
          <a:prstGeom prst="rect">
            <a:avLst/>
          </a:prstGeom>
        </p:spPr>
      </p:pic>
      <p:pic>
        <p:nvPicPr>
          <p:cNvPr id="7174" name="Audio 717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2392431666"/>
      </p:ext>
    </p:extLst>
  </p:cSld>
  <p:clrMapOvr>
    <a:masterClrMapping/>
  </p:clrMapOvr>
  <mc:AlternateContent xmlns:mc="http://schemas.openxmlformats.org/markup-compatibility/2006" xmlns:p14="http://schemas.microsoft.com/office/powerpoint/2010/main">
    <mc:Choice Requires="p14">
      <p:transition spd="slow" p14:dur="2000" advTm="88972"/>
    </mc:Choice>
    <mc:Fallback xmlns="">
      <p:transition spd="slow" advTm="88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0"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circle(in)">
                                      <p:cBhvr>
                                        <p:cTn id="19" dur="2000"/>
                                        <p:tgtEl>
                                          <p:spTgt spid="717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2000" tmFilter="0, 0; .2, .5; .8, .5; 1, 0"/>
                                        <p:tgtEl>
                                          <p:spTgt spid="14"/>
                                        </p:tgtEl>
                                      </p:cBhvr>
                                    </p:animEffect>
                                    <p:animScale>
                                      <p:cBhvr>
                                        <p:cTn id="24" dur="1000" autoRev="1" fill="hold"/>
                                        <p:tgtEl>
                                          <p:spTgt spid="1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circle(in)">
                                      <p:cBhvr>
                                        <p:cTn id="29" dur="2000"/>
                                        <p:tgtEl>
                                          <p:spTgt spid="717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2000" tmFilter="0, 0; .2, .5; .8, .5; 1, 0"/>
                                        <p:tgtEl>
                                          <p:spTgt spid="10"/>
                                        </p:tgtEl>
                                      </p:cBhvr>
                                    </p:animEffect>
                                    <p:animScale>
                                      <p:cBhvr>
                                        <p:cTn id="34" dur="1000" autoRev="1" fill="hold"/>
                                        <p:tgtEl>
                                          <p:spTgt spid="10"/>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7181"/>
                                        </p:tgtEl>
                                        <p:attrNameLst>
                                          <p:attrName>style.visibility</p:attrName>
                                        </p:attrNameLst>
                                      </p:cBhvr>
                                      <p:to>
                                        <p:strVal val="visible"/>
                                      </p:to>
                                    </p:set>
                                    <p:animEffect transition="in" filter="circle(in)">
                                      <p:cBhvr>
                                        <p:cTn id="39" dur="2000"/>
                                        <p:tgtEl>
                                          <p:spTgt spid="7181"/>
                                        </p:tgtEl>
                                      </p:cBhvr>
                                    </p:animEffec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2940"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5"/>
                </p:tgtEl>
              </p:cMediaNode>
            </p:audio>
            <p:audio>
              <p:cMediaNode vol="80000">
                <p:cTn id="44" fill="hold" display="0">
                  <p:stCondLst>
                    <p:cond delay="indefinite"/>
                  </p:stCondLst>
                  <p:endCondLst>
                    <p:cond evt="onStopAudio" delay="0">
                      <p:tgtEl>
                        <p:sldTgt/>
                      </p:tgtEl>
                    </p:cond>
                  </p:endCondLst>
                </p:cTn>
                <p:tgtEl>
                  <p:spTgt spid="46"/>
                </p:tgtEl>
              </p:cMediaNode>
            </p:audio>
            <p:audio isNarration="1">
              <p:cMediaNode vol="80000" showWhenStopped="0">
                <p:cTn id="45" fill="hold" display="0">
                  <p:stCondLst>
                    <p:cond delay="indefinite"/>
                  </p:stCondLst>
                  <p:endCondLst>
                    <p:cond evt="onStopAudio" delay="0">
                      <p:tgtEl>
                        <p:sldTgt/>
                      </p:tgtEl>
                    </p:cond>
                  </p:endCondLst>
                </p:cTn>
                <p:tgtEl>
                  <p:spTgt spid="7174"/>
                </p:tgtEl>
              </p:cMediaNode>
            </p:audio>
          </p:childTnLst>
        </p:cTn>
      </p:par>
    </p:tnLst>
  </p:timing>
  <p:extLst mod="1">
    <p:ext uri="{E180D4A7-C9FB-4DFB-919C-405C955672EB}">
      <p14:showEvtLst xmlns:p14="http://schemas.microsoft.com/office/powerpoint/2010/main">
        <p14:playEvt time="22466" objId="45"/>
        <p14:stopEvt time="30428" objId="45"/>
        <p14:playEvt time="82832" objId="46"/>
        <p14:stopEvt time="86110" objId="4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004EA-D34F-77DA-4A50-4C7DF8A52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D69F8EE-9760-0362-2A68-42822F4BE07E}"/>
              </a:ext>
            </a:extLst>
          </p:cNvPr>
          <p:cNvSpPr txBox="1"/>
          <p:nvPr/>
        </p:nvSpPr>
        <p:spPr>
          <a:xfrm>
            <a:off x="3471404" y="2286000"/>
            <a:ext cx="5385257" cy="1446550"/>
          </a:xfrm>
          <a:prstGeom prst="rect">
            <a:avLst/>
          </a:prstGeom>
          <a:solidFill>
            <a:srgbClr val="FFC000"/>
          </a:solidFill>
        </p:spPr>
        <p:txBody>
          <a:bodyPr wrap="none" rtlCol="0">
            <a:spAutoFit/>
          </a:bodyPr>
          <a:lstStyle/>
          <a:p>
            <a:r>
              <a:rPr lang="en-US" sz="8800" b="1" i="1" dirty="0">
                <a:solidFill>
                  <a:schemeClr val="tx2"/>
                </a:solidFill>
              </a:rPr>
              <a:t>Thank You!</a:t>
            </a:r>
          </a:p>
        </p:txBody>
      </p:sp>
    </p:spTree>
    <p:extLst>
      <p:ext uri="{BB962C8B-B14F-4D97-AF65-F5344CB8AC3E}">
        <p14:creationId xmlns:p14="http://schemas.microsoft.com/office/powerpoint/2010/main" val="751966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76377-B74F-9128-2213-2E5949045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DFE6C84-6691-5542-2AFE-59D685B37CED}"/>
              </a:ext>
            </a:extLst>
          </p:cNvPr>
          <p:cNvSpPr txBox="1"/>
          <p:nvPr/>
        </p:nvSpPr>
        <p:spPr>
          <a:xfrm>
            <a:off x="2283346" y="1613118"/>
            <a:ext cx="7574509" cy="1815882"/>
          </a:xfrm>
          <a:prstGeom prst="rect">
            <a:avLst/>
          </a:prstGeom>
          <a:noFill/>
        </p:spPr>
        <p:txBody>
          <a:bodyPr wrap="none" rtlCol="0">
            <a:spAutoFit/>
          </a:bodyPr>
          <a:lstStyle/>
          <a:p>
            <a:r>
              <a:rPr lang="en-US" sz="4000" b="1" i="1" dirty="0">
                <a:solidFill>
                  <a:srgbClr val="00B0F0"/>
                </a:solidFill>
                <a:latin typeface="Times New Roman" panose="02020603050405020304" pitchFamily="18" charset="0"/>
                <a:cs typeface="Times New Roman" panose="02020603050405020304" pitchFamily="18" charset="0"/>
              </a:rPr>
              <a:t>CHÀO MỪNG CÁC BÉ ĐẾN VỚI</a:t>
            </a:r>
          </a:p>
          <a:p>
            <a:r>
              <a:rPr lang="en-US" sz="4000" b="1" i="1" dirty="0">
                <a:solidFill>
                  <a:srgbClr val="00B0F0"/>
                </a:solidFill>
                <a:latin typeface="Times New Roman" panose="02020603050405020304" pitchFamily="18" charset="0"/>
                <a:cs typeface="Times New Roman" panose="02020603050405020304" pitchFamily="18" charset="0"/>
              </a:rPr>
              <a:t> </a:t>
            </a:r>
          </a:p>
          <a:p>
            <a:pPr algn="ctr"/>
            <a:r>
              <a:rPr lang="en-US" sz="3200" b="1" dirty="0">
                <a:solidFill>
                  <a:srgbClr val="FF0000"/>
                </a:solidFill>
                <a:latin typeface="Times New Roman" panose="02020603050405020304" pitchFamily="18" charset="0"/>
                <a:cs typeface="Times New Roman" panose="02020603050405020304" pitchFamily="18" charset="0"/>
              </a:rPr>
              <a:t>CHƯƠNG TRÌNH: BÉ TẬP ĐẾM</a:t>
            </a:r>
          </a:p>
        </p:txBody>
      </p:sp>
    </p:spTree>
    <p:extLst>
      <p:ext uri="{BB962C8B-B14F-4D97-AF65-F5344CB8AC3E}">
        <p14:creationId xmlns:p14="http://schemas.microsoft.com/office/powerpoint/2010/main" val="335079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giáo án tham khảo\tài liệu bài giảng nghỉ dịch\tạo nhóm theo 1 dấu hiệu\hinh-nen-thiet-ke-bai-gian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14800" y="1676405"/>
            <a:ext cx="4343400" cy="584775"/>
          </a:xfrm>
          <a:prstGeom prst="rect">
            <a:avLst/>
          </a:prstGeom>
          <a:noFill/>
        </p:spPr>
        <p:txBody>
          <a:bodyPr wrap="square" rtlCol="0">
            <a:spAutoFit/>
          </a:bodyPr>
          <a:lstStyle/>
          <a:p>
            <a:pPr algn="ctr"/>
            <a:r>
              <a:rPr lang="en-US" sz="3200" b="1">
                <a:solidFill>
                  <a:srgbClr val="FF0000"/>
                </a:solidFill>
                <a:latin typeface="Times New Roman" pitchFamily="18" charset="0"/>
                <a:cs typeface="Times New Roman" pitchFamily="18" charset="0"/>
              </a:rPr>
              <a:t>PHẦN 1: Khởi động </a:t>
            </a:r>
          </a:p>
        </p:txBody>
      </p:sp>
      <p:sp>
        <p:nvSpPr>
          <p:cNvPr id="3" name="TextBox 2"/>
          <p:cNvSpPr txBox="1"/>
          <p:nvPr/>
        </p:nvSpPr>
        <p:spPr>
          <a:xfrm>
            <a:off x="3886200" y="2819445"/>
            <a:ext cx="5334000" cy="1077218"/>
          </a:xfrm>
          <a:prstGeom prst="rect">
            <a:avLst/>
          </a:prstGeom>
          <a:noFill/>
        </p:spPr>
        <p:txBody>
          <a:bodyPr wrap="square" rtlCol="0">
            <a:spAutoFit/>
          </a:bodyPr>
          <a:lstStyle/>
          <a:p>
            <a:pPr algn="ctr"/>
            <a:r>
              <a:rPr lang="en-US" sz="3200" dirty="0" err="1">
                <a:solidFill>
                  <a:srgbClr val="002060"/>
                </a:solidFill>
                <a:latin typeface="Times New Roman" pitchFamily="18" charset="0"/>
                <a:cs typeface="Times New Roman" pitchFamily="18" charset="0"/>
              </a:rPr>
              <a:t>Ôn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nhận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biết</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các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nhóm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đối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tượng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trong</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phạm</a:t>
            </a:r>
            <a:r>
              <a:rPr lang="en-US" sz="3200" dirty="0">
                <a:solidFill>
                  <a:srgbClr val="002060"/>
                </a:solidFill>
                <a:latin typeface="Times New Roman" pitchFamily="18" charset="0"/>
                <a:cs typeface="Times New Roman" pitchFamily="18" charset="0"/>
              </a:rPr>
              <a:t> vi 2</a:t>
            </a:r>
          </a:p>
        </p:txBody>
      </p:sp>
    </p:spTree>
    <p:extLst>
      <p:ext uri="{BB962C8B-B14F-4D97-AF65-F5344CB8AC3E}">
        <p14:creationId xmlns:p14="http://schemas.microsoft.com/office/powerpoint/2010/main" val="899275776"/>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4412"/>
            <a:ext cx="12192000" cy="627139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766959" y="1225984"/>
            <a:ext cx="3887187" cy="2277664"/>
            <a:chOff x="5242958" y="1225984"/>
            <a:chExt cx="3887187" cy="2277664"/>
          </a:xfrm>
        </p:grpSpPr>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5242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1225984"/>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7958" y="1241461"/>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1981200" y="4788802"/>
            <a:ext cx="3659910" cy="1124490"/>
            <a:chOff x="457200" y="4788802"/>
            <a:chExt cx="3659910" cy="1124490"/>
          </a:xfrm>
        </p:grpSpPr>
        <p:pic>
          <p:nvPicPr>
            <p:cNvPr id="3082" name="Picture 10" descr="D:\Tài liệu soạn bài hương\tư liệu hình ảnh làm ppt\bắp_cải-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4788802"/>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2647" y="4822679"/>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510146" y="108922"/>
            <a:ext cx="9310255" cy="954107"/>
          </a:xfrm>
          <a:prstGeom prst="rect">
            <a:avLst/>
          </a:prstGeom>
        </p:spPr>
        <p:txBody>
          <a:bodyPr wrap="square">
            <a:spAutoFit/>
          </a:bodyPr>
          <a:lstStyle/>
          <a:p>
            <a:pPr algn="ctr"/>
            <a:r>
              <a:rPr lang="en-US" sz="2000" b="1" dirty="0">
                <a:latin typeface="Times New Roman" pitchFamily="18" charset="0"/>
                <a:cs typeface="Times New Roman" pitchFamily="18" charset="0"/>
              </a:rPr>
              <a:t> </a:t>
            </a:r>
            <a:r>
              <a:rPr lang="en-US" sz="2800" err="1">
                <a:solidFill>
                  <a:srgbClr val="002060"/>
                </a:solidFill>
                <a:latin typeface="Times New Roman" pitchFamily="18" charset="0"/>
                <a:cs typeface="Times New Roman" pitchFamily="18" charset="0"/>
              </a:rPr>
              <a:t>Câu</a:t>
            </a:r>
            <a:r>
              <a:rPr lang="en-US" sz="2800">
                <a:solidFill>
                  <a:srgbClr val="002060"/>
                </a:solidFill>
                <a:latin typeface="Times New Roman" pitchFamily="18" charset="0"/>
                <a:cs typeface="Times New Roman" pitchFamily="18" charset="0"/>
              </a:rPr>
              <a:t> 1</a:t>
            </a:r>
            <a:r>
              <a:rPr lang="en-US" sz="2800" smtClean="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Các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bạn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hãy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đếm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xem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củ</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hào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có</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số</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lượng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là</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bao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nhiêu</a:t>
            </a:r>
            <a:r>
              <a:rPr lang="en-US" sz="2800" dirty="0">
                <a:solidFill>
                  <a:srgbClr val="002060"/>
                </a:solidFill>
                <a:latin typeface="Times New Roman" pitchFamily="18" charset="0"/>
                <a:cs typeface="Times New Roman" pitchFamily="18" charset="0"/>
              </a:rPr>
              <a:t> ?</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906000" y="6096000"/>
            <a:ext cx="609600" cy="609600"/>
          </a:xfrm>
          <a:prstGeom prst="rect">
            <a:avLst/>
          </a:prstGeom>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10921" y="1591433"/>
            <a:ext cx="1199479" cy="4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52601" y="1828801"/>
            <a:ext cx="1201737" cy="86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752600" y="975952"/>
            <a:ext cx="3973032" cy="2762250"/>
            <a:chOff x="319568" y="755253"/>
            <a:chExt cx="3973032" cy="2762250"/>
          </a:xfrm>
        </p:grpSpPr>
        <p:pic>
          <p:nvPicPr>
            <p:cNvPr id="3079" name="Picture 7" descr="D:\Tài liệu soạn bài hương\tư liệu hình ảnh làm ppt\tải_xuống-removebg-preview.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207632">
              <a:off x="319568" y="1060200"/>
              <a:ext cx="2154818" cy="215481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0" y="755253"/>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1659158370"/>
      </p:ext>
    </p:extLst>
  </p:cSld>
  <p:clrMapOvr>
    <a:masterClrMapping/>
  </p:clrMapOvr>
  <mc:AlternateContent xmlns:mc="http://schemas.openxmlformats.org/markup-compatibility/2006" xmlns:p14="http://schemas.microsoft.com/office/powerpoint/2010/main">
    <mc:Choice Requires="p14">
      <p:transition spd="slow" p14:dur="2000" advTm="49239"/>
    </mc:Choice>
    <mc:Fallback xmlns="">
      <p:transition spd="slow" advTm="492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3080"/>
                                        </p:tgtEl>
                                      </p:cBhvr>
                                    </p:animEffect>
                                    <p:animScale>
                                      <p:cBhvr>
                                        <p:cTn id="7" dur="1000" autoRev="1" fill="hold"/>
                                        <p:tgtEl>
                                          <p:spTgt spid="308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200" fill="hold">
                                          <p:stCondLst>
                                            <p:cond delay="0"/>
                                          </p:stCondLst>
                                        </p:cTn>
                                        <p:tgtEl>
                                          <p:spTgt spid="2"/>
                                        </p:tgtEl>
                                        <p:attrNameLst>
                                          <p:attrName>r</p:attrName>
                                        </p:attrNameLst>
                                      </p:cBhvr>
                                    </p:animRot>
                                    <p:animRot by="-240000">
                                      <p:cBhvr>
                                        <p:cTn id="12" dur="400" fill="hold">
                                          <p:stCondLst>
                                            <p:cond delay="400"/>
                                          </p:stCondLst>
                                        </p:cTn>
                                        <p:tgtEl>
                                          <p:spTgt spid="2"/>
                                        </p:tgtEl>
                                        <p:attrNameLst>
                                          <p:attrName>r</p:attrName>
                                        </p:attrNameLst>
                                      </p:cBhvr>
                                    </p:animRot>
                                    <p:animRot by="240000">
                                      <p:cBhvr>
                                        <p:cTn id="13" dur="400" fill="hold">
                                          <p:stCondLst>
                                            <p:cond delay="800"/>
                                          </p:stCondLst>
                                        </p:cTn>
                                        <p:tgtEl>
                                          <p:spTgt spid="2"/>
                                        </p:tgtEl>
                                        <p:attrNameLst>
                                          <p:attrName>r</p:attrName>
                                        </p:attrNameLst>
                                      </p:cBhvr>
                                    </p:animRot>
                                    <p:animRot by="-240000">
                                      <p:cBhvr>
                                        <p:cTn id="14" dur="400" fill="hold">
                                          <p:stCondLst>
                                            <p:cond delay="1200"/>
                                          </p:stCondLst>
                                        </p:cTn>
                                        <p:tgtEl>
                                          <p:spTgt spid="2"/>
                                        </p:tgtEl>
                                        <p:attrNameLst>
                                          <p:attrName>r</p:attrName>
                                        </p:attrNameLst>
                                      </p:cBhvr>
                                    </p:animRot>
                                    <p:animRot by="120000">
                                      <p:cBhvr>
                                        <p:cTn id="15" dur="400" fill="hold">
                                          <p:stCondLst>
                                            <p:cond delay="16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2000" tmFilter="0, 0; .2, .5; .8, .5; 1, 0"/>
                                        <p:tgtEl>
                                          <p:spTgt spid="3"/>
                                        </p:tgtEl>
                                      </p:cBhvr>
                                    </p:animEffect>
                                    <p:animScale>
                                      <p:cBhvr>
                                        <p:cTn id="20" dur="1000" autoRev="1" fill="hold"/>
                                        <p:tgtEl>
                                          <p:spTgt spid="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33400"/>
            <a:ext cx="12192000" cy="6324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6766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Tài liệu soạn bài hương\tư liệu hình ảnh làm ppt\bắp_cải-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1" y="4788803"/>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1" y="1225985"/>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959" y="1241462"/>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6648" y="4822680"/>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3404" y="573524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510146" y="108922"/>
            <a:ext cx="9310255" cy="400110"/>
          </a:xfrm>
          <a:prstGeom prst="rect">
            <a:avLst/>
          </a:prstGeom>
        </p:spPr>
        <p:txBody>
          <a:bodyPr wrap="square">
            <a:spAutoFit/>
          </a:bodyPr>
          <a:lstStyle/>
          <a:p>
            <a:r>
              <a:rPr lang="en-US" sz="2000" b="1">
                <a:latin typeface="Times New Roman" pitchFamily="18" charset="0"/>
                <a:cs typeface="Times New Roman" pitchFamily="18" charset="0"/>
              </a:rPr>
              <a:t> </a:t>
            </a:r>
            <a:r>
              <a:rPr lang="en-US" sz="2000">
                <a:solidFill>
                  <a:srgbClr val="002060"/>
                </a:solidFill>
                <a:latin typeface="Times New Roman" pitchFamily="18" charset="0"/>
                <a:cs typeface="Times New Roman" pitchFamily="18" charset="0"/>
              </a:rPr>
              <a:t>Câu </a:t>
            </a:r>
            <a:r>
              <a:rPr lang="en-US" sz="2000" smtClean="0">
                <a:solidFill>
                  <a:srgbClr val="002060"/>
                </a:solidFill>
                <a:latin typeface="Times New Roman" pitchFamily="18" charset="0"/>
                <a:cs typeface="Times New Roman" pitchFamily="18" charset="0"/>
              </a:rPr>
              <a:t>1: </a:t>
            </a:r>
            <a:r>
              <a:rPr lang="en-US" sz="2000">
                <a:solidFill>
                  <a:srgbClr val="002060"/>
                </a:solidFill>
                <a:latin typeface="Times New Roman" pitchFamily="18" charset="0"/>
                <a:cs typeface="Times New Roman" pitchFamily="18" charset="0"/>
              </a:rPr>
              <a:t>Các bạn hãy đếm xem mỗi loại rau trong vườn có số lượng là bao </a:t>
            </a:r>
            <a:r>
              <a:rPr lang="en-US" sz="2000" smtClean="0">
                <a:solidFill>
                  <a:srgbClr val="002060"/>
                </a:solidFill>
                <a:latin typeface="Times New Roman" pitchFamily="18" charset="0"/>
                <a:cs typeface="Times New Roman" pitchFamily="18" charset="0"/>
              </a:rPr>
              <a:t>nhiêu?</a:t>
            </a:r>
            <a:endParaRPr lang="en-US" sz="2000">
              <a:solidFill>
                <a:srgbClr val="002060"/>
              </a:solidFill>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906000" y="6096000"/>
            <a:ext cx="609600" cy="609600"/>
          </a:xfrm>
          <a:prstGeom prst="rect">
            <a:avLst/>
          </a:prstGeom>
        </p:spPr>
      </p:pic>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43775" y="509032"/>
            <a:ext cx="149907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244825">
            <a:off x="5641111" y="1656078"/>
            <a:ext cx="1201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8045" y="1894203"/>
            <a:ext cx="1201737" cy="69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95156" y="533400"/>
            <a:ext cx="170524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19781" y="991429"/>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D:\Tài liệu soạn bài hương\tư liệu hình ảnh làm ppt\tải_xuống-removebg-preview.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207632">
            <a:off x="1942372" y="1270373"/>
            <a:ext cx="2154818" cy="2154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502371"/>
      </p:ext>
    </p:extLst>
  </p:cSld>
  <p:clrMapOvr>
    <a:masterClrMapping/>
  </p:clrMapOvr>
  <mc:AlternateContent xmlns:mc="http://schemas.openxmlformats.org/markup-compatibility/2006" xmlns:p14="http://schemas.microsoft.com/office/powerpoint/2010/main">
    <mc:Choice Requires="p14">
      <p:transition spd="slow" p14:dur="2000" advTm="19856"/>
    </mc:Choice>
    <mc:Fallback xmlns="">
      <p:transition spd="slow" advTm="19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3080"/>
                                        </p:tgtEl>
                                      </p:cBhvr>
                                    </p:animEffect>
                                    <p:animScale>
                                      <p:cBhvr>
                                        <p:cTn id="7" dur="1000" autoRev="1" fill="hold"/>
                                        <p:tgtEl>
                                          <p:spTgt spid="308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1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5.55556E-7 1.48148E-6 C 0.06424 -0.00787 0.11146 -0.0838 0.10538 -0.17037 C 0.09948 -0.25648 0.04271 -0.32037 -0.02153 -0.3125 C -0.08542 -0.30463 -0.13281 -0.22801 -0.12691 -0.14213 C -0.12101 -0.05533 -0.06389 0.00787 5.55556E-7 1.48148E-6 Z " pathEditMode="relative" rAng="10487408" ptsTypes="fffff">
                                      <p:cBhvr>
                                        <p:cTn id="16" dur="2000" fill="hold"/>
                                        <p:tgtEl>
                                          <p:spTgt spid="4098"/>
                                        </p:tgtEl>
                                        <p:attrNameLst>
                                          <p:attrName>ppt_x</p:attrName>
                                          <p:attrName>ppt_y</p:attrName>
                                        </p:attrNameLst>
                                      </p:cBhvr>
                                      <p:rCtr x="-1076" y="-1562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8" y="404100"/>
            <a:ext cx="12194598" cy="64538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6766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Tài liệu soạn bài hương\tư liệu hình ảnh làm ppt\bắp_cải-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1" y="4788803"/>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1" y="1225985"/>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959" y="1241462"/>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0" y="755253"/>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26648" y="4822680"/>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9485" y="310129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6876" y="310129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538622" y="3991"/>
            <a:ext cx="9310255" cy="400110"/>
          </a:xfrm>
          <a:prstGeom prst="rect">
            <a:avLst/>
          </a:prstGeom>
        </p:spPr>
        <p:txBody>
          <a:bodyPr wrap="square">
            <a:spAutoFit/>
          </a:bodyPr>
          <a:lstStyle/>
          <a:p>
            <a:pPr algn="ctr"/>
            <a:r>
              <a:rPr lang="en-US" sz="2000" b="1">
                <a:latin typeface="Times New Roman" pitchFamily="18" charset="0"/>
                <a:cs typeface="Times New Roman" pitchFamily="18" charset="0"/>
              </a:rPr>
              <a:t> </a:t>
            </a:r>
            <a:r>
              <a:rPr lang="en-US" sz="2000" smtClean="0">
                <a:solidFill>
                  <a:srgbClr val="002060"/>
                </a:solidFill>
                <a:latin typeface="Times New Roman" pitchFamily="18" charset="0"/>
                <a:cs typeface="Times New Roman" pitchFamily="18" charset="0"/>
              </a:rPr>
              <a:t>Câu1: </a:t>
            </a:r>
            <a:r>
              <a:rPr lang="en-US" sz="2000" dirty="0" err="1">
                <a:solidFill>
                  <a:srgbClr val="002060"/>
                </a:solidFill>
                <a:latin typeface="Times New Roman" pitchFamily="18" charset="0"/>
                <a:cs typeface="Times New Roman" pitchFamily="18" charset="0"/>
              </a:rPr>
              <a:t>Các</a:t>
            </a:r>
            <a:r>
              <a:rPr lang="en-US" sz="2000" dirty="0">
                <a:solidFill>
                  <a:srgbClr val="002060"/>
                </a:solidFill>
                <a:latin typeface="Times New Roman" pitchFamily="18" charset="0"/>
                <a:cs typeface="Times New Roman" pitchFamily="18" charset="0"/>
              </a:rPr>
              <a:t> </a:t>
            </a:r>
            <a:r>
              <a:rPr lang="en-US" sz="2000" dirty="0" err="1">
                <a:solidFill>
                  <a:srgbClr val="002060"/>
                </a:solidFill>
                <a:latin typeface="Times New Roman" pitchFamily="18" charset="0"/>
                <a:cs typeface="Times New Roman" pitchFamily="18" charset="0"/>
              </a:rPr>
              <a:t>bạn</a:t>
            </a:r>
            <a:r>
              <a:rPr lang="en-US" sz="2000" dirty="0">
                <a:solidFill>
                  <a:srgbClr val="002060"/>
                </a:solidFill>
                <a:latin typeface="Times New Roman" pitchFamily="18" charset="0"/>
                <a:cs typeface="Times New Roman" pitchFamily="18" charset="0"/>
              </a:rPr>
              <a:t> </a:t>
            </a:r>
            <a:r>
              <a:rPr lang="en-US" sz="2000" dirty="0" err="1">
                <a:solidFill>
                  <a:srgbClr val="002060"/>
                </a:solidFill>
                <a:latin typeface="Times New Roman" pitchFamily="18" charset="0"/>
                <a:cs typeface="Times New Roman" pitchFamily="18" charset="0"/>
              </a:rPr>
              <a:t>hãy</a:t>
            </a:r>
            <a:r>
              <a:rPr lang="en-US" sz="2000" dirty="0">
                <a:solidFill>
                  <a:srgbClr val="002060"/>
                </a:solidFill>
                <a:latin typeface="Times New Roman" pitchFamily="18" charset="0"/>
                <a:cs typeface="Times New Roman" pitchFamily="18" charset="0"/>
              </a:rPr>
              <a:t> </a:t>
            </a:r>
            <a:r>
              <a:rPr lang="en-US" sz="2000" dirty="0" err="1">
                <a:solidFill>
                  <a:srgbClr val="002060"/>
                </a:solidFill>
                <a:latin typeface="Times New Roman" pitchFamily="18" charset="0"/>
                <a:cs typeface="Times New Roman" pitchFamily="18" charset="0"/>
              </a:rPr>
              <a:t>đếm</a:t>
            </a:r>
            <a:r>
              <a:rPr lang="en-US" sz="2000" dirty="0">
                <a:solidFill>
                  <a:srgbClr val="002060"/>
                </a:solidFill>
                <a:latin typeface="Times New Roman" pitchFamily="18" charset="0"/>
                <a:cs typeface="Times New Roman" pitchFamily="18" charset="0"/>
              </a:rPr>
              <a:t> </a:t>
            </a:r>
            <a:r>
              <a:rPr lang="en-US" sz="2000" dirty="0" err="1">
                <a:solidFill>
                  <a:srgbClr val="002060"/>
                </a:solidFill>
                <a:latin typeface="Times New Roman" pitchFamily="18" charset="0"/>
                <a:cs typeface="Times New Roman" pitchFamily="18" charset="0"/>
              </a:rPr>
              <a:t>xem</a:t>
            </a:r>
            <a:r>
              <a:rPr lang="en-US" sz="2000" dirty="0">
                <a:solidFill>
                  <a:srgbClr val="002060"/>
                </a:solidFill>
                <a:latin typeface="Times New Roman" pitchFamily="18" charset="0"/>
                <a:cs typeface="Times New Roman" pitchFamily="18" charset="0"/>
              </a:rPr>
              <a:t> </a:t>
            </a:r>
            <a:r>
              <a:rPr lang="en-US" sz="2000" dirty="0" err="1">
                <a:solidFill>
                  <a:srgbClr val="002060"/>
                </a:solidFill>
                <a:latin typeface="Times New Roman" pitchFamily="18" charset="0"/>
                <a:cs typeface="Times New Roman" pitchFamily="18" charset="0"/>
              </a:rPr>
              <a:t>củ</a:t>
            </a:r>
            <a:r>
              <a:rPr lang="en-US" sz="2000" dirty="0">
                <a:solidFill>
                  <a:srgbClr val="002060"/>
                </a:solidFill>
                <a:latin typeface="Times New Roman" pitchFamily="18" charset="0"/>
                <a:cs typeface="Times New Roman" pitchFamily="18" charset="0"/>
              </a:rPr>
              <a:t> </a:t>
            </a:r>
            <a:r>
              <a:rPr lang="en-US" sz="2000" dirty="0" err="1">
                <a:solidFill>
                  <a:srgbClr val="002060"/>
                </a:solidFill>
                <a:latin typeface="Times New Roman" pitchFamily="18" charset="0"/>
                <a:cs typeface="Times New Roman" pitchFamily="18" charset="0"/>
              </a:rPr>
              <a:t>cải</a:t>
            </a:r>
            <a:r>
              <a:rPr lang="en-US" sz="2000" dirty="0">
                <a:solidFill>
                  <a:srgbClr val="002060"/>
                </a:solidFill>
                <a:latin typeface="Times New Roman" pitchFamily="18" charset="0"/>
                <a:cs typeface="Times New Roman" pitchFamily="18" charset="0"/>
              </a:rPr>
              <a:t> </a:t>
            </a:r>
            <a:r>
              <a:rPr lang="en-US" sz="2000" dirty="0" err="1">
                <a:solidFill>
                  <a:srgbClr val="002060"/>
                </a:solidFill>
                <a:latin typeface="Times New Roman" pitchFamily="18" charset="0"/>
                <a:cs typeface="Times New Roman" pitchFamily="18" charset="0"/>
              </a:rPr>
              <a:t>trắng</a:t>
            </a:r>
            <a:r>
              <a:rPr lang="en-US" sz="2000" dirty="0">
                <a:solidFill>
                  <a:srgbClr val="002060"/>
                </a:solidFill>
                <a:latin typeface="Times New Roman" pitchFamily="18" charset="0"/>
                <a:cs typeface="Times New Roman" pitchFamily="18" charset="0"/>
              </a:rPr>
              <a:t> </a:t>
            </a:r>
            <a:r>
              <a:rPr lang="en-US" sz="2000" dirty="0" err="1">
                <a:solidFill>
                  <a:srgbClr val="002060"/>
                </a:solidFill>
                <a:latin typeface="Times New Roman" pitchFamily="18" charset="0"/>
                <a:cs typeface="Times New Roman" pitchFamily="18" charset="0"/>
              </a:rPr>
              <a:t>có</a:t>
            </a:r>
            <a:r>
              <a:rPr lang="en-US" sz="2000" dirty="0">
                <a:solidFill>
                  <a:srgbClr val="002060"/>
                </a:solidFill>
                <a:latin typeface="Times New Roman" pitchFamily="18" charset="0"/>
                <a:cs typeface="Times New Roman" pitchFamily="18" charset="0"/>
              </a:rPr>
              <a:t> </a:t>
            </a:r>
            <a:r>
              <a:rPr lang="en-US" sz="2000" dirty="0" err="1">
                <a:solidFill>
                  <a:srgbClr val="002060"/>
                </a:solidFill>
                <a:latin typeface="Times New Roman" pitchFamily="18" charset="0"/>
                <a:cs typeface="Times New Roman" pitchFamily="18" charset="0"/>
              </a:rPr>
              <a:t>số</a:t>
            </a:r>
            <a:r>
              <a:rPr lang="en-US" sz="2000" dirty="0">
                <a:solidFill>
                  <a:srgbClr val="002060"/>
                </a:solidFill>
                <a:latin typeface="Times New Roman" pitchFamily="18" charset="0"/>
                <a:cs typeface="Times New Roman" pitchFamily="18" charset="0"/>
              </a:rPr>
              <a:t> </a:t>
            </a:r>
            <a:r>
              <a:rPr lang="en-US" sz="2000" dirty="0" err="1">
                <a:solidFill>
                  <a:srgbClr val="002060"/>
                </a:solidFill>
                <a:latin typeface="Times New Roman" pitchFamily="18" charset="0"/>
                <a:cs typeface="Times New Roman" pitchFamily="18" charset="0"/>
              </a:rPr>
              <a:t>lượng</a:t>
            </a:r>
            <a:r>
              <a:rPr lang="en-US" sz="2000" dirty="0">
                <a:solidFill>
                  <a:srgbClr val="002060"/>
                </a:solidFill>
                <a:latin typeface="Times New Roman" pitchFamily="18" charset="0"/>
                <a:cs typeface="Times New Roman" pitchFamily="18" charset="0"/>
              </a:rPr>
              <a:t> </a:t>
            </a:r>
            <a:r>
              <a:rPr lang="en-US" sz="2000" dirty="0" err="1">
                <a:solidFill>
                  <a:srgbClr val="002060"/>
                </a:solidFill>
                <a:latin typeface="Times New Roman" pitchFamily="18" charset="0"/>
                <a:cs typeface="Times New Roman" pitchFamily="18" charset="0"/>
              </a:rPr>
              <a:t>là</a:t>
            </a:r>
            <a:r>
              <a:rPr lang="en-US" sz="2000" dirty="0">
                <a:solidFill>
                  <a:srgbClr val="002060"/>
                </a:solidFill>
                <a:latin typeface="Times New Roman" pitchFamily="18" charset="0"/>
                <a:cs typeface="Times New Roman" pitchFamily="18" charset="0"/>
              </a:rPr>
              <a:t> </a:t>
            </a:r>
            <a:r>
              <a:rPr lang="en-US" sz="2000" err="1">
                <a:solidFill>
                  <a:srgbClr val="002060"/>
                </a:solidFill>
                <a:latin typeface="Times New Roman" pitchFamily="18" charset="0"/>
                <a:cs typeface="Times New Roman" pitchFamily="18" charset="0"/>
              </a:rPr>
              <a:t>bao</a:t>
            </a:r>
            <a:r>
              <a:rPr lang="en-US" sz="2000">
                <a:solidFill>
                  <a:srgbClr val="002060"/>
                </a:solidFill>
                <a:latin typeface="Times New Roman" pitchFamily="18" charset="0"/>
                <a:cs typeface="Times New Roman" pitchFamily="18" charset="0"/>
              </a:rPr>
              <a:t> </a:t>
            </a:r>
            <a:r>
              <a:rPr lang="en-US" sz="2000" smtClean="0">
                <a:solidFill>
                  <a:srgbClr val="002060"/>
                </a:solidFill>
                <a:latin typeface="Times New Roman" pitchFamily="18" charset="0"/>
                <a:cs typeface="Times New Roman" pitchFamily="18" charset="0"/>
              </a:rPr>
              <a:t>nhiêu?</a:t>
            </a:r>
            <a:endParaRPr lang="en-US" sz="2000" dirty="0">
              <a:solidFill>
                <a:srgbClr val="002060"/>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906000" y="6096000"/>
            <a:ext cx="609600" cy="609600"/>
          </a:xfrm>
          <a:prstGeom prst="rect">
            <a:avLst/>
          </a:prstGeom>
        </p:spPr>
      </p:pic>
      <p:pic>
        <p:nvPicPr>
          <p:cNvPr id="409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4475" y="338925"/>
            <a:ext cx="1543050" cy="143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38620" y="338925"/>
            <a:ext cx="1547813" cy="171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16601" y="1316167"/>
            <a:ext cx="1255713"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17624" y="1919417"/>
            <a:ext cx="1430377"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D:\Tài liệu soạn bài hương\tư liệu hình ảnh làm ppt\tải_xuống-removebg-preview.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207632">
            <a:off x="1843567" y="1060201"/>
            <a:ext cx="2154818" cy="2154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6100961"/>
      </p:ext>
    </p:extLst>
  </p:cSld>
  <p:clrMapOvr>
    <a:masterClrMapping/>
  </p:clrMapOvr>
  <mc:AlternateContent xmlns:mc="http://schemas.openxmlformats.org/markup-compatibility/2006" xmlns:p14="http://schemas.microsoft.com/office/powerpoint/2010/main">
    <mc:Choice Requires="p14">
      <p:transition spd="slow" p14:dur="2000" advTm="18302"/>
    </mc:Choice>
    <mc:Fallback xmlns="">
      <p:transition spd="slow" advTm="18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000" tmFilter="0, 0; .2, .5; .8, .5; 1, 0"/>
                                        <p:tgtEl>
                                          <p:spTgt spid="3079"/>
                                        </p:tgtEl>
                                      </p:cBhvr>
                                    </p:animEffect>
                                    <p:animScale>
                                      <p:cBhvr>
                                        <p:cTn id="11" dur="1000" autoRev="1" fill="hold"/>
                                        <p:tgtEl>
                                          <p:spTgt spid="3079"/>
                                        </p:tgtEl>
                                      </p:cBhvr>
                                      <p:by x="105000" y="105000"/>
                                    </p:animScale>
                                  </p:childTnLst>
                                </p:cTn>
                              </p:par>
                              <p:par>
                                <p:cTn id="12" presetID="26" presetClass="emph" presetSubtype="0" fill="hold" nodeType="withEffect">
                                  <p:stCondLst>
                                    <p:cond delay="0"/>
                                  </p:stCondLst>
                                  <p:childTnLst>
                                    <p:animEffect transition="out" filter="fade">
                                      <p:cBhvr>
                                        <p:cTn id="13" dur="2000" tmFilter="0, 0; .2, .5; .8, .5; 1, 0"/>
                                        <p:tgtEl>
                                          <p:spTgt spid="3086"/>
                                        </p:tgtEl>
                                      </p:cBhvr>
                                    </p:animEffect>
                                    <p:animScale>
                                      <p:cBhvr>
                                        <p:cTn id="14" dur="1000" autoRev="1" fill="hold"/>
                                        <p:tgtEl>
                                          <p:spTgt spid="308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122"/>
                                        </p:tgtEl>
                                      </p:cBhvr>
                                    </p:animEffect>
                                    <p:set>
                                      <p:cBhvr>
                                        <p:cTn id="24" dur="1" fill="hold">
                                          <p:stCondLst>
                                            <p:cond delay="499"/>
                                          </p:stCondLst>
                                        </p:cTn>
                                        <p:tgtEl>
                                          <p:spTgt spid="5122"/>
                                        </p:tgtEl>
                                        <p:attrNameLst>
                                          <p:attrName>style.visibility</p:attrName>
                                        </p:attrNameLst>
                                      </p:cBhvr>
                                      <p:to>
                                        <p:strVal val="hidden"/>
                                      </p:to>
                                    </p:se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123"/>
                                        </p:tgtEl>
                                        <p:attrNameLst>
                                          <p:attrName>style.visibility</p:attrName>
                                        </p:attrNameLst>
                                      </p:cBhvr>
                                      <p:to>
                                        <p:strVal val="visible"/>
                                      </p:to>
                                    </p:set>
                                    <p:animEffect transition="in" filter="randombar(horizontal)">
                                      <p:cBhvr>
                                        <p:cTn id="28" dur="500"/>
                                        <p:tgtEl>
                                          <p:spTgt spid="51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path" presetSubtype="0" accel="50000" decel="50000" fill="hold" nodeType="clickEffect">
                                  <p:stCondLst>
                                    <p:cond delay="0"/>
                                  </p:stCondLst>
                                  <p:childTnLst>
                                    <p:animMotion origin="layout" path="M -0.08142 -0.0243 C 0.02414 -0.0243 0.11025 -0.09699 0.11025 -0.18588 C 0.11025 -0.27453 0.02414 -0.34652 -0.08142 -0.34652 C -0.18715 -0.34652 -0.27309 -0.27453 -0.27309 -0.18588 C -0.27309 -0.09699 -0.18715 -0.0243 -0.08142 -0.0243 Z " pathEditMode="relative" rAng="0" ptsTypes="fffff">
                                      <p:cBhvr>
                                        <p:cTn id="32" dur="2000" fill="hold"/>
                                        <p:tgtEl>
                                          <p:spTgt spid="5123"/>
                                        </p:tgtEl>
                                        <p:attrNameLst>
                                          <p:attrName>ppt_x</p:attrName>
                                          <p:attrName>ppt_y</p:attrName>
                                        </p:attrNameLst>
                                      </p:cBhvr>
                                      <p:rCtr x="0" y="-16111"/>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3117175420404_7ffe5223cd324923dd7e6038b4b8b9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70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09900" y="1485352"/>
            <a:ext cx="6172200" cy="584775"/>
          </a:xfrm>
          <a:prstGeom prst="rect">
            <a:avLst/>
          </a:prstGeom>
          <a:noFill/>
        </p:spPr>
        <p:txBody>
          <a:bodyPr wrap="square" rtlCol="0">
            <a:spAutoFit/>
          </a:bodyPr>
          <a:lstStyle/>
          <a:p>
            <a:pPr algn="ctr"/>
            <a:r>
              <a:rPr lang="en-US" sz="3200" b="1">
                <a:solidFill>
                  <a:srgbClr val="FF0000"/>
                </a:solidFill>
                <a:latin typeface="Times New Roman" pitchFamily="18" charset="0"/>
                <a:cs typeface="Times New Roman" pitchFamily="18" charset="0"/>
              </a:rPr>
              <a:t>PHẦN 2: Vượt chướng ngại vật</a:t>
            </a:r>
          </a:p>
        </p:txBody>
      </p:sp>
      <p:sp>
        <p:nvSpPr>
          <p:cNvPr id="4" name="TextBox 3"/>
          <p:cNvSpPr txBox="1"/>
          <p:nvPr/>
        </p:nvSpPr>
        <p:spPr>
          <a:xfrm>
            <a:off x="3429000" y="2109493"/>
            <a:ext cx="5334000" cy="1964961"/>
          </a:xfrm>
          <a:prstGeom prst="rect">
            <a:avLst/>
          </a:prstGeom>
          <a:noFill/>
        </p:spPr>
        <p:txBody>
          <a:bodyPr wrap="square" rtlCol="0">
            <a:spAutoFit/>
          </a:bodyPr>
          <a:lstStyle/>
          <a:p>
            <a:pPr algn="ctr">
              <a:lnSpc>
                <a:spcPct val="130000"/>
              </a:lnSpc>
            </a:pPr>
            <a:r>
              <a:rPr lang="en-US" sz="2400" dirty="0" err="1">
                <a:solidFill>
                  <a:srgbClr val="002060"/>
                </a:solidFill>
                <a:latin typeface="Times New Roman" pitchFamily="18" charset="0"/>
                <a:cs typeface="Times New Roman" pitchFamily="18" charset="0"/>
              </a:rPr>
              <a:t>Dạy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đếm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lượng</a:t>
            </a:r>
            <a:r>
              <a:rPr lang="en-US" sz="2400" dirty="0">
                <a:solidFill>
                  <a:srgbClr val="002060"/>
                </a:solidFill>
                <a:latin typeface="Times New Roman" pitchFamily="18" charset="0"/>
                <a:cs typeface="Times New Roman" pitchFamily="18" charset="0"/>
              </a:rPr>
              <a:t> 3 </a:t>
            </a:r>
            <a:r>
              <a:rPr lang="en-US" sz="2400" dirty="0" err="1">
                <a:solidFill>
                  <a:srgbClr val="002060"/>
                </a:solidFill>
                <a:latin typeface="Times New Roman" pitchFamily="18" charset="0"/>
                <a:cs typeface="Times New Roman" pitchFamily="18" charset="0"/>
              </a:rPr>
              <a:t>trên</a:t>
            </a:r>
            <a:r>
              <a:rPr lang="en-US" sz="2400" dirty="0">
                <a:solidFill>
                  <a:srgbClr val="002060"/>
                </a:solidFill>
                <a:latin typeface="Times New Roman" pitchFamily="18" charset="0"/>
                <a:cs typeface="Times New Roman" pitchFamily="18" charset="0"/>
              </a:rPr>
              <a:t> </a:t>
            </a:r>
            <a:r>
              <a:rPr lang="en-US" sz="2400" err="1">
                <a:solidFill>
                  <a:srgbClr val="002060"/>
                </a:solidFill>
                <a:latin typeface="Times New Roman" pitchFamily="18" charset="0"/>
                <a:cs typeface="Times New Roman" pitchFamily="18" charset="0"/>
              </a:rPr>
              <a:t>đối</a:t>
            </a:r>
            <a:r>
              <a:rPr lang="en-US" sz="2400">
                <a:solidFill>
                  <a:srgbClr val="002060"/>
                </a:solidFill>
                <a:latin typeface="Times New Roman" pitchFamily="18" charset="0"/>
                <a:cs typeface="Times New Roman" pitchFamily="18" charset="0"/>
              </a:rPr>
              <a:t> </a:t>
            </a:r>
            <a:r>
              <a:rPr lang="en-US" sz="2400" smtClean="0">
                <a:solidFill>
                  <a:srgbClr val="002060"/>
                </a:solidFill>
                <a:latin typeface="Times New Roman" pitchFamily="18" charset="0"/>
                <a:cs typeface="Times New Roman" pitchFamily="18" charset="0"/>
              </a:rPr>
              <a:t>tượng</a:t>
            </a:r>
          </a:p>
          <a:p>
            <a:pPr algn="ctr">
              <a:lnSpc>
                <a:spcPct val="130000"/>
              </a:lnSpc>
            </a:pPr>
            <a:r>
              <a:rPr lang="en-US" sz="2400">
                <a:solidFill>
                  <a:srgbClr val="002060"/>
                </a:solidFill>
                <a:latin typeface="Times New Roman" pitchFamily="18" charset="0"/>
                <a:cs typeface="Times New Roman" pitchFamily="18" charset="0"/>
              </a:rPr>
              <a:t>Câu 1: Các bạn hãy đếm xem có bao nhiêu bông hoa hồng </a:t>
            </a:r>
          </a:p>
          <a:p>
            <a:pPr algn="ctr">
              <a:lnSpc>
                <a:spcPct val="130000"/>
              </a:lnSpc>
            </a:pPr>
            <a:endParaRPr lang="en-US" sz="2400" dirty="0">
              <a:solidFill>
                <a:srgbClr val="002060"/>
              </a:solidFill>
              <a:latin typeface="Times New Roman" pitchFamily="18" charset="0"/>
              <a:cs typeface="Times New Roman" pitchFamily="18" charset="0"/>
            </a:endParaRPr>
          </a:p>
        </p:txBody>
      </p:sp>
      <p:pic>
        <p:nvPicPr>
          <p:cNvPr id="4098" name="Picture 2" descr="D:\Tài liệu soạn bài hương\tư liệu hình ảnh làm ppt\kiến_tím-removebg-preview.png"/>
          <p:cNvPicPr>
            <a:picLocks noChangeAspect="1" noChangeArrowheads="1"/>
          </p:cNvPicPr>
          <p:nvPr/>
        </p:nvPicPr>
        <p:blipFill rotWithShape="1">
          <a:blip r:embed="rId7">
            <a:extLst>
              <a:ext uri="{28A0092B-C50C-407E-A947-70E740481C1C}">
                <a14:useLocalDpi xmlns:a14="http://schemas.microsoft.com/office/drawing/2010/main" val="0"/>
              </a:ext>
            </a:extLst>
          </a:blip>
          <a:srcRect l="32500" r="39027"/>
          <a:stretch/>
        </p:blipFill>
        <p:spPr bwMode="auto">
          <a:xfrm rot="21347744">
            <a:off x="2244892" y="2659767"/>
            <a:ext cx="2603614" cy="5075257"/>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906000" y="6096000"/>
            <a:ext cx="609600" cy="609600"/>
          </a:xfrm>
          <a:prstGeom prst="rect">
            <a:avLst/>
          </a:prstGeom>
        </p:spPr>
      </p:pic>
      <p:pic>
        <p:nvPicPr>
          <p:cNvPr id="5" name="Picture 3">
            <a:extLst>
              <a:ext uri="{FF2B5EF4-FFF2-40B4-BE49-F238E27FC236}">
                <a16:creationId xmlns:a16="http://schemas.microsoft.com/office/drawing/2014/main" id="{075F76D5-CA99-6F03-9340-741B48FABE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583722">
            <a:off x="3624342" y="3641157"/>
            <a:ext cx="1520732" cy="135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98A58D7D-1084-431E-DE97-CAC4B5E0F5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780985">
            <a:off x="3776742" y="3793557"/>
            <a:ext cx="1520732" cy="135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210414B2-E660-BA63-98D5-322D9EECFB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13604">
            <a:off x="3538605" y="3527769"/>
            <a:ext cx="1520732" cy="135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63431936"/>
      </p:ext>
    </p:extLst>
  </p:cSld>
  <p:clrMapOvr>
    <a:masterClrMapping/>
  </p:clrMapOvr>
  <mc:AlternateContent xmlns:mc="http://schemas.openxmlformats.org/markup-compatibility/2006" xmlns:p14="http://schemas.microsoft.com/office/powerpoint/2010/main">
    <mc:Choice Requires="p14">
      <p:transition spd="slow" p14:dur="2000" advTm="28751"/>
    </mc:Choice>
    <mc:Fallback xmlns="">
      <p:transition spd="slow" advTm="28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8"/>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752601"/>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1"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1"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1"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1"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61665"/>
          </a:xfrm>
          <a:prstGeom prst="rect">
            <a:avLst/>
          </a:prstGeom>
          <a:noFill/>
        </p:spPr>
        <p:txBody>
          <a:bodyPr wrap="square" rtlCol="0">
            <a:spAutoFit/>
          </a:bodyPr>
          <a:lstStyle/>
          <a:p>
            <a:pPr algn="ctr"/>
            <a:r>
              <a:rPr lang="en-US" sz="2400" dirty="0" err="1">
                <a:solidFill>
                  <a:srgbClr val="002060"/>
                </a:solidFill>
                <a:latin typeface="Times New Roman" pitchFamily="18" charset="0"/>
                <a:cs typeface="Times New Roman" pitchFamily="18" charset="0"/>
              </a:rPr>
              <a:t>Câu</a:t>
            </a:r>
            <a:r>
              <a:rPr lang="en-US" sz="2400" dirty="0">
                <a:solidFill>
                  <a:srgbClr val="002060"/>
                </a:solidFill>
                <a:latin typeface="Times New Roman" pitchFamily="18" charset="0"/>
                <a:cs typeface="Times New Roman" pitchFamily="18" charset="0"/>
              </a:rPr>
              <a:t> 1: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bạn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hãy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xếp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số</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hoa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hổng</a:t>
            </a:r>
            <a:r>
              <a:rPr lang="en-US" sz="2400" dirty="0">
                <a:solidFill>
                  <a:srgbClr val="002060"/>
                </a:solidFill>
                <a:latin typeface="Times New Roman" pitchFamily="18" charset="0"/>
                <a:cs typeface="Times New Roman" pitchFamily="18" charset="0"/>
              </a:rPr>
              <a:t> ? </a:t>
            </a:r>
          </a:p>
        </p:txBody>
      </p:sp>
    </p:spTree>
    <p:custDataLst>
      <p:tags r:id="rId1"/>
    </p:custDataLst>
    <p:extLst>
      <p:ext uri="{BB962C8B-B14F-4D97-AF65-F5344CB8AC3E}">
        <p14:creationId xmlns:p14="http://schemas.microsoft.com/office/powerpoint/2010/main" val="2906919231"/>
      </p:ext>
    </p:extLst>
  </p:cSld>
  <p:clrMapOvr>
    <a:masterClrMapping/>
  </p:clrMapOvr>
  <mc:AlternateContent xmlns:mc="http://schemas.openxmlformats.org/markup-compatibility/2006" xmlns:p14="http://schemas.microsoft.com/office/powerpoint/2010/main">
    <mc:Choice Requires="p14">
      <p:transition spd="slow" p14:dur="2000" advTm="35354"/>
    </mc:Choice>
    <mc:Fallback xmlns="">
      <p:transition spd="slow" advTm="35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1000"/>
                                        <p:tgtEl>
                                          <p:spTgt spid="3077"/>
                                        </p:tgtEl>
                                      </p:cBhvr>
                                    </p:animEffect>
                                    <p:anim calcmode="lin" valueType="num">
                                      <p:cBhvr>
                                        <p:cTn id="15" dur="1000" fill="hold"/>
                                        <p:tgtEl>
                                          <p:spTgt spid="3077"/>
                                        </p:tgtEl>
                                        <p:attrNameLst>
                                          <p:attrName>ppt_x</p:attrName>
                                        </p:attrNameLst>
                                      </p:cBhvr>
                                      <p:tavLst>
                                        <p:tav tm="0">
                                          <p:val>
                                            <p:strVal val="#ppt_x"/>
                                          </p:val>
                                        </p:tav>
                                        <p:tav tm="100000">
                                          <p:val>
                                            <p:strVal val="#ppt_x"/>
                                          </p:val>
                                        </p:tav>
                                      </p:tavLst>
                                    </p:anim>
                                    <p:anim calcmode="lin" valueType="num">
                                      <p:cBhvr>
                                        <p:cTn id="16"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randombar(horizontal)">
                                      <p:cBhvr>
                                        <p:cTn id="28" dur="500"/>
                                        <p:tgtEl>
                                          <p:spTgt spid="30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079"/>
                                        </p:tgtEl>
                                      </p:cBhvr>
                                    </p:animEffect>
                                    <p:set>
                                      <p:cBhvr>
                                        <p:cTn id="33" dur="1" fill="hold">
                                          <p:stCondLst>
                                            <p:cond delay="499"/>
                                          </p:stCondLst>
                                        </p:cTn>
                                        <p:tgtEl>
                                          <p:spTgt spid="3079"/>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randombar(horizontal)">
                                      <p:cBhvr>
                                        <p:cTn id="37" dur="5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80"/>
                                        </p:tgtEl>
                                      </p:cBhvr>
                                    </p:animEffect>
                                    <p:set>
                                      <p:cBhvr>
                                        <p:cTn id="42" dur="1" fill="hold">
                                          <p:stCondLst>
                                            <p:cond delay="499"/>
                                          </p:stCondLst>
                                        </p:cTn>
                                        <p:tgtEl>
                                          <p:spTgt spid="3080"/>
                                        </p:tgtEl>
                                        <p:attrNameLst>
                                          <p:attrName>style.visibility</p:attrName>
                                        </p:attrNameLst>
                                      </p:cBhvr>
                                      <p:to>
                                        <p:strVal val="hidden"/>
                                      </p:to>
                                    </p:se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3081"/>
                                        </p:tgtEl>
                                        <p:attrNameLst>
                                          <p:attrName>style.visibility</p:attrName>
                                        </p:attrNameLst>
                                      </p:cBhvr>
                                      <p:to>
                                        <p:strVal val="visible"/>
                                      </p:to>
                                    </p:set>
                                    <p:animEffect transition="in" filter="randombar(horizontal)">
                                      <p:cBhvr>
                                        <p:cTn id="46" dur="500"/>
                                        <p:tgtEl>
                                          <p:spTgt spid="30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081"/>
                                        </p:tgtEl>
                                      </p:cBhvr>
                                    </p:animEffect>
                                    <p:set>
                                      <p:cBhvr>
                                        <p:cTn id="51"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1"/>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1"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1"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1"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1"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61665"/>
          </a:xfrm>
          <a:prstGeom prst="rect">
            <a:avLst/>
          </a:prstGeom>
          <a:noFill/>
        </p:spPr>
        <p:txBody>
          <a:bodyPr wrap="square" rtlCol="0">
            <a:spAutoFit/>
          </a:bodyPr>
          <a:lstStyle/>
          <a:p>
            <a:pPr algn="ctr"/>
            <a:r>
              <a:rPr lang="en-US" sz="2400">
                <a:solidFill>
                  <a:srgbClr val="002060"/>
                </a:solidFill>
                <a:latin typeface="Times New Roman" pitchFamily="18" charset="0"/>
                <a:cs typeface="Times New Roman" pitchFamily="18" charset="0"/>
              </a:rPr>
              <a:t>Câu 1: Các bạn hãy đếm xem có bao nhiêu bông hoa hồng ? </a:t>
            </a:r>
          </a:p>
        </p:txBody>
      </p:sp>
    </p:spTree>
    <p:custDataLst>
      <p:tags r:id="rId1"/>
    </p:custDataLst>
    <p:extLst>
      <p:ext uri="{BB962C8B-B14F-4D97-AF65-F5344CB8AC3E}">
        <p14:creationId xmlns:p14="http://schemas.microsoft.com/office/powerpoint/2010/main" val="2453051496"/>
      </p:ext>
    </p:extLst>
  </p:cSld>
  <p:clrMapOvr>
    <a:masterClrMapping/>
  </p:clrMapOvr>
  <mc:AlternateContent xmlns:mc="http://schemas.openxmlformats.org/markup-compatibility/2006" xmlns:p14="http://schemas.microsoft.com/office/powerpoint/2010/main">
    <mc:Choice Requires="p14">
      <p:transition spd="slow" p14:dur="2000" advTm="14566"/>
    </mc:Choice>
    <mc:Fallback xmlns="">
      <p:transition spd="slow" advTm="145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randombar(horizontal)">
                                      <p:cBhvr>
                                        <p:cTn id="7" dur="500"/>
                                        <p:tgtEl>
                                          <p:spTgt spid="30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79"/>
                                        </p:tgtEl>
                                      </p:cBhvr>
                                    </p:animEffect>
                                    <p:set>
                                      <p:cBhvr>
                                        <p:cTn id="12" dur="1" fill="hold">
                                          <p:stCondLst>
                                            <p:cond delay="499"/>
                                          </p:stCondLst>
                                        </p:cTn>
                                        <p:tgtEl>
                                          <p:spTgt spid="3079"/>
                                        </p:tgtEl>
                                        <p:attrNameLst>
                                          <p:attrName>style.visibility</p:attrName>
                                        </p:attrNameLst>
                                      </p:cBhvr>
                                      <p:to>
                                        <p:strVal val="hidden"/>
                                      </p:to>
                                    </p:se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randombar(horizontal)">
                                      <p:cBhvr>
                                        <p:cTn id="16" dur="5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080"/>
                                        </p:tgtEl>
                                      </p:cBhvr>
                                    </p:animEffect>
                                    <p:set>
                                      <p:cBhvr>
                                        <p:cTn id="21" dur="1" fill="hold">
                                          <p:stCondLst>
                                            <p:cond delay="499"/>
                                          </p:stCondLst>
                                        </p:cTn>
                                        <p:tgtEl>
                                          <p:spTgt spid="3080"/>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3081"/>
                                        </p:tgtEl>
                                        <p:attrNameLst>
                                          <p:attrName>style.visibility</p:attrName>
                                        </p:attrNameLst>
                                      </p:cBhvr>
                                      <p:to>
                                        <p:strVal val="visible"/>
                                      </p:to>
                                    </p:set>
                                    <p:animEffect transition="in" filter="randombar(horizontal)">
                                      <p:cBhvr>
                                        <p:cTn id="25" dur="500"/>
                                        <p:tgtEl>
                                          <p:spTgt spid="30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081"/>
                                        </p:tgtEl>
                                      </p:cBhvr>
                                    </p:animEffect>
                                    <p:set>
                                      <p:cBhvr>
                                        <p:cTn id="30"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7|4.6|5.1|5.3"/>
</p:tagLst>
</file>

<file path=ppt/tags/tag10.xml><?xml version="1.0" encoding="utf-8"?>
<p:tagLst xmlns:a="http://schemas.openxmlformats.org/drawingml/2006/main" xmlns:r="http://schemas.openxmlformats.org/officeDocument/2006/relationships" xmlns:p="http://schemas.openxmlformats.org/presentationml/2006/main">
  <p:tag name="TIMING" val="|8.9|3.4|5.1|15.9|1.7|1.6|2.8|6"/>
</p:tagLst>
</file>

<file path=ppt/tags/tag11.xml><?xml version="1.0" encoding="utf-8"?>
<p:tagLst xmlns:a="http://schemas.openxmlformats.org/drawingml/2006/main" xmlns:r="http://schemas.openxmlformats.org/officeDocument/2006/relationships" xmlns:p="http://schemas.openxmlformats.org/presentationml/2006/main">
  <p:tag name="TIMING" val="|7.7|4|5.1|18.3|1.7|1.8|2.1|2.2|7.4"/>
</p:tagLst>
</file>

<file path=ppt/tags/tag12.xml><?xml version="1.0" encoding="utf-8"?>
<p:tagLst xmlns:a="http://schemas.openxmlformats.org/drawingml/2006/main" xmlns:r="http://schemas.openxmlformats.org/officeDocument/2006/relationships" xmlns:p="http://schemas.openxmlformats.org/presentationml/2006/main">
  <p:tag name="TIMING" val="|22.4|17.3|8.5|3|5.9|4|4.9|4.4|9.9"/>
</p:tagLst>
</file>

<file path=ppt/tags/tag2.xml><?xml version="1.0" encoding="utf-8"?>
<p:tagLst xmlns:a="http://schemas.openxmlformats.org/drawingml/2006/main" xmlns:r="http://schemas.openxmlformats.org/officeDocument/2006/relationships" xmlns:p="http://schemas.openxmlformats.org/presentationml/2006/main">
  <p:tag name="TIMING" val="|2.1|4.5|1.8"/>
</p:tagLst>
</file>

<file path=ppt/tags/tag3.xml><?xml version="1.0" encoding="utf-8"?>
<p:tagLst xmlns:a="http://schemas.openxmlformats.org/drawingml/2006/main" xmlns:r="http://schemas.openxmlformats.org/officeDocument/2006/relationships" xmlns:p="http://schemas.openxmlformats.org/presentationml/2006/main">
  <p:tag name="TIMING" val="|1.4|5.4|1.8|1.6"/>
</p:tagLst>
</file>

<file path=ppt/tags/tag4.xml><?xml version="1.0" encoding="utf-8"?>
<p:tagLst xmlns:a="http://schemas.openxmlformats.org/drawingml/2006/main" xmlns:r="http://schemas.openxmlformats.org/officeDocument/2006/relationships" xmlns:p="http://schemas.openxmlformats.org/presentationml/2006/main">
  <p:tag name="TIMING" val="|3.1|12.9"/>
</p:tagLst>
</file>

<file path=ppt/tags/tag5.xml><?xml version="1.0" encoding="utf-8"?>
<p:tagLst xmlns:a="http://schemas.openxmlformats.org/drawingml/2006/main" xmlns:r="http://schemas.openxmlformats.org/officeDocument/2006/relationships" xmlns:p="http://schemas.openxmlformats.org/presentationml/2006/main">
  <p:tag name="TIMING" val="|5.8|1.9|1.6|1.5|12.9|1.2|1.4|1.6|1.7"/>
</p:tagLst>
</file>

<file path=ppt/tags/tag6.xml><?xml version="1.0" encoding="utf-8"?>
<p:tagLst xmlns:a="http://schemas.openxmlformats.org/drawingml/2006/main" xmlns:r="http://schemas.openxmlformats.org/officeDocument/2006/relationships" xmlns:p="http://schemas.openxmlformats.org/presentationml/2006/main">
  <p:tag name="TIMING" val="|3.1|1.6|1.6|1.8|1.6"/>
</p:tagLst>
</file>

<file path=ppt/tags/tag7.xml><?xml version="1.0" encoding="utf-8"?>
<p:tagLst xmlns:a="http://schemas.openxmlformats.org/drawingml/2006/main" xmlns:r="http://schemas.openxmlformats.org/officeDocument/2006/relationships" xmlns:p="http://schemas.openxmlformats.org/presentationml/2006/main">
  <p:tag name="TIMING" val="|4.5|1.8|1.8|1.4|3.6|6.2|1.9|1.5|4.9"/>
</p:tagLst>
</file>

<file path=ppt/tags/tag8.xml><?xml version="1.0" encoding="utf-8"?>
<p:tagLst xmlns:a="http://schemas.openxmlformats.org/drawingml/2006/main" xmlns:r="http://schemas.openxmlformats.org/officeDocument/2006/relationships" xmlns:p="http://schemas.openxmlformats.org/presentationml/2006/main">
  <p:tag name="TIMING" val="|3.1|1.2|1.5|1.7|2"/>
</p:tagLst>
</file>

<file path=ppt/tags/tag9.xml><?xml version="1.0" encoding="utf-8"?>
<p:tagLst xmlns:a="http://schemas.openxmlformats.org/drawingml/2006/main" xmlns:r="http://schemas.openxmlformats.org/officeDocument/2006/relationships" xmlns:p="http://schemas.openxmlformats.org/presentationml/2006/main">
  <p:tag name="TIMING" val="|7.4|3.6|5|14.8|2.1|1.7|2|2.1|1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1920</TotalTime>
  <Words>372</Words>
  <Application>Microsoft Office PowerPoint</Application>
  <PresentationFormat>Widescreen</PresentationFormat>
  <Paragraphs>38</Paragraphs>
  <Slides>17</Slides>
  <Notes>3</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cp:lastModifiedBy>Admin</cp:lastModifiedBy>
  <cp:revision>145</cp:revision>
  <dcterms:created xsi:type="dcterms:W3CDTF">2006-08-16T00:00:00Z</dcterms:created>
  <dcterms:modified xsi:type="dcterms:W3CDTF">2025-02-04T08:46:17Z</dcterms:modified>
</cp:coreProperties>
</file>