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5" r:id="rId9"/>
    <p:sldId id="264"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4" autoAdjust="0"/>
    <p:restoredTop sz="94660"/>
  </p:normalViewPr>
  <p:slideViewPr>
    <p:cSldViewPr snapToGrid="0">
      <p:cViewPr varScale="1">
        <p:scale>
          <a:sx n="91" d="100"/>
          <a:sy n="91" d="100"/>
        </p:scale>
        <p:origin x="34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773FAD-A0AE-4445-B2A0-131A35CA52FE}"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545949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773FAD-A0AE-4445-B2A0-131A35CA52FE}"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65287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773FAD-A0AE-4445-B2A0-131A35CA52FE}"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89AE08C-9167-4704-AF0B-063ACA15EF52}"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49756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0773FAD-A0AE-4445-B2A0-131A35CA52FE}"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3683781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0773FAD-A0AE-4445-B2A0-131A35CA52FE}"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89AE08C-9167-4704-AF0B-063ACA15EF52}"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99385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50773FAD-A0AE-4445-B2A0-131A35CA52FE}"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1497676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773FAD-A0AE-4445-B2A0-131A35CA52FE}"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2329100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773FAD-A0AE-4445-B2A0-131A35CA52FE}"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26893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773FAD-A0AE-4445-B2A0-131A35CA52FE}"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1651117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773FAD-A0AE-4445-B2A0-131A35CA52FE}" type="datetimeFigureOut">
              <a:rPr lang="en-US" smtClean="0"/>
              <a:t>4/1/2025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3438128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773FAD-A0AE-4445-B2A0-131A35CA52FE}"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2529643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773FAD-A0AE-4445-B2A0-131A35CA52FE}" type="datetimeFigureOut">
              <a:rPr lang="en-US" smtClean="0"/>
              <a:t>4/1/2025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202344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773FAD-A0AE-4445-B2A0-131A35CA52FE}" type="datetimeFigureOut">
              <a:rPr lang="en-US" smtClean="0"/>
              <a:t>4/1/2025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1177293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73FAD-A0AE-4445-B2A0-131A35CA52FE}" type="datetimeFigureOut">
              <a:rPr lang="en-US" smtClean="0"/>
              <a:t>4/1/2025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59271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0773FAD-A0AE-4445-B2A0-131A35CA52FE}"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383764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0773FAD-A0AE-4445-B2A0-131A35CA52FE}" type="datetimeFigureOut">
              <a:rPr lang="en-US" smtClean="0"/>
              <a:t>4/1/2025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89AE08C-9167-4704-AF0B-063ACA15EF52}" type="slidenum">
              <a:rPr lang="en-US" smtClean="0"/>
              <a:t>‹#›</a:t>
            </a:fld>
            <a:endParaRPr lang="en-US"/>
          </a:p>
        </p:txBody>
      </p:sp>
    </p:spTree>
    <p:extLst>
      <p:ext uri="{BB962C8B-B14F-4D97-AF65-F5344CB8AC3E}">
        <p14:creationId xmlns:p14="http://schemas.microsoft.com/office/powerpoint/2010/main" val="2202215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0773FAD-A0AE-4445-B2A0-131A35CA52FE}" type="datetimeFigureOut">
              <a:rPr lang="en-US" smtClean="0"/>
              <a:t>4/1/2025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89AE08C-9167-4704-AF0B-063ACA15EF52}" type="slidenum">
              <a:rPr lang="en-US" smtClean="0"/>
              <a:t>‹#›</a:t>
            </a:fld>
            <a:endParaRPr lang="en-US"/>
          </a:p>
        </p:txBody>
      </p:sp>
    </p:spTree>
    <p:extLst>
      <p:ext uri="{BB962C8B-B14F-4D97-AF65-F5344CB8AC3E}">
        <p14:creationId xmlns:p14="http://schemas.microsoft.com/office/powerpoint/2010/main" val="1730482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9705" y="1952970"/>
            <a:ext cx="9812590"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LĨNH VỰC PHÁT TRIỂN NGÔN NGỮ</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591564" y="2505605"/>
            <a:ext cx="7008871" cy="3133165"/>
          </a:xfrm>
          <a:prstGeom prst="rect">
            <a:avLst/>
          </a:prstGeom>
          <a:noFill/>
        </p:spPr>
        <p:txBody>
          <a:bodyPr wrap="square" rtlCol="0">
            <a:spAutoFit/>
          </a:bodyPr>
          <a:lstStyle/>
          <a:p>
            <a:pPr algn="ctr">
              <a:lnSpc>
                <a:spcPct val="120000"/>
              </a:lnSpc>
            </a:pPr>
            <a:r>
              <a:rPr lang="en-US" sz="3200" b="1" dirty="0" err="1" smtClean="0">
                <a:solidFill>
                  <a:srgbClr val="002060"/>
                </a:solidFill>
                <a:latin typeface="Times New Roman" panose="02020603050405020304" pitchFamily="18" charset="0"/>
                <a:cs typeface="Times New Roman" panose="02020603050405020304" pitchFamily="18" charset="0"/>
              </a:rPr>
              <a:t>Nhận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biết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tập</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nói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Chú</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err="1" smtClean="0">
                <a:solidFill>
                  <a:srgbClr val="002060"/>
                </a:solidFill>
                <a:latin typeface="Times New Roman" panose="02020603050405020304" pitchFamily="18" charset="0"/>
                <a:cs typeface="Times New Roman" panose="02020603050405020304" pitchFamily="18" charset="0"/>
              </a:rPr>
              <a:t>bộ</a:t>
            </a:r>
            <a:r>
              <a:rPr lang="en-US" sz="3200" b="1" smtClean="0">
                <a:solidFill>
                  <a:srgbClr val="002060"/>
                </a:solidFill>
                <a:latin typeface="Times New Roman" panose="02020603050405020304" pitchFamily="18" charset="0"/>
                <a:cs typeface="Times New Roman" panose="02020603050405020304" pitchFamily="18" charset="0"/>
              </a:rPr>
              <a:t> </a:t>
            </a:r>
            <a:r>
              <a:rPr lang="en-US" sz="3200" b="1" smtClean="0">
                <a:solidFill>
                  <a:srgbClr val="002060"/>
                </a:solidFill>
                <a:latin typeface="Times New Roman" panose="02020603050405020304" pitchFamily="18" charset="0"/>
                <a:cs typeface="Times New Roman" panose="02020603050405020304" pitchFamily="18" charset="0"/>
              </a:rPr>
              <a:t>đội</a:t>
            </a:r>
          </a:p>
          <a:p>
            <a:pPr algn="ctr">
              <a:lnSpc>
                <a:spcPct val="120000"/>
              </a:lnSpc>
            </a:pPr>
            <a:r>
              <a:rPr lang="en-US" sz="3200" smtClean="0">
                <a:solidFill>
                  <a:srgbClr val="002060"/>
                </a:solidFill>
                <a:latin typeface="Times New Roman" panose="02020603050405020304" pitchFamily="18" charset="0"/>
                <a:cs typeface="Times New Roman" panose="02020603050405020304" pitchFamily="18" charset="0"/>
              </a:rPr>
              <a:t>Lớp: </a:t>
            </a:r>
            <a:r>
              <a:rPr lang="en-US" sz="3200">
                <a:solidFill>
                  <a:srgbClr val="002060"/>
                </a:solidFill>
                <a:latin typeface="Times New Roman" panose="02020603050405020304" pitchFamily="18" charset="0"/>
                <a:cs typeface="Times New Roman" panose="02020603050405020304" pitchFamily="18" charset="0"/>
              </a:rPr>
              <a:t>Nhà </a:t>
            </a:r>
            <a:r>
              <a:rPr lang="en-US" sz="3200" smtClean="0">
                <a:solidFill>
                  <a:srgbClr val="002060"/>
                </a:solidFill>
                <a:latin typeface="Times New Roman" panose="02020603050405020304" pitchFamily="18" charset="0"/>
                <a:cs typeface="Times New Roman" panose="02020603050405020304" pitchFamily="18" charset="0"/>
              </a:rPr>
              <a:t>trẻ (24-36 tháng tuổi)</a:t>
            </a:r>
            <a:endParaRPr lang="en-US" sz="3200">
              <a:solidFill>
                <a:srgbClr val="002060"/>
              </a:solidFill>
              <a:latin typeface="Times New Roman" panose="02020603050405020304" pitchFamily="18" charset="0"/>
              <a:cs typeface="Times New Roman" panose="02020603050405020304" pitchFamily="18" charset="0"/>
            </a:endParaRPr>
          </a:p>
          <a:p>
            <a:pPr algn="ctr">
              <a:lnSpc>
                <a:spcPct val="120000"/>
              </a:lnSpc>
            </a:pPr>
            <a:r>
              <a:rPr lang="en-US" sz="3200">
                <a:solidFill>
                  <a:srgbClr val="002060"/>
                </a:solidFill>
                <a:latin typeface="Times New Roman" panose="02020603050405020304" pitchFamily="18" charset="0"/>
                <a:cs typeface="Times New Roman" panose="02020603050405020304" pitchFamily="18" charset="0"/>
              </a:rPr>
              <a:t>Giáo viên: Ngô Thị Thu Hường</a:t>
            </a:r>
          </a:p>
          <a:p>
            <a:pPr algn="ctr">
              <a:lnSpc>
                <a:spcPct val="120000"/>
              </a:lnSpc>
            </a:pPr>
            <a:r>
              <a:rPr lang="en-US" sz="3200" smtClean="0">
                <a:solidFill>
                  <a:srgbClr val="002060"/>
                </a:solidFill>
                <a:latin typeface="Times New Roman" panose="02020603050405020304" pitchFamily="18" charset="0"/>
                <a:cs typeface="Times New Roman" panose="02020603050405020304" pitchFamily="18" charset="0"/>
              </a:rPr>
              <a:t> </a:t>
            </a:r>
            <a:endParaRPr lang="en-US" sz="3200" dirty="0" smtClean="0">
              <a:solidFill>
                <a:srgbClr val="002060"/>
              </a:solidFill>
              <a:latin typeface="Times New Roman" panose="02020603050405020304" pitchFamily="18" charset="0"/>
              <a:cs typeface="Times New Roman" panose="02020603050405020304" pitchFamily="18" charset="0"/>
            </a:endParaRPr>
          </a:p>
          <a:p>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580709" y="6270171"/>
            <a:ext cx="3030583" cy="461665"/>
          </a:xfrm>
          <a:prstGeom prst="rect">
            <a:avLst/>
          </a:prstGeom>
          <a:noFill/>
        </p:spPr>
        <p:txBody>
          <a:bodyPr wrap="square" rtlCol="0">
            <a:spAutoFit/>
          </a:bodyPr>
          <a:lstStyle/>
          <a:p>
            <a:pPr algn="ctr"/>
            <a:r>
              <a:rPr lang="en-US" sz="2400" dirty="0" err="1" smtClean="0">
                <a:solidFill>
                  <a:srgbClr val="002060"/>
                </a:solidFill>
                <a:latin typeface="Times New Roman" panose="02020603050405020304" pitchFamily="18" charset="0"/>
                <a:cs typeface="Times New Roman" panose="02020603050405020304" pitchFamily="18" charset="0"/>
              </a:rPr>
              <a:t>Năm</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học</a:t>
            </a:r>
            <a:r>
              <a:rPr lang="en-US" sz="2400" dirty="0" smtClean="0">
                <a:solidFill>
                  <a:srgbClr val="002060"/>
                </a:solidFill>
                <a:latin typeface="Times New Roman" panose="02020603050405020304" pitchFamily="18" charset="0"/>
                <a:cs typeface="Times New Roman" panose="02020603050405020304" pitchFamily="18" charset="0"/>
              </a:rPr>
              <a:t>: 2024-2025</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5759669" y="994953"/>
            <a:ext cx="672662" cy="672662"/>
          </a:xfrm>
          <a:prstGeom prst="rect">
            <a:avLst/>
          </a:prstGeom>
        </p:spPr>
      </p:pic>
      <p:sp>
        <p:nvSpPr>
          <p:cNvPr id="3" name="Rectangle 2"/>
          <p:cNvSpPr/>
          <p:nvPr/>
        </p:nvSpPr>
        <p:spPr>
          <a:xfrm>
            <a:off x="3048000" y="179339"/>
            <a:ext cx="6096000" cy="646331"/>
          </a:xfrm>
          <a:prstGeom prst="rect">
            <a:avLst/>
          </a:prstGeom>
        </p:spPr>
        <p:txBody>
          <a:bodyPr>
            <a:spAutoFit/>
          </a:bodyPr>
          <a:lstStyle/>
          <a:p>
            <a:pPr algn="ctr"/>
            <a:r>
              <a:rPr lang="en-US" altLang="vi-VN">
                <a:solidFill>
                  <a:srgbClr val="002060"/>
                </a:solidFill>
                <a:latin typeface="Times New Roman" panose="02020603050405020304" pitchFamily="18" charset="0"/>
                <a:cs typeface="Times New Roman" panose="02020603050405020304" pitchFamily="18" charset="0"/>
              </a:rPr>
              <a:t>UBND QUẬN LONG BIÊN</a:t>
            </a:r>
          </a:p>
          <a:p>
            <a:pPr algn="ctr"/>
            <a:r>
              <a:rPr lang="en-US" altLang="vi-VN" b="1">
                <a:solidFill>
                  <a:srgbClr val="002060"/>
                </a:solidFill>
                <a:latin typeface="Times New Roman" panose="02020603050405020304" pitchFamily="18" charset="0"/>
                <a:cs typeface="Times New Roman" panose="02020603050405020304" pitchFamily="18" charset="0"/>
              </a:rPr>
              <a:t>TRƯỜNG MẦM NON HỒNG TIẾN</a:t>
            </a:r>
            <a:endParaRPr lang="en-US" altLang="vi-VN"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441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6 cách chào tạm biệt trong Tiếng A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769" y="1453741"/>
            <a:ext cx="8920447" cy="464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04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8029" y="333137"/>
            <a:ext cx="10893971" cy="5626156"/>
          </a:xfrm>
          <a:prstGeom prst="rect">
            <a:avLst/>
          </a:prstGeom>
        </p:spPr>
        <p:txBody>
          <a:bodyPr wrap="square">
            <a:spAutoFit/>
          </a:bodyPr>
          <a:lstStyle/>
          <a:p>
            <a:pPr lvl="0">
              <a:lnSpc>
                <a:spcPct val="120000"/>
              </a:lnSpc>
            </a:pPr>
            <a:r>
              <a:rPr lang="en-US" sz="3200" b="1" smtClean="0">
                <a:solidFill>
                  <a:srgbClr val="002060"/>
                </a:solidFill>
                <a:latin typeface="Times New Roman" pitchFamily="18" charset="0"/>
                <a:cs typeface="Times New Roman" pitchFamily="18" charset="0"/>
              </a:rPr>
              <a:t>1</a:t>
            </a:r>
            <a:r>
              <a:rPr lang="en-US" sz="3200" b="1" smtClean="0">
                <a:solidFill>
                  <a:srgbClr val="002060"/>
                </a:solidFill>
                <a:latin typeface="Times New Roman" pitchFamily="18" charset="0"/>
                <a:cs typeface="Times New Roman" pitchFamily="18" charset="0"/>
              </a:rPr>
              <a:t>. </a:t>
            </a:r>
            <a:r>
              <a:rPr lang="vi-VN" sz="3200" b="1" smtClean="0">
                <a:solidFill>
                  <a:srgbClr val="002060"/>
                </a:solidFill>
                <a:latin typeface="Times New Roman" pitchFamily="18" charset="0"/>
                <a:cs typeface="Times New Roman" pitchFamily="18" charset="0"/>
              </a:rPr>
              <a:t>Kiến </a:t>
            </a:r>
            <a:r>
              <a:rPr lang="vi-VN" sz="3200" b="1" dirty="0">
                <a:solidFill>
                  <a:srgbClr val="002060"/>
                </a:solidFill>
                <a:latin typeface="Times New Roman" pitchFamily="18" charset="0"/>
                <a:cs typeface="Times New Roman" pitchFamily="18" charset="0"/>
              </a:rPr>
              <a:t>thức:</a:t>
            </a:r>
          </a:p>
          <a:p>
            <a:pPr lvl="0">
              <a:lnSpc>
                <a:spcPct val="120000"/>
              </a:lnSpc>
            </a:pPr>
            <a:r>
              <a:rPr lang="vi-VN" sz="3200" dirty="0">
                <a:solidFill>
                  <a:srgbClr val="002060"/>
                </a:solidFill>
                <a:latin typeface="Times New Roman" pitchFamily="18" charset="0"/>
                <a:cs typeface="Times New Roman" pitchFamily="18" charset="0"/>
              </a:rPr>
              <a:t>- Trẻ nhận biết được đặc điểm về trang phục, công việc của chú bộ đội bộ binh, bộ đội hải quân.</a:t>
            </a:r>
            <a:br>
              <a:rPr lang="vi-VN" sz="3200" dirty="0">
                <a:solidFill>
                  <a:srgbClr val="002060"/>
                </a:solidFill>
                <a:latin typeface="Times New Roman" pitchFamily="18" charset="0"/>
                <a:cs typeface="Times New Roman" pitchFamily="18" charset="0"/>
              </a:rPr>
            </a:br>
            <a:r>
              <a:rPr lang="vi-VN" sz="3200" dirty="0">
                <a:solidFill>
                  <a:srgbClr val="002060"/>
                </a:solidFill>
                <a:latin typeface="Times New Roman" pitchFamily="18" charset="0"/>
                <a:cs typeface="Times New Roman" pitchFamily="18" charset="0"/>
              </a:rPr>
              <a:t>- Biết phân biệt đặc trưng của các chú bộ đội.</a:t>
            </a:r>
            <a:br>
              <a:rPr lang="vi-VN" sz="3200" dirty="0">
                <a:solidFill>
                  <a:srgbClr val="002060"/>
                </a:solidFill>
                <a:latin typeface="Times New Roman" pitchFamily="18" charset="0"/>
                <a:cs typeface="Times New Roman" pitchFamily="18" charset="0"/>
              </a:rPr>
            </a:br>
            <a:r>
              <a:rPr lang="en-US" sz="3200" b="1">
                <a:solidFill>
                  <a:srgbClr val="002060"/>
                </a:solidFill>
                <a:latin typeface="Times New Roman" pitchFamily="18" charset="0"/>
                <a:cs typeface="Times New Roman" pitchFamily="18" charset="0"/>
              </a:rPr>
              <a:t>2</a:t>
            </a:r>
            <a:r>
              <a:rPr lang="en-US" sz="3200" b="1" smtClean="0">
                <a:solidFill>
                  <a:srgbClr val="002060"/>
                </a:solidFill>
                <a:latin typeface="Times New Roman" pitchFamily="18" charset="0"/>
                <a:cs typeface="Times New Roman" pitchFamily="18" charset="0"/>
              </a:rPr>
              <a:t>. K</a:t>
            </a:r>
            <a:r>
              <a:rPr lang="vi-VN" sz="3200" b="1" dirty="0">
                <a:solidFill>
                  <a:srgbClr val="002060"/>
                </a:solidFill>
                <a:latin typeface="Times New Roman" pitchFamily="18" charset="0"/>
                <a:cs typeface="Times New Roman" pitchFamily="18" charset="0"/>
              </a:rPr>
              <a:t>ỹ năng:</a:t>
            </a:r>
          </a:p>
          <a:p>
            <a:pPr marL="285750" lvl="0" indent="-285750">
              <a:lnSpc>
                <a:spcPct val="120000"/>
              </a:lnSpc>
              <a:buFontTx/>
              <a:buChar char="-"/>
            </a:pPr>
            <a:r>
              <a:rPr lang="vi-VN" sz="3200" dirty="0">
                <a:solidFill>
                  <a:srgbClr val="002060"/>
                </a:solidFill>
                <a:latin typeface="Times New Roman" pitchFamily="18" charset="0"/>
                <a:cs typeface="Times New Roman" pitchFamily="18" charset="0"/>
              </a:rPr>
              <a:t>Rèn khả năng quan sát, ghi nhớ có chủ định.</a:t>
            </a:r>
            <a:endParaRPr lang="en-US" sz="3200" dirty="0">
              <a:solidFill>
                <a:srgbClr val="002060"/>
              </a:solidFill>
              <a:latin typeface="Times New Roman" pitchFamily="18" charset="0"/>
              <a:cs typeface="Times New Roman" pitchFamily="18" charset="0"/>
            </a:endParaRPr>
          </a:p>
          <a:p>
            <a:pPr marL="285750" lvl="0" indent="-285750">
              <a:lnSpc>
                <a:spcPct val="120000"/>
              </a:lnSpc>
              <a:buFontTx/>
              <a:buChar char="-"/>
            </a:pPr>
            <a:r>
              <a:rPr lang="en-US" sz="3200" dirty="0" err="1">
                <a:solidFill>
                  <a:srgbClr val="002060"/>
                </a:solidFill>
                <a:latin typeface="Times New Roman" pitchFamily="18" charset="0"/>
                <a:cs typeface="Times New Roman" pitchFamily="18" charset="0"/>
              </a:rPr>
              <a:t>Rèn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cho</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trẻ</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nói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đúng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từ,không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ngọng</a:t>
            </a:r>
            <a:r>
              <a:rPr lang="en-US" sz="3200" dirty="0">
                <a:solidFill>
                  <a:srgbClr val="002060"/>
                </a:solidFill>
                <a:latin typeface="Times New Roman" pitchFamily="18" charset="0"/>
                <a:cs typeface="Times New Roman" pitchFamily="18" charset="0"/>
              </a:rPr>
              <a:t>.</a:t>
            </a:r>
          </a:p>
          <a:p>
            <a:pPr lvl="0">
              <a:lnSpc>
                <a:spcPct val="120000"/>
              </a:lnSpc>
            </a:pPr>
            <a:r>
              <a:rPr lang="en-US" sz="3200" b="1" dirty="0">
                <a:solidFill>
                  <a:srgbClr val="002060"/>
                </a:solidFill>
                <a:latin typeface="Times New Roman" pitchFamily="18" charset="0"/>
                <a:cs typeface="Times New Roman" pitchFamily="18" charset="0"/>
              </a:rPr>
              <a:t>3.</a:t>
            </a:r>
            <a:r>
              <a:rPr lang="vi-VN" sz="3200" b="1" dirty="0">
                <a:solidFill>
                  <a:srgbClr val="002060"/>
                </a:solidFill>
                <a:latin typeface="Times New Roman" pitchFamily="18" charset="0"/>
                <a:cs typeface="Times New Roman" pitchFamily="18" charset="0"/>
              </a:rPr>
              <a:t>Thái độ:</a:t>
            </a:r>
          </a:p>
          <a:p>
            <a:pPr lvl="0">
              <a:lnSpc>
                <a:spcPct val="120000"/>
              </a:lnSpc>
            </a:pPr>
            <a:r>
              <a:rPr lang="vi-VN" sz="3200" dirty="0">
                <a:solidFill>
                  <a:srgbClr val="002060"/>
                </a:solidFill>
                <a:latin typeface="Times New Roman" pitchFamily="18" charset="0"/>
                <a:cs typeface="Times New Roman" pitchFamily="18" charset="0"/>
              </a:rPr>
              <a:t>- Giáo dục trẻ yêu quý biết ơn các chú bộ đội.</a:t>
            </a:r>
          </a:p>
          <a:p>
            <a:pPr lvl="0"/>
            <a:endParaRPr lang="en-US" sz="1400" dirty="0">
              <a:solidFill>
                <a:srgbClr val="002060"/>
              </a:solidFill>
              <a:latin typeface="Calibri"/>
            </a:endParaRPr>
          </a:p>
        </p:txBody>
      </p:sp>
    </p:spTree>
    <p:extLst>
      <p:ext uri="{BB962C8B-B14F-4D97-AF65-F5344CB8AC3E}">
        <p14:creationId xmlns:p14="http://schemas.microsoft.com/office/powerpoint/2010/main" val="1892349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0979" y="1066800"/>
            <a:ext cx="10710042" cy="707886"/>
          </a:xfrm>
          <a:prstGeom prst="rect">
            <a:avLst/>
          </a:prstGeom>
        </p:spPr>
        <p:txBody>
          <a:bodyPr wrap="square">
            <a:spAutoFit/>
          </a:bodyPr>
          <a:lstStyle/>
          <a:p>
            <a:pPr algn="ctr"/>
            <a:r>
              <a:rPr lang="en-US" sz="4000" b="1" spc="50" dirty="0">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HĐ1: </a:t>
            </a:r>
            <a:r>
              <a:rPr lang="en-US" sz="4000" b="1" spc="50" dirty="0" err="1">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Ổn</a:t>
            </a:r>
            <a:r>
              <a:rPr lang="en-US" sz="4000" b="1" spc="50" dirty="0">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 </a:t>
            </a:r>
            <a:r>
              <a:rPr lang="en-US" sz="4000" b="1" spc="50" dirty="0" err="1">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định</a:t>
            </a:r>
            <a:r>
              <a:rPr lang="en-US" sz="4000" b="1" spc="50" dirty="0">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 </a:t>
            </a:r>
            <a:r>
              <a:rPr lang="en-US" sz="4000" b="1" spc="50" dirty="0" err="1">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tổ</a:t>
            </a:r>
            <a:r>
              <a:rPr lang="en-US" sz="4000" b="1" spc="50" dirty="0">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 </a:t>
            </a:r>
            <a:r>
              <a:rPr lang="en-US" sz="4000" b="1" spc="50" dirty="0" err="1">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chức-gây</a:t>
            </a:r>
            <a:r>
              <a:rPr lang="en-US" sz="4000" b="1" spc="50" dirty="0">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 </a:t>
            </a:r>
            <a:r>
              <a:rPr lang="en-US" sz="4000" b="1" spc="50" dirty="0" err="1">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hứng</a:t>
            </a:r>
            <a:r>
              <a:rPr lang="en-US" sz="4000" b="1" spc="50" dirty="0">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 </a:t>
            </a:r>
            <a:r>
              <a:rPr lang="en-US" sz="4000" b="1" spc="50" dirty="0" err="1">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rPr>
              <a:t>thú</a:t>
            </a:r>
            <a:endParaRPr lang="en-US" sz="4000" b="1" spc="50" dirty="0">
              <a:ln w="11430"/>
              <a:gradFill>
                <a:gsLst>
                  <a:gs pos="25000">
                    <a:srgbClr val="C0504D">
                      <a:satMod val="155000"/>
                    </a:srgbClr>
                  </a:gs>
                  <a:gs pos="100000">
                    <a:srgbClr val="C0504D">
                      <a:shade val="45000"/>
                      <a:satMod val="165000"/>
                    </a:srgbClr>
                  </a:gs>
                </a:gsLst>
                <a:lin ang="5400000"/>
              </a:gradFill>
              <a:latin typeface="Times New Roman" panose="02020603050405020304" pitchFamily="18" charset="0"/>
              <a:cs typeface="Times New Roman" panose="02020603050405020304" pitchFamily="18" charset="0"/>
            </a:endParaRPr>
          </a:p>
        </p:txBody>
      </p:sp>
      <p:sp>
        <p:nvSpPr>
          <p:cNvPr id="5" name="TextBox 4"/>
          <p:cNvSpPr txBox="1"/>
          <p:nvPr/>
        </p:nvSpPr>
        <p:spPr>
          <a:xfrm>
            <a:off x="3531476" y="1980068"/>
            <a:ext cx="5276193" cy="1569660"/>
          </a:xfrm>
          <a:prstGeom prst="rect">
            <a:avLst/>
          </a:prstGeom>
          <a:noFill/>
        </p:spPr>
        <p:txBody>
          <a:bodyPr wrap="square" rtlCol="0">
            <a:spAutoFit/>
          </a:bodyPr>
          <a:lstStyle/>
          <a:p>
            <a:pPr algn="ctr"/>
            <a:r>
              <a:rPr lang="en-US" sz="4800" dirty="0" err="1">
                <a:solidFill>
                  <a:srgbClr val="002060"/>
                </a:solidFill>
                <a:latin typeface="Times New Roman" panose="02020603050405020304" pitchFamily="18" charset="0"/>
                <a:cs typeface="Times New Roman" pitchFamily="18" charset="0"/>
              </a:rPr>
              <a:t>Cô</a:t>
            </a:r>
            <a:r>
              <a:rPr lang="en-US" sz="4800" dirty="0">
                <a:solidFill>
                  <a:srgbClr val="002060"/>
                </a:solidFill>
                <a:latin typeface="Times New Roman" panose="02020603050405020304" pitchFamily="18" charset="0"/>
                <a:cs typeface="Times New Roman" pitchFamily="18" charset="0"/>
              </a:rPr>
              <a:t> </a:t>
            </a:r>
            <a:r>
              <a:rPr lang="en-US" sz="4800" dirty="0" err="1">
                <a:solidFill>
                  <a:srgbClr val="002060"/>
                </a:solidFill>
                <a:latin typeface="Times New Roman" panose="02020603050405020304" pitchFamily="18" charset="0"/>
                <a:cs typeface="Times New Roman" pitchFamily="18" charset="0"/>
              </a:rPr>
              <a:t>và</a:t>
            </a:r>
            <a:r>
              <a:rPr lang="en-US" sz="4800" dirty="0">
                <a:solidFill>
                  <a:srgbClr val="002060"/>
                </a:solidFill>
                <a:latin typeface="Times New Roman" panose="02020603050405020304" pitchFamily="18" charset="0"/>
                <a:cs typeface="Times New Roman" pitchFamily="18" charset="0"/>
              </a:rPr>
              <a:t> </a:t>
            </a:r>
            <a:r>
              <a:rPr lang="en-US" sz="4800" dirty="0" err="1">
                <a:solidFill>
                  <a:srgbClr val="002060"/>
                </a:solidFill>
                <a:latin typeface="Times New Roman" panose="02020603050405020304" pitchFamily="18" charset="0"/>
                <a:cs typeface="Times New Roman" pitchFamily="18" charset="0"/>
              </a:rPr>
              <a:t>trẻ</a:t>
            </a:r>
            <a:r>
              <a:rPr lang="en-US" sz="4800" dirty="0">
                <a:solidFill>
                  <a:srgbClr val="002060"/>
                </a:solidFill>
                <a:latin typeface="Times New Roman" panose="02020603050405020304" pitchFamily="18" charset="0"/>
                <a:cs typeface="Times New Roman" pitchFamily="18" charset="0"/>
              </a:rPr>
              <a:t> </a:t>
            </a:r>
            <a:r>
              <a:rPr lang="en-US" sz="4800" err="1">
                <a:solidFill>
                  <a:srgbClr val="002060"/>
                </a:solidFill>
                <a:latin typeface="Times New Roman" panose="02020603050405020304" pitchFamily="18" charset="0"/>
                <a:cs typeface="Times New Roman" pitchFamily="18" charset="0"/>
              </a:rPr>
              <a:t>hát</a:t>
            </a:r>
            <a:r>
              <a:rPr lang="en-US" sz="4800">
                <a:solidFill>
                  <a:srgbClr val="002060"/>
                </a:solidFill>
                <a:latin typeface="Times New Roman" panose="02020603050405020304" pitchFamily="18" charset="0"/>
                <a:cs typeface="Times New Roman" pitchFamily="18" charset="0"/>
              </a:rPr>
              <a:t> </a:t>
            </a:r>
            <a:r>
              <a:rPr lang="en-US" sz="4800" smtClean="0">
                <a:solidFill>
                  <a:srgbClr val="002060"/>
                </a:solidFill>
                <a:latin typeface="Times New Roman" panose="02020603050405020304" pitchFamily="18" charset="0"/>
                <a:cs typeface="Times New Roman" pitchFamily="18" charset="0"/>
              </a:rPr>
              <a:t>bài</a:t>
            </a:r>
            <a:endParaRPr lang="en-US" sz="4800">
              <a:solidFill>
                <a:srgbClr val="002060"/>
              </a:solidFill>
              <a:latin typeface="Times New Roman" panose="02020603050405020304" pitchFamily="18" charset="0"/>
              <a:cs typeface="Times New Roman" pitchFamily="18" charset="0"/>
            </a:endParaRPr>
          </a:p>
          <a:p>
            <a:pPr algn="ctr"/>
            <a:r>
              <a:rPr lang="en-US" sz="4800" smtClean="0">
                <a:solidFill>
                  <a:srgbClr val="002060"/>
                </a:solidFill>
                <a:latin typeface="Times New Roman" panose="02020603050405020304" pitchFamily="18" charset="0"/>
                <a:cs typeface="Times New Roman" pitchFamily="18" charset="0"/>
              </a:rPr>
              <a:t>“Chú </a:t>
            </a:r>
            <a:r>
              <a:rPr lang="en-US" sz="4800" dirty="0" err="1">
                <a:solidFill>
                  <a:srgbClr val="002060"/>
                </a:solidFill>
                <a:latin typeface="Times New Roman" panose="02020603050405020304" pitchFamily="18" charset="0"/>
                <a:cs typeface="Times New Roman" pitchFamily="18" charset="0"/>
              </a:rPr>
              <a:t>bộ</a:t>
            </a:r>
            <a:r>
              <a:rPr lang="en-US" sz="4800" dirty="0">
                <a:solidFill>
                  <a:srgbClr val="002060"/>
                </a:solidFill>
                <a:latin typeface="Times New Roman" panose="02020603050405020304" pitchFamily="18" charset="0"/>
                <a:cs typeface="Times New Roman" pitchFamily="18" charset="0"/>
              </a:rPr>
              <a:t> </a:t>
            </a:r>
            <a:r>
              <a:rPr lang="en-US" sz="4800" dirty="0" err="1">
                <a:solidFill>
                  <a:srgbClr val="002060"/>
                </a:solidFill>
                <a:latin typeface="Times New Roman" panose="02020603050405020304" pitchFamily="18" charset="0"/>
                <a:cs typeface="Times New Roman" pitchFamily="18" charset="0"/>
              </a:rPr>
              <a:t>đội</a:t>
            </a:r>
            <a:r>
              <a:rPr lang="en-US" sz="4800" dirty="0">
                <a:solidFill>
                  <a:srgbClr val="002060"/>
                </a:solidFill>
                <a:latin typeface="Times New Roman" panose="02020603050405020304" pitchFamily="18" charset="0"/>
                <a:cs typeface="Times New Roman" pitchFamily="18" charset="0"/>
              </a:rPr>
              <a:t>”</a:t>
            </a:r>
          </a:p>
        </p:txBody>
      </p:sp>
    </p:spTree>
    <p:extLst>
      <p:ext uri="{BB962C8B-B14F-4D97-AF65-F5344CB8AC3E}">
        <p14:creationId xmlns:p14="http://schemas.microsoft.com/office/powerpoint/2010/main" val="224038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ú Bộ Đội - Nhạc Thiếu Nhi Có Lời.mp4">
            <a:hlinkClick r:id="" action="ppaction://media"/>
          </p:cNvPr>
          <p:cNvPicPr>
            <a:picLocks noChangeAspect="1"/>
          </p:cNvPicPr>
          <p:nvPr>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184052" y="0"/>
            <a:ext cx="12007947" cy="6855801"/>
          </a:xfrm>
          <a:prstGeom prst="rect">
            <a:avLst/>
          </a:prstGeom>
        </p:spPr>
      </p:pic>
    </p:spTree>
    <p:extLst>
      <p:ext uri="{BB962C8B-B14F-4D97-AF65-F5344CB8AC3E}">
        <p14:creationId xmlns:p14="http://schemas.microsoft.com/office/powerpoint/2010/main" val="1015091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0" y="2705725"/>
            <a:ext cx="6096000" cy="2123658"/>
          </a:xfrm>
          <a:prstGeom prst="rect">
            <a:avLst/>
          </a:prstGeom>
        </p:spPr>
        <p:txBody>
          <a:bodyPr>
            <a:spAutoFit/>
          </a:bodyPr>
          <a:lstStyle/>
          <a:p>
            <a:pPr lvl="0" algn="ct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HĐ2: NBTN</a:t>
            </a:r>
          </a:p>
          <a:p>
            <a:pPr lvl="0" algn="ct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Chú</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bộ</a:t>
            </a:r>
            <a:r>
              <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6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đội</a:t>
            </a:r>
            <a:endParaRPr lang="en-US" sz="6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006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177" y="59328"/>
            <a:ext cx="8914209" cy="6803704"/>
          </a:xfrm>
          <a:prstGeom prst="rect">
            <a:avLst/>
          </a:prstGeom>
        </p:spPr>
      </p:pic>
      <p:sp>
        <p:nvSpPr>
          <p:cNvPr id="6" name="TextBox 5"/>
          <p:cNvSpPr txBox="1"/>
          <p:nvPr/>
        </p:nvSpPr>
        <p:spPr>
          <a:xfrm>
            <a:off x="1570382" y="349246"/>
            <a:ext cx="5460115"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Chú</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binh</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H="1">
            <a:off x="6211614" y="1308538"/>
            <a:ext cx="1592317" cy="204952"/>
          </a:xfrm>
          <a:prstGeom prst="straightConnector1">
            <a:avLst/>
          </a:prstGeom>
          <a:noFill/>
          <a:ln w="28575" cap="flat" cmpd="sng" algn="ctr">
            <a:solidFill>
              <a:sysClr val="windowText" lastClr="000000"/>
            </a:solidFill>
            <a:prstDash val="solid"/>
            <a:tailEnd type="arrow"/>
          </a:ln>
          <a:effectLst/>
        </p:spPr>
      </p:cxnSp>
      <p:cxnSp>
        <p:nvCxnSpPr>
          <p:cNvPr id="8" name="Straight Arrow Connector 7"/>
          <p:cNvCxnSpPr/>
          <p:nvPr/>
        </p:nvCxnSpPr>
        <p:spPr>
          <a:xfrm>
            <a:off x="3612931" y="3174124"/>
            <a:ext cx="1534773" cy="188552"/>
          </a:xfrm>
          <a:prstGeom prst="straightConnector1">
            <a:avLst/>
          </a:prstGeom>
          <a:noFill/>
          <a:ln w="28575" cap="flat" cmpd="sng" algn="ctr">
            <a:solidFill>
              <a:sysClr val="windowText" lastClr="000000"/>
            </a:solidFill>
            <a:prstDash val="solid"/>
            <a:tailEnd type="arrow"/>
          </a:ln>
          <a:effectLst/>
        </p:spPr>
      </p:cxnSp>
      <p:cxnSp>
        <p:nvCxnSpPr>
          <p:cNvPr id="9" name="Straight Arrow Connector 8"/>
          <p:cNvCxnSpPr/>
          <p:nvPr/>
        </p:nvCxnSpPr>
        <p:spPr>
          <a:xfrm flipH="1">
            <a:off x="6463862" y="2335924"/>
            <a:ext cx="2025870" cy="296917"/>
          </a:xfrm>
          <a:prstGeom prst="straightConnector1">
            <a:avLst/>
          </a:prstGeom>
          <a:noFill/>
          <a:ln w="28575" cap="flat" cmpd="sng" algn="ctr">
            <a:solidFill>
              <a:sysClr val="windowText" lastClr="000000"/>
            </a:solidFill>
            <a:prstDash val="solid"/>
            <a:tailEnd type="arrow"/>
          </a:ln>
          <a:effectLst/>
        </p:spPr>
      </p:cxnSp>
      <p:sp>
        <p:nvSpPr>
          <p:cNvPr id="10" name="TextBox 9"/>
          <p:cNvSpPr txBox="1"/>
          <p:nvPr/>
        </p:nvSpPr>
        <p:spPr>
          <a:xfrm>
            <a:off x="7803931" y="1040524"/>
            <a:ext cx="2860059" cy="584775"/>
          </a:xfrm>
          <a:prstGeom prst="rect">
            <a:avLst/>
          </a:prstGeom>
          <a:no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Mũ áo</a:t>
            </a:r>
          </a:p>
        </p:txBody>
      </p:sp>
      <p:sp>
        <p:nvSpPr>
          <p:cNvPr id="11" name="TextBox 10"/>
          <p:cNvSpPr txBox="1"/>
          <p:nvPr/>
        </p:nvSpPr>
        <p:spPr>
          <a:xfrm>
            <a:off x="8605099" y="1956294"/>
            <a:ext cx="2210046" cy="1077218"/>
          </a:xfrm>
          <a:prstGeom prst="rect">
            <a:avLst/>
          </a:prstGeom>
          <a:no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Trang phục màu xanh</a:t>
            </a:r>
          </a:p>
        </p:txBody>
      </p:sp>
      <p:sp>
        <p:nvSpPr>
          <p:cNvPr id="12" name="TextBox 11"/>
          <p:cNvSpPr txBox="1"/>
          <p:nvPr/>
        </p:nvSpPr>
        <p:spPr>
          <a:xfrm>
            <a:off x="1823759" y="2815965"/>
            <a:ext cx="234005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Thắt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lưng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184931" y="5383924"/>
            <a:ext cx="2470052" cy="584775"/>
          </a:xfrm>
          <a:prstGeom prst="rect">
            <a:avLst/>
          </a:prstGeom>
          <a:no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Đôi giày</a:t>
            </a:r>
          </a:p>
        </p:txBody>
      </p:sp>
      <p:cxnSp>
        <p:nvCxnSpPr>
          <p:cNvPr id="20" name="Straight Arrow Connector 19"/>
          <p:cNvCxnSpPr/>
          <p:nvPr/>
        </p:nvCxnSpPr>
        <p:spPr>
          <a:xfrm flipH="1">
            <a:off x="5994837" y="5820240"/>
            <a:ext cx="2025870" cy="296917"/>
          </a:xfrm>
          <a:prstGeom prst="straightConnector1">
            <a:avLst/>
          </a:prstGeom>
          <a:noFill/>
          <a:ln w="28575" cap="flat" cmpd="sng" algn="ctr">
            <a:solidFill>
              <a:sysClr val="windowText" lastClr="000000"/>
            </a:solidFill>
            <a:prstDash val="solid"/>
            <a:tailEnd type="arrow"/>
          </a:ln>
          <a:effectLst/>
        </p:spPr>
      </p:cxnSp>
    </p:spTree>
    <p:extLst>
      <p:ext uri="{BB962C8B-B14F-4D97-AF65-F5344CB8AC3E}">
        <p14:creationId xmlns:p14="http://schemas.microsoft.com/office/powerpoint/2010/main" val="38961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640" y="0"/>
            <a:ext cx="5410200" cy="6858000"/>
          </a:xfrm>
          <a:prstGeom prst="rect">
            <a:avLst/>
          </a:prstGeom>
        </p:spPr>
      </p:pic>
      <p:sp>
        <p:nvSpPr>
          <p:cNvPr id="14" name="TextBox 13"/>
          <p:cNvSpPr txBox="1"/>
          <p:nvPr/>
        </p:nvSpPr>
        <p:spPr>
          <a:xfrm>
            <a:off x="1508240" y="228600"/>
            <a:ext cx="1676400" cy="1569660"/>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Chú</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bộ</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đội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hải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quân</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H="1" flipV="1">
            <a:off x="8137640" y="4033391"/>
            <a:ext cx="838200" cy="814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936438" y="3429000"/>
            <a:ext cx="2998070" cy="1077218"/>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Trang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trắng</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a:off x="722324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747240" y="228600"/>
            <a:ext cx="1447800" cy="584775"/>
          </a:xfrm>
          <a:prstGeom prst="rect">
            <a:avLst/>
          </a:prstGeom>
          <a:no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Cái mũ</a:t>
            </a:r>
            <a:endParaRPr lang="en-US" sz="3200">
              <a:solidFill>
                <a:srgbClr val="002060"/>
              </a:solidFill>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flipH="1">
            <a:off x="813764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052040" y="1143000"/>
            <a:ext cx="1066800"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Súng</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a:xfrm>
            <a:off x="2803640" y="4353818"/>
            <a:ext cx="2556636" cy="4073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47194" y="3810000"/>
            <a:ext cx="1219200" cy="1077218"/>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Thắt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lưng</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35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0198" y="1305258"/>
            <a:ext cx="8713076" cy="34163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600" b="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Các</a:t>
            </a:r>
            <a:r>
              <a:rPr kumimoji="0" lang="en-US" sz="3600" b="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con </a:t>
            </a:r>
            <a:r>
              <a:rPr kumimoji="0" lang="en-US" sz="3600" b="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vừa</a:t>
            </a:r>
            <a:r>
              <a:rPr kumimoji="0" lang="en-US" sz="3600" b="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3600" b="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quan</a:t>
            </a:r>
            <a:r>
              <a:rPr kumimoji="0" lang="en-US" sz="3600" b="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a:t>
            </a:r>
            <a:r>
              <a:rPr kumimoji="0" lang="en-US" sz="3600" b="0" u="none" strike="noStrike" kern="0" cap="none" spc="0" normalizeH="0" baseline="0" noProof="0" dirty="0" err="1" smtClean="0">
                <a:ln>
                  <a:noFill/>
                </a:ln>
                <a:solidFill>
                  <a:srgbClr val="002060"/>
                </a:solidFill>
                <a:effectLst/>
                <a:uLnTx/>
                <a:uFillTx/>
                <a:latin typeface="Times New Roman" pitchFamily="18" charset="0"/>
                <a:cs typeface="Times New Roman" pitchFamily="18" charset="0"/>
              </a:rPr>
              <a:t>sát</a:t>
            </a:r>
            <a:r>
              <a:rPr kumimoji="0" lang="vi-VN" sz="3600" b="0" u="none" strike="noStrike" kern="0" cap="none" spc="0" normalizeH="0" baseline="0" noProof="0" dirty="0" smtClean="0">
                <a:ln>
                  <a:noFill/>
                </a:ln>
                <a:solidFill>
                  <a:srgbClr val="002060"/>
                </a:solidFill>
                <a:effectLst/>
                <a:uLnTx/>
                <a:uFillTx/>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kumimoji="0" lang="en-US" sz="3600" b="0" u="none" strike="noStrike" kern="0" cap="none" spc="0" normalizeH="0" baseline="0" noProof="0" dirty="0" smtClean="0">
              <a:ln>
                <a:noFill/>
              </a:ln>
              <a:solidFill>
                <a:srgbClr val="002060"/>
              </a:solidFill>
              <a:effectLst/>
              <a:uLnTx/>
              <a:uFillTx/>
            </a:endParaRPr>
          </a:p>
        </p:txBody>
      </p:sp>
    </p:spTree>
    <p:extLst>
      <p:ext uri="{BB962C8B-B14F-4D97-AF65-F5344CB8AC3E}">
        <p14:creationId xmlns:p14="http://schemas.microsoft.com/office/powerpoint/2010/main" val="843520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828800"/>
            <a:ext cx="8229600" cy="1143000"/>
          </a:xfrm>
        </p:spPr>
        <p:txBody>
          <a:bodyPr>
            <a:noAutofit/>
          </a:bodyPr>
          <a:lstStyle/>
          <a:p>
            <a:r>
              <a:rPr lang="en-US" sz="8000" dirty="0" err="1" smtClean="0">
                <a:solidFill>
                  <a:srgbClr val="00B050"/>
                </a:solidFill>
                <a:latin typeface="Times New Roman" panose="02020603050405020304" pitchFamily="18" charset="0"/>
                <a:cs typeface="Times New Roman" panose="02020603050405020304" pitchFamily="18" charset="0"/>
              </a:rPr>
              <a:t>Trò</a:t>
            </a:r>
            <a:r>
              <a:rPr lang="en-US" sz="8000" dirty="0" smtClean="0">
                <a:solidFill>
                  <a:srgbClr val="00B050"/>
                </a:solidFill>
                <a:latin typeface="Times New Roman" panose="02020603050405020304" pitchFamily="18" charset="0"/>
                <a:cs typeface="Times New Roman" panose="02020603050405020304" pitchFamily="18" charset="0"/>
              </a:rPr>
              <a:t> </a:t>
            </a:r>
            <a:r>
              <a:rPr lang="en-US" sz="8000" dirty="0" err="1" smtClean="0">
                <a:solidFill>
                  <a:srgbClr val="00B050"/>
                </a:solidFill>
                <a:latin typeface="Times New Roman" panose="02020603050405020304" pitchFamily="18" charset="0"/>
                <a:cs typeface="Times New Roman" panose="02020603050405020304" pitchFamily="18" charset="0"/>
              </a:rPr>
              <a:t>chơi</a:t>
            </a:r>
            <a:r>
              <a:rPr lang="en-US" sz="8000" dirty="0" smtClean="0">
                <a:solidFill>
                  <a:srgbClr val="00B050"/>
                </a:solidFill>
                <a:latin typeface="Times New Roman" panose="02020603050405020304" pitchFamily="18" charset="0"/>
                <a:cs typeface="Times New Roman" panose="02020603050405020304" pitchFamily="18" charset="0"/>
              </a:rPr>
              <a:t>:</a:t>
            </a:r>
            <a:br>
              <a:rPr lang="en-US" sz="8000" dirty="0" smtClean="0">
                <a:solidFill>
                  <a:srgbClr val="00B050"/>
                </a:solidFill>
                <a:latin typeface="Times New Roman" panose="02020603050405020304" pitchFamily="18" charset="0"/>
                <a:cs typeface="Times New Roman" panose="02020603050405020304" pitchFamily="18" charset="0"/>
              </a:rPr>
            </a:br>
            <a:r>
              <a:rPr lang="en-US" sz="8000" dirty="0" err="1" smtClean="0">
                <a:solidFill>
                  <a:srgbClr val="00B050"/>
                </a:solidFill>
                <a:latin typeface="Times New Roman" panose="02020603050405020304" pitchFamily="18" charset="0"/>
                <a:cs typeface="Times New Roman" panose="02020603050405020304" pitchFamily="18" charset="0"/>
              </a:rPr>
              <a:t>Thi</a:t>
            </a:r>
            <a:r>
              <a:rPr lang="en-US" sz="8000" dirty="0" smtClean="0">
                <a:solidFill>
                  <a:srgbClr val="00B050"/>
                </a:solidFill>
                <a:latin typeface="Times New Roman" panose="02020603050405020304" pitchFamily="18" charset="0"/>
                <a:cs typeface="Times New Roman" panose="02020603050405020304" pitchFamily="18" charset="0"/>
              </a:rPr>
              <a:t> </a:t>
            </a:r>
            <a:r>
              <a:rPr lang="en-US" sz="8000" dirty="0" err="1" smtClean="0">
                <a:solidFill>
                  <a:srgbClr val="00B050"/>
                </a:solidFill>
                <a:latin typeface="Times New Roman" panose="02020603050405020304" pitchFamily="18" charset="0"/>
                <a:cs typeface="Times New Roman" panose="02020603050405020304" pitchFamily="18" charset="0"/>
              </a:rPr>
              <a:t>xem</a:t>
            </a:r>
            <a:r>
              <a:rPr lang="en-US" sz="8000" dirty="0" smtClean="0">
                <a:solidFill>
                  <a:srgbClr val="00B050"/>
                </a:solidFill>
                <a:latin typeface="Times New Roman" panose="02020603050405020304" pitchFamily="18" charset="0"/>
                <a:cs typeface="Times New Roman" panose="02020603050405020304" pitchFamily="18" charset="0"/>
              </a:rPr>
              <a:t> </a:t>
            </a:r>
            <a:r>
              <a:rPr lang="en-US" sz="8000" dirty="0" err="1" smtClean="0">
                <a:solidFill>
                  <a:srgbClr val="00B050"/>
                </a:solidFill>
                <a:latin typeface="Times New Roman" panose="02020603050405020304" pitchFamily="18" charset="0"/>
                <a:cs typeface="Times New Roman" panose="02020603050405020304" pitchFamily="18" charset="0"/>
              </a:rPr>
              <a:t>ai</a:t>
            </a:r>
            <a:r>
              <a:rPr lang="en-US" sz="8000" dirty="0" smtClean="0">
                <a:solidFill>
                  <a:srgbClr val="00B050"/>
                </a:solidFill>
                <a:latin typeface="Times New Roman" panose="02020603050405020304" pitchFamily="18" charset="0"/>
                <a:cs typeface="Times New Roman" panose="02020603050405020304" pitchFamily="18" charset="0"/>
              </a:rPr>
              <a:t> </a:t>
            </a:r>
            <a:r>
              <a:rPr lang="en-US" sz="8000" dirty="0" err="1" smtClean="0">
                <a:solidFill>
                  <a:srgbClr val="00B050"/>
                </a:solidFill>
                <a:latin typeface="Times New Roman" panose="02020603050405020304" pitchFamily="18" charset="0"/>
                <a:cs typeface="Times New Roman" panose="02020603050405020304" pitchFamily="18" charset="0"/>
              </a:rPr>
              <a:t>nhanh</a:t>
            </a:r>
            <a:endParaRPr lang="en-US" sz="8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4944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52</TotalTime>
  <Words>190</Words>
  <Application>Microsoft Office PowerPoint</Application>
  <PresentationFormat>Widescreen</PresentationFormat>
  <Paragraphs>31</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2024-12-14T02:34:47Z</dcterms:created>
  <dcterms:modified xsi:type="dcterms:W3CDTF">2025-01-04T03:43:21Z</dcterms:modified>
</cp:coreProperties>
</file>