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9FEEB-75E5-4776-9473-8D49A794D3CB}"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9FEEB-75E5-4776-9473-8D49A794D3CB}"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9FEEB-75E5-4776-9473-8D49A794D3CB}"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9FEEB-75E5-4776-9473-8D49A794D3CB}"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3674" y="1921815"/>
            <a:ext cx="6224653" cy="523220"/>
          </a:xfrm>
          <a:prstGeom prst="rect">
            <a:avLst/>
          </a:prstGeom>
          <a:noFill/>
        </p:spPr>
        <p:txBody>
          <a:bodyPr wrap="non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HOẠT ĐỘNG LÀM QUEN VĂN HỌC</a:t>
            </a:r>
          </a:p>
        </p:txBody>
      </p:sp>
      <p:sp>
        <p:nvSpPr>
          <p:cNvPr id="7" name="WordArt 11"/>
          <p:cNvSpPr>
            <a:spLocks noChangeArrowheads="1" noChangeShapeType="1" noTextEdit="1"/>
          </p:cNvSpPr>
          <p:nvPr/>
        </p:nvSpPr>
        <p:spPr bwMode="auto">
          <a:xfrm>
            <a:off x="3648075" y="2605160"/>
            <a:ext cx="4524376" cy="2046357"/>
          </a:xfrm>
          <a:prstGeom prst="rect">
            <a:avLst/>
          </a:prstGeom>
        </p:spPr>
        <p:txBody>
          <a:bodyPr wrap="none" fromWordArt="1">
            <a:prstTxWarp prst="textWave1">
              <a:avLst>
                <a:gd name="adj1" fmla="val 0"/>
                <a:gd name="adj2" fmla="val 0"/>
              </a:avLst>
            </a:prstTxWarp>
          </a:bodyPr>
          <a:lstStyle/>
          <a:p>
            <a:pPr algn="ctr">
              <a:spcBef>
                <a:spcPct val="50000"/>
              </a:spcBef>
              <a:defRPr/>
            </a:pP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Đề</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tài</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Thơ</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Em</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yêu</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chú</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bộ</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2060"/>
                </a:solidFill>
                <a:effectLst>
                  <a:outerShdw blurRad="38100" dist="38100" dir="2700000" algn="tl">
                    <a:srgbClr val="C0C0C0"/>
                  </a:outerShdw>
                </a:effectLst>
                <a:latin typeface="Times New Roman" pitchFamily="18" charset="0"/>
                <a:cs typeface="Times New Roman" pitchFamily="18" charset="0"/>
              </a:rPr>
              <a:t>đội</a:t>
            </a:r>
            <a:r>
              <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rPr>
              <a:t>”</a:t>
            </a:r>
          </a:p>
          <a:p>
            <a:pPr algn="ctr">
              <a:spcBef>
                <a:spcPct val="50000"/>
              </a:spcBef>
              <a:defRPr/>
            </a:pP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Lứa</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tuổi</a:t>
            </a:r>
            <a:r>
              <a:rPr lang="en-US" sz="360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smtClean="0">
                <a:solidFill>
                  <a:srgbClr val="002060"/>
                </a:solidFill>
                <a:effectLst>
                  <a:outerShdw blurRad="38100" dist="38100" dir="2700000" algn="tl">
                    <a:srgbClr val="C0C0C0"/>
                  </a:outerShdw>
                </a:effectLst>
                <a:latin typeface="Times New Roman" pitchFamily="18" charset="0"/>
                <a:cs typeface="Times New Roman" pitchFamily="18" charset="0"/>
              </a:rPr>
              <a:t>Nhà trẻ (24 </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a:solidFill>
                  <a:srgbClr val="002060"/>
                </a:solidFill>
                <a:effectLst>
                  <a:outerShdw blurRad="38100" dist="38100" dir="2700000" algn="tl">
                    <a:srgbClr val="C0C0C0"/>
                  </a:outerShdw>
                </a:effectLst>
                <a:latin typeface="Times New Roman" pitchFamily="18" charset="0"/>
                <a:cs typeface="Times New Roman" pitchFamily="18" charset="0"/>
              </a:rPr>
              <a:t>36 </a:t>
            </a:r>
            <a:r>
              <a:rPr lang="en-US" sz="3600" smtClean="0">
                <a:solidFill>
                  <a:srgbClr val="002060"/>
                </a:solidFill>
                <a:effectLst>
                  <a:outerShdw blurRad="38100" dist="38100" dir="2700000" algn="tl">
                    <a:srgbClr val="C0C0C0"/>
                  </a:outerShdw>
                </a:effectLst>
                <a:latin typeface="Times New Roman" pitchFamily="18" charset="0"/>
                <a:cs typeface="Times New Roman" pitchFamily="18" charset="0"/>
              </a:rPr>
              <a:t>tháng tuổi)</a:t>
            </a:r>
            <a:endParaRPr lang="en-US" sz="3600"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Giáo</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viên</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Lý</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Thị</a:t>
            </a:r>
            <a:r>
              <a:rPr lang="en-US" sz="3600" dirty="0">
                <a:solidFill>
                  <a:srgbClr val="002060"/>
                </a:solidFill>
                <a:effectLst>
                  <a:outerShdw blurRad="38100" dist="38100" dir="2700000" algn="tl">
                    <a:srgbClr val="C0C0C0"/>
                  </a:outerShdw>
                </a:effectLst>
                <a:latin typeface="Times New Roman" pitchFamily="18" charset="0"/>
                <a:cs typeface="Times New Roman" pitchFamily="18" charset="0"/>
              </a:rPr>
              <a:t> Ph</a:t>
            </a:r>
            <a:r>
              <a:rPr lang="vi-VN" sz="3600" dirty="0">
                <a:solidFill>
                  <a:srgbClr val="002060"/>
                </a:solidFill>
                <a:effectLst>
                  <a:outerShdw blurRad="38100" dist="38100" dir="2700000" algn="tl">
                    <a:srgbClr val="C0C0C0"/>
                  </a:outerShdw>
                </a:effectLst>
                <a:latin typeface="Times New Roman" pitchFamily="18" charset="0"/>
                <a:cs typeface="Times New Roman" pitchFamily="18" charset="0"/>
              </a:rPr>
              <a:t>ư</a:t>
            </a:r>
            <a:r>
              <a:rPr lang="en-US" sz="3600" dirty="0" err="1">
                <a:solidFill>
                  <a:srgbClr val="002060"/>
                </a:solidFill>
                <a:effectLst>
                  <a:outerShdw blurRad="38100" dist="38100" dir="2700000" algn="tl">
                    <a:srgbClr val="C0C0C0"/>
                  </a:outerShdw>
                </a:effectLst>
                <a:latin typeface="Times New Roman" pitchFamily="18" charset="0"/>
                <a:cs typeface="Times New Roman" pitchFamily="18" charset="0"/>
              </a:rPr>
              <a:t>ợng</a:t>
            </a:r>
            <a:endParaRPr lang="en-US" sz="3600"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6C19ACCB-AD5A-40BD-BE6F-549B733379DB}"/>
              </a:ext>
            </a:extLst>
          </p:cNvPr>
          <p:cNvPicPr>
            <a:picLocks noChangeAspect="1"/>
          </p:cNvPicPr>
          <p:nvPr/>
        </p:nvPicPr>
        <p:blipFill>
          <a:blip r:embed="rId3"/>
          <a:stretch>
            <a:fillRect/>
          </a:stretch>
        </p:blipFill>
        <p:spPr>
          <a:xfrm>
            <a:off x="5661314" y="1028700"/>
            <a:ext cx="697445" cy="705650"/>
          </a:xfrm>
          <a:prstGeom prst="rect">
            <a:avLst/>
          </a:prstGeom>
        </p:spPr>
      </p:pic>
      <p:sp>
        <p:nvSpPr>
          <p:cNvPr id="3" name="Rectangle 2"/>
          <p:cNvSpPr/>
          <p:nvPr/>
        </p:nvSpPr>
        <p:spPr>
          <a:xfrm>
            <a:off x="3048000" y="249704"/>
            <a:ext cx="6096000" cy="646331"/>
          </a:xfrm>
          <a:prstGeom prst="rect">
            <a:avLst/>
          </a:prstGeom>
        </p:spPr>
        <p:txBody>
          <a:bodyPr>
            <a:spAutoFit/>
          </a:bodyPr>
          <a:lstStyle/>
          <a:p>
            <a:pPr algn="ctr">
              <a:spcBef>
                <a:spcPct val="0"/>
              </a:spcBef>
            </a:pPr>
            <a:r>
              <a:rPr lang="en-US" altLang="vi-VN">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pPr>
            <a:r>
              <a:rPr lang="en-US" altLang="vi-VN" b="1">
                <a:solidFill>
                  <a:srgbClr val="002060"/>
                </a:solidFill>
                <a:latin typeface="Times New Roman" panose="02020603050405020304" pitchFamily="18" charset="0"/>
                <a:cs typeface="Times New Roman" panose="02020603050405020304" pitchFamily="18" charset="0"/>
              </a:rPr>
              <a:t>TRƯỜNG MẦM NON HỒNG TIẾN</a:t>
            </a:r>
            <a:endParaRPr lang="en-US" altLang="vi-VN"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a:solidFill>
                  <a:srgbClr val="FF0000"/>
                </a:solidFill>
                <a:effectLst/>
                <a:latin typeface="+mj-lt"/>
              </a:rPr>
              <a:t>Em thương chú bộ đội</a:t>
            </a:r>
            <a:r>
              <a:rPr lang="vi-VN" sz="2400" b="1" dirty="0">
                <a:solidFill>
                  <a:srgbClr val="FF0000"/>
                </a:solidFill>
                <a:latin typeface="+mj-lt"/>
              </a:rPr>
              <a:t/>
            </a:r>
            <a:br>
              <a:rPr lang="vi-VN" sz="2400" b="1" dirty="0">
                <a:solidFill>
                  <a:srgbClr val="FF0000"/>
                </a:solidFill>
                <a:latin typeface="+mj-lt"/>
              </a:rPr>
            </a:br>
            <a:r>
              <a:rPr lang="vi-VN" sz="2400" b="1" i="0" dirty="0">
                <a:solidFill>
                  <a:srgbClr val="FF0000"/>
                </a:solidFill>
                <a:effectLst/>
                <a:latin typeface="+mj-lt"/>
              </a:rPr>
              <a:t>Canh giữ nơi đảo xa </a:t>
            </a:r>
            <a:r>
              <a:rPr lang="vi-VN" sz="2400" b="1" dirty="0">
                <a:solidFill>
                  <a:srgbClr val="FF0000"/>
                </a:solidFill>
                <a:latin typeface="+mj-lt"/>
              </a:rPr>
              <a:t/>
            </a:r>
            <a:br>
              <a:rPr lang="vi-VN" sz="2400" b="1" dirty="0">
                <a:solidFill>
                  <a:srgbClr val="FF0000"/>
                </a:solidFill>
                <a:latin typeface="+mj-lt"/>
              </a:rPr>
            </a:br>
            <a:r>
              <a:rPr lang="vi-VN" sz="2400" b="1" i="0" dirty="0">
                <a:solidFill>
                  <a:srgbClr val="FF0000"/>
                </a:solidFill>
                <a:effectLst/>
                <a:latin typeface="+mj-lt"/>
              </a:rPr>
              <a:t>Dù phong ba bão táp</a:t>
            </a:r>
            <a:r>
              <a:rPr lang="vi-VN" sz="2400" b="1" dirty="0">
                <a:solidFill>
                  <a:srgbClr val="FF0000"/>
                </a:solidFill>
                <a:latin typeface="+mj-lt"/>
              </a:rPr>
              <a:t/>
            </a:r>
            <a:br>
              <a:rPr lang="vi-VN" sz="2400" b="1" dirty="0">
                <a:solidFill>
                  <a:srgbClr val="FF0000"/>
                </a:solidFill>
                <a:latin typeface="+mj-lt"/>
              </a:rPr>
            </a:br>
            <a:r>
              <a:rPr lang="vi-VN" sz="2400" b="1" i="0" dirty="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nhà</a:t>
            </a: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a:solidFill>
                  <a:srgbClr val="002060"/>
                </a:solidFill>
                <a:latin typeface="Times New Roman" panose="02020603050405020304" pitchFamily="18" charset="0"/>
                <a:cs typeface="Times New Roman" panose="02020603050405020304" pitchFamily="18" charset="0"/>
              </a:rPr>
              <a:t>Nội 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Dù 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Tiếng 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Thương 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Vì 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Nên 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282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2020-12-24T15:01:09Z</dcterms:created>
  <dcterms:modified xsi:type="dcterms:W3CDTF">2025-01-03T09:18:09Z</dcterms:modified>
</cp:coreProperties>
</file>