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Noto Serif Display Bold Italics" panose="020B0604020202020204"/>
      <p:regular r:id="rId13"/>
    </p:embeddedFont>
    <p:embeddedFont>
      <p:font typeface="Calibri" panose="020F0502020204030204" pitchFamily="34" charset="0"/>
      <p:regular r:id="rId14"/>
      <p:bold r:id="rId15"/>
      <p:italic r:id="rId16"/>
      <p:boldItalic r:id="rId17"/>
    </p:embeddedFont>
    <p:embeddedFont>
      <p:font typeface="DejaVu Serif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3.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gif"/><Relationship Id="rId11" Type="http://schemas.openxmlformats.org/officeDocument/2006/relationships/image" Target="../media/image15.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1.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rot="-143581">
            <a:off x="1261568" y="1356097"/>
            <a:ext cx="15843425"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2088367" y="2058142"/>
            <a:ext cx="1432550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 xmlns:asvg="http://schemas.microsoft.com/office/drawing/2016/SVG/main" r:embed="rId15"/>
                </a:ext>
              </a:extLst>
            </a:blip>
            <a:stretch>
              <a:fillRect b="-83216"/>
            </a:stretch>
          </a:blipFill>
        </p:spPr>
      </p:sp>
      <p:sp>
        <p:nvSpPr>
          <p:cNvPr id="22" name="TextBox 21"/>
          <p:cNvSpPr txBox="1"/>
          <p:nvPr/>
        </p:nvSpPr>
        <p:spPr>
          <a:xfrm>
            <a:off x="2827348" y="4185948"/>
            <a:ext cx="13629812" cy="2899255"/>
          </a:xfrm>
          <a:prstGeom prst="rect">
            <a:avLst/>
          </a:prstGeom>
          <a:noFill/>
        </p:spPr>
        <p:txBody>
          <a:bodyPr wrap="square" rtlCol="0">
            <a:spAutoFit/>
          </a:bodyPr>
          <a:lstStyle/>
          <a:p>
            <a:pPr algn="ctr">
              <a:lnSpc>
                <a:spcPct val="120000"/>
              </a:lnSpc>
            </a:pPr>
            <a:r>
              <a:rPr lang="en-US" sz="4400" b="1" smtClean="0">
                <a:solidFill>
                  <a:srgbClr val="FF0000"/>
                </a:solidFill>
                <a:latin typeface="Times New Roman" pitchFamily="18" charset="0"/>
                <a:cs typeface="Times New Roman" pitchFamily="18" charset="0"/>
              </a:rPr>
              <a:t>HOẠT ĐỘNG LÀM QUEN VỚI TOÁN</a:t>
            </a:r>
          </a:p>
          <a:p>
            <a:pPr algn="ctr">
              <a:lnSpc>
                <a:spcPct val="120000"/>
              </a:lnSpc>
            </a:pPr>
            <a:r>
              <a:rPr lang="en-US" sz="3600" b="1" smtClean="0">
                <a:solidFill>
                  <a:srgbClr val="002060"/>
                </a:solidFill>
                <a:latin typeface="Times New Roman" pitchFamily="18" charset="0"/>
                <a:cs typeface="Times New Roman" pitchFamily="18" charset="0"/>
              </a:rPr>
              <a:t>Xác </a:t>
            </a:r>
            <a:r>
              <a:rPr lang="en-US" sz="3600" b="1" dirty="0" err="1" smtClean="0">
                <a:solidFill>
                  <a:srgbClr val="002060"/>
                </a:solidFill>
                <a:latin typeface="Times New Roman" pitchFamily="18" charset="0"/>
                <a:cs typeface="Times New Roman" pitchFamily="18" charset="0"/>
              </a:rPr>
              <a:t>định</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phía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trên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phía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dưới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phía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trước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phía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sau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của</a:t>
            </a:r>
            <a:r>
              <a:rPr lang="en-US" sz="3600" b="1" dirty="0" smtClean="0">
                <a:solidFill>
                  <a:srgbClr val="002060"/>
                </a:solidFill>
                <a:latin typeface="Times New Roman" pitchFamily="18" charset="0"/>
                <a:cs typeface="Times New Roman" pitchFamily="18" charset="0"/>
              </a:rPr>
              <a:t> </a:t>
            </a:r>
            <a:r>
              <a:rPr lang="en-US" sz="3600" b="1" err="1" smtClean="0">
                <a:solidFill>
                  <a:srgbClr val="002060"/>
                </a:solidFill>
                <a:latin typeface="Times New Roman" pitchFamily="18" charset="0"/>
                <a:cs typeface="Times New Roman" pitchFamily="18" charset="0"/>
              </a:rPr>
              <a:t>bạn</a:t>
            </a:r>
            <a:r>
              <a:rPr lang="en-US" sz="3600" b="1" smtClean="0">
                <a:solidFill>
                  <a:srgbClr val="002060"/>
                </a:solidFill>
                <a:latin typeface="Times New Roman" pitchFamily="18" charset="0"/>
                <a:cs typeface="Times New Roman" pitchFamily="18" charset="0"/>
              </a:rPr>
              <a:t> </a:t>
            </a:r>
            <a:r>
              <a:rPr lang="en-US" sz="3600" b="1" smtClean="0">
                <a:solidFill>
                  <a:srgbClr val="002060"/>
                </a:solidFill>
                <a:latin typeface="Times New Roman" pitchFamily="18" charset="0"/>
                <a:cs typeface="Times New Roman" pitchFamily="18" charset="0"/>
              </a:rPr>
              <a:t>khác</a:t>
            </a:r>
          </a:p>
          <a:p>
            <a:pPr algn="ctr">
              <a:lnSpc>
                <a:spcPct val="120000"/>
              </a:lnSpc>
            </a:pPr>
            <a:r>
              <a:rPr lang="en-US" sz="3600" smtClean="0">
                <a:solidFill>
                  <a:srgbClr val="002060"/>
                </a:solidFill>
                <a:latin typeface="Times New Roman" pitchFamily="18" charset="0"/>
                <a:cs typeface="Times New Roman" pitchFamily="18" charset="0"/>
              </a:rPr>
              <a:t>Lứa tuổi: MGN (4-5 tuổi)</a:t>
            </a:r>
          </a:p>
          <a:p>
            <a:pPr algn="ctr">
              <a:lnSpc>
                <a:spcPct val="120000"/>
              </a:lnSpc>
            </a:pPr>
            <a:r>
              <a:rPr lang="en-US" sz="3600" smtClean="0">
                <a:solidFill>
                  <a:srgbClr val="002060"/>
                </a:solidFill>
                <a:latin typeface="Times New Roman" pitchFamily="18" charset="0"/>
                <a:cs typeface="Times New Roman" pitchFamily="18" charset="0"/>
              </a:rPr>
              <a:t>Giáo viên: Đỗ Thị Hà</a:t>
            </a:r>
            <a:endParaRPr lang="en-US" sz="3600" dirty="0">
              <a:solidFill>
                <a:srgbClr val="002060"/>
              </a:solidFill>
              <a:latin typeface="Times New Roman" pitchFamily="18" charset="0"/>
              <a:cs typeface="Times New Roman" pitchFamily="18" charset="0"/>
            </a:endParaRPr>
          </a:p>
        </p:txBody>
      </p:sp>
      <p:sp>
        <p:nvSpPr>
          <p:cNvPr id="20" name="Rectangle 19"/>
          <p:cNvSpPr/>
          <p:nvPr/>
        </p:nvSpPr>
        <p:spPr>
          <a:xfrm>
            <a:off x="5022885" y="2176439"/>
            <a:ext cx="9144000" cy="830997"/>
          </a:xfrm>
          <a:prstGeom prst="rect">
            <a:avLst/>
          </a:prstGeom>
        </p:spPr>
        <p:txBody>
          <a:bodyPr>
            <a:spAutoFit/>
          </a:bodyPr>
          <a:lstStyle/>
          <a:p>
            <a:pPr algn="ctr">
              <a:spcBef>
                <a:spcPct val="0"/>
              </a:spcBef>
            </a:pPr>
            <a:r>
              <a:rPr lang="en-US" altLang="vi-VN" sz="240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pPr>
            <a:r>
              <a:rPr lang="en-US" altLang="vi-VN" sz="2400" b="1">
                <a:solidFill>
                  <a:srgbClr val="002060"/>
                </a:solidFill>
                <a:latin typeface="Times New Roman" panose="02020603050405020304" pitchFamily="18" charset="0"/>
                <a:cs typeface="Times New Roman" panose="02020603050405020304" pitchFamily="18" charset="0"/>
              </a:rPr>
              <a:t>TRƯỜNG MẦM NON HỒNG TIẾN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76919" y="3106228"/>
            <a:ext cx="901379" cy="9013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390782" y="3288003"/>
            <a:ext cx="13563247" cy="7027565"/>
          </a:xfrm>
          <a:prstGeom prst="rect">
            <a:avLst/>
          </a:prstGeom>
        </p:spPr>
        <p:txBody>
          <a:bodyPr lIns="0" tIns="0" rIns="0" bIns="0" rtlCol="0" anchor="t">
            <a:spAutoFit/>
          </a:bodyPr>
          <a:lstStyle/>
          <a:p>
            <a:pPr algn="ctr">
              <a:lnSpc>
                <a:spcPts val="6720"/>
              </a:lnSpc>
            </a:pPr>
            <a:r>
              <a:rPr lang="en-US" sz="4800">
                <a:solidFill>
                  <a:srgbClr val="002060"/>
                </a:solidFill>
                <a:latin typeface="Times New Roman" panose="02020603050405020304" pitchFamily="18" charset="0"/>
                <a:cs typeface="Times New Roman" panose="02020603050405020304" pitchFamily="18" charset="0"/>
              </a:rPr>
              <a:t>*</a:t>
            </a:r>
            <a:r>
              <a:rPr lang="en-US" sz="4800" smtClean="0">
                <a:solidFill>
                  <a:srgbClr val="002060"/>
                </a:solidFill>
                <a:latin typeface="Times New Roman" panose="02020603050405020304" pitchFamily="18" charset="0"/>
                <a:cs typeface="Times New Roman" panose="02020603050405020304" pitchFamily="18" charset="0"/>
              </a:rPr>
              <a:t>TC2 </a:t>
            </a:r>
            <a:r>
              <a:rPr lang="en-US" sz="4800">
                <a:solidFill>
                  <a:srgbClr val="002060"/>
                </a:solidFill>
                <a:latin typeface="Times New Roman" panose="02020603050405020304" pitchFamily="18" charset="0"/>
                <a:cs typeface="Times New Roman" panose="02020603050405020304" pitchFamily="18" charset="0"/>
              </a:rPr>
              <a:t>"Thi </a:t>
            </a:r>
            <a:r>
              <a:rPr lang="en-US" sz="4800">
                <a:solidFill>
                  <a:srgbClr val="002060"/>
                </a:solidFill>
                <a:latin typeface="Times New Roman" panose="02020603050405020304" pitchFamily="18" charset="0"/>
                <a:cs typeface="Times New Roman" panose="02020603050405020304" pitchFamily="18" charset="0"/>
              </a:rPr>
              <a:t>ai </a:t>
            </a:r>
            <a:r>
              <a:rPr lang="en-US" sz="4800" smtClean="0">
                <a:solidFill>
                  <a:srgbClr val="002060"/>
                </a:solidFill>
                <a:latin typeface="Times New Roman" panose="02020603050405020304" pitchFamily="18" charset="0"/>
                <a:cs typeface="Times New Roman" panose="02020603050405020304" pitchFamily="18" charset="0"/>
              </a:rPr>
              <a:t>nhanh"</a:t>
            </a:r>
            <a:endParaRPr lang="en-US" sz="4800">
              <a:solidFill>
                <a:srgbClr val="002060"/>
              </a:solidFill>
              <a:latin typeface="Times New Roman" panose="02020603050405020304" pitchFamily="18" charset="0"/>
              <a:cs typeface="Times New Roman" panose="02020603050405020304" pitchFamily="18" charset="0"/>
            </a:endParaRPr>
          </a:p>
          <a:p>
            <a:pPr algn="ctr">
              <a:lnSpc>
                <a:spcPts val="6720"/>
              </a:lnSpc>
            </a:pPr>
            <a:r>
              <a:rPr lang="en-US" sz="4800">
                <a:solidFill>
                  <a:srgbClr val="002060"/>
                </a:solidFill>
                <a:latin typeface="Times New Roman" panose="02020603050405020304" pitchFamily="18" charset="0"/>
                <a:cs typeface="Times New Roman" panose="02020603050405020304" pitchFamily="18" charset="0"/>
              </a:rPr>
              <a:t>- Cô đặt 2 bạn Búp bê ngồi ở 2 vị trí khác nhau. Mời 2 đội lên chơi khi nghe cô nói đặt đồ chơi ở vị trí nào của bạn Búp Bê thì trẻ phải đặt đúng ở vị trí đó</a:t>
            </a:r>
          </a:p>
          <a:p>
            <a:pPr algn="ctr">
              <a:lnSpc>
                <a:spcPts val="6720"/>
              </a:lnSpc>
            </a:pPr>
            <a:r>
              <a:rPr lang="en-US" sz="4800">
                <a:solidFill>
                  <a:srgbClr val="002060"/>
                </a:solidFill>
                <a:latin typeface="Times New Roman" panose="02020603050405020304" pitchFamily="18" charset="0"/>
                <a:cs typeface="Times New Roman" panose="02020603050405020304" pitchFamily="18" charset="0"/>
              </a:rPr>
              <a:t>VD: </a:t>
            </a:r>
            <a:r>
              <a:rPr lang="en-US" sz="4800">
                <a:solidFill>
                  <a:srgbClr val="002060"/>
                </a:solidFill>
                <a:latin typeface="Times New Roman" panose="02020603050405020304" pitchFamily="18" charset="0"/>
                <a:cs typeface="Times New Roman" panose="02020603050405020304" pitchFamily="18" charset="0"/>
              </a:rPr>
              <a:t>Cô </a:t>
            </a:r>
            <a:r>
              <a:rPr lang="en-US" sz="4800" smtClean="0">
                <a:solidFill>
                  <a:srgbClr val="002060"/>
                </a:solidFill>
                <a:latin typeface="Times New Roman" panose="02020603050405020304" pitchFamily="18" charset="0"/>
                <a:cs typeface="Times New Roman" panose="02020603050405020304" pitchFamily="18" charset="0"/>
              </a:rPr>
              <a:t>nói "Đặt </a:t>
            </a:r>
            <a:r>
              <a:rPr lang="en-US" sz="4800">
                <a:solidFill>
                  <a:srgbClr val="002060"/>
                </a:solidFill>
                <a:latin typeface="Times New Roman" panose="02020603050405020304" pitchFamily="18" charset="0"/>
                <a:cs typeface="Times New Roman" panose="02020603050405020304" pitchFamily="18" charset="0"/>
              </a:rPr>
              <a:t>khối vuông ở phía trước của bạn </a:t>
            </a:r>
            <a:r>
              <a:rPr lang="en-US" sz="4800">
                <a:solidFill>
                  <a:srgbClr val="002060"/>
                </a:solidFill>
                <a:latin typeface="Times New Roman" panose="02020603050405020304" pitchFamily="18" charset="0"/>
                <a:cs typeface="Times New Roman" panose="02020603050405020304" pitchFamily="18" charset="0"/>
              </a:rPr>
              <a:t>Búp </a:t>
            </a:r>
            <a:r>
              <a:rPr lang="en-US" sz="4800" smtClean="0">
                <a:solidFill>
                  <a:srgbClr val="002060"/>
                </a:solidFill>
                <a:latin typeface="Times New Roman" panose="02020603050405020304" pitchFamily="18" charset="0"/>
                <a:cs typeface="Times New Roman" panose="02020603050405020304" pitchFamily="18" charset="0"/>
              </a:rPr>
              <a:t>Bê"…..</a:t>
            </a:r>
            <a:endParaRPr lang="en-US" sz="4800">
              <a:solidFill>
                <a:srgbClr val="002060"/>
              </a:solidFill>
              <a:latin typeface="Times New Roman" panose="02020603050405020304" pitchFamily="18" charset="0"/>
              <a:cs typeface="Times New Roman" panose="02020603050405020304" pitchFamily="18" charset="0"/>
            </a:endParaRPr>
          </a:p>
          <a:p>
            <a:pPr algn="ctr">
              <a:lnSpc>
                <a:spcPts val="7279"/>
              </a:lnSpc>
            </a:pPr>
            <a:endParaRPr lang="en-US" sz="5199">
              <a:solidFill>
                <a:srgbClr val="000000"/>
              </a:solidFill>
              <a:latin typeface="DejaVu Serif Bold"/>
            </a:endParaRPr>
          </a:p>
          <a:p>
            <a:pPr algn="ctr">
              <a:lnSpc>
                <a:spcPts val="7279"/>
              </a:lnSpc>
            </a:pPr>
            <a:endParaRPr lang="en-US" sz="5199">
              <a:solidFill>
                <a:srgbClr val="000000"/>
              </a:solidFill>
              <a:latin typeface="DejaVu Serif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7765"/>
        </a:solidFill>
        <a:effectLst/>
      </p:bgPr>
    </p:bg>
    <p:spTree>
      <p:nvGrpSpPr>
        <p:cNvPr id="1" name=""/>
        <p:cNvGrpSpPr/>
        <p:nvPr/>
      </p:nvGrpSpPr>
      <p:grpSpPr>
        <a:xfrm>
          <a:off x="0" y="0"/>
          <a:ext cx="0" cy="0"/>
          <a:chOff x="0" y="0"/>
          <a:chExt cx="0" cy="0"/>
        </a:xfrm>
      </p:grpSpPr>
      <p:grpSp>
        <p:nvGrpSpPr>
          <p:cNvPr id="2" name="Group 2"/>
          <p:cNvGrpSpPr/>
          <p:nvPr/>
        </p:nvGrpSpPr>
        <p:grpSpPr>
          <a:xfrm>
            <a:off x="-1393410"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grpSp>
      <p:grpSp>
        <p:nvGrpSpPr>
          <p:cNvPr id="5" name="Group 5"/>
          <p:cNvGrpSpPr/>
          <p:nvPr/>
        </p:nvGrpSpPr>
        <p:grpSpPr>
          <a:xfrm rot="113656">
            <a:off x="2025261" y="1550886"/>
            <a:ext cx="15080543" cy="7722103"/>
            <a:chOff x="0" y="0"/>
            <a:chExt cx="3971830" cy="2033805"/>
          </a:xfrm>
        </p:grpSpPr>
        <p:sp>
          <p:nvSpPr>
            <p:cNvPr id="6" name="Freeform 6"/>
            <p:cNvSpPr/>
            <p:nvPr/>
          </p:nvSpPr>
          <p:spPr>
            <a:xfrm>
              <a:off x="0" y="0"/>
              <a:ext cx="3971830" cy="2033805"/>
            </a:xfrm>
            <a:custGeom>
              <a:avLst/>
              <a:gdLst/>
              <a:ahLst/>
              <a:cxnLst/>
              <a:rect l="l" t="t" r="r" b="b"/>
              <a:pathLst>
                <a:path w="3971830" h="2033805">
                  <a:moveTo>
                    <a:pt x="26182" y="0"/>
                  </a:moveTo>
                  <a:lnTo>
                    <a:pt x="3945648" y="0"/>
                  </a:lnTo>
                  <a:cubicBezTo>
                    <a:pt x="3960108" y="0"/>
                    <a:pt x="3971830" y="11722"/>
                    <a:pt x="3971830" y="26182"/>
                  </a:cubicBezTo>
                  <a:lnTo>
                    <a:pt x="3971830" y="2007623"/>
                  </a:lnTo>
                  <a:cubicBezTo>
                    <a:pt x="3971830" y="2014567"/>
                    <a:pt x="3969072" y="2021226"/>
                    <a:pt x="3964162" y="2026136"/>
                  </a:cubicBezTo>
                  <a:cubicBezTo>
                    <a:pt x="3959251" y="2031047"/>
                    <a:pt x="3952592" y="2033805"/>
                    <a:pt x="3945648" y="2033805"/>
                  </a:cubicBezTo>
                  <a:lnTo>
                    <a:pt x="26182" y="2033805"/>
                  </a:lnTo>
                  <a:cubicBezTo>
                    <a:pt x="19238" y="2033805"/>
                    <a:pt x="12579" y="2031047"/>
                    <a:pt x="7669" y="2026136"/>
                  </a:cubicBezTo>
                  <a:cubicBezTo>
                    <a:pt x="2758" y="2021226"/>
                    <a:pt x="0" y="2014567"/>
                    <a:pt x="0" y="2007623"/>
                  </a:cubicBezTo>
                  <a:lnTo>
                    <a:pt x="0" y="26182"/>
                  </a:lnTo>
                  <a:cubicBezTo>
                    <a:pt x="0" y="19238"/>
                    <a:pt x="2758" y="12579"/>
                    <a:pt x="7669" y="7669"/>
                  </a:cubicBezTo>
                  <a:cubicBezTo>
                    <a:pt x="12579" y="2758"/>
                    <a:pt x="19238" y="0"/>
                    <a:pt x="26182" y="0"/>
                  </a:cubicBezTo>
                  <a:close/>
                </a:path>
              </a:pathLst>
            </a:custGeom>
            <a:solidFill>
              <a:srgbClr val="ECD7C1"/>
            </a:solidFill>
          </p:spPr>
        </p:sp>
        <p:sp>
          <p:nvSpPr>
            <p:cNvPr id="7" name="TextBox 7"/>
            <p:cNvSpPr txBox="1"/>
            <p:nvPr/>
          </p:nvSpPr>
          <p:spPr>
            <a:xfrm>
              <a:off x="0" y="-28575"/>
              <a:ext cx="3971830"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4834">
            <a:off x="3139768" y="2136395"/>
            <a:ext cx="13225815" cy="6502787"/>
            <a:chOff x="0" y="0"/>
            <a:chExt cx="3483342" cy="1712668"/>
          </a:xfrm>
        </p:grpSpPr>
        <p:sp>
          <p:nvSpPr>
            <p:cNvPr id="9" name="Freeform 9"/>
            <p:cNvSpPr/>
            <p:nvPr/>
          </p:nvSpPr>
          <p:spPr>
            <a:xfrm>
              <a:off x="0" y="0"/>
              <a:ext cx="3483342" cy="1712668"/>
            </a:xfrm>
            <a:custGeom>
              <a:avLst/>
              <a:gdLst/>
              <a:ahLst/>
              <a:cxnLst/>
              <a:rect l="l" t="t" r="r" b="b"/>
              <a:pathLst>
                <a:path w="3483342" h="1712668">
                  <a:moveTo>
                    <a:pt x="29854" y="0"/>
                  </a:moveTo>
                  <a:lnTo>
                    <a:pt x="3453489" y="0"/>
                  </a:lnTo>
                  <a:cubicBezTo>
                    <a:pt x="3469977" y="0"/>
                    <a:pt x="3483342" y="13366"/>
                    <a:pt x="3483342" y="29854"/>
                  </a:cubicBezTo>
                  <a:lnTo>
                    <a:pt x="3483342" y="1682815"/>
                  </a:lnTo>
                  <a:cubicBezTo>
                    <a:pt x="3483342" y="1699302"/>
                    <a:pt x="3469977" y="1712668"/>
                    <a:pt x="3453489" y="1712668"/>
                  </a:cubicBezTo>
                  <a:lnTo>
                    <a:pt x="29854" y="1712668"/>
                  </a:lnTo>
                  <a:cubicBezTo>
                    <a:pt x="13366" y="1712668"/>
                    <a:pt x="0" y="1699302"/>
                    <a:pt x="0" y="1682815"/>
                  </a:cubicBezTo>
                  <a:lnTo>
                    <a:pt x="0" y="29854"/>
                  </a:lnTo>
                  <a:cubicBezTo>
                    <a:pt x="0" y="13366"/>
                    <a:pt x="13366" y="0"/>
                    <a:pt x="29854" y="0"/>
                  </a:cubicBezTo>
                  <a:close/>
                </a:path>
              </a:pathLst>
            </a:custGeom>
            <a:solidFill>
              <a:srgbClr val="FAF9F0"/>
            </a:solidFill>
          </p:spPr>
        </p:sp>
        <p:sp>
          <p:nvSpPr>
            <p:cNvPr id="10" name="TextBox 10"/>
            <p:cNvSpPr txBox="1"/>
            <p:nvPr/>
          </p:nvSpPr>
          <p:spPr>
            <a:xfrm>
              <a:off x="0" y="-28575"/>
              <a:ext cx="3483342" cy="17412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13656">
            <a:off x="-3602615" y="1209218"/>
            <a:ext cx="5310462" cy="7722103"/>
            <a:chOff x="0" y="0"/>
            <a:chExt cx="1398640" cy="2033805"/>
          </a:xfrm>
        </p:grpSpPr>
        <p:sp>
          <p:nvSpPr>
            <p:cNvPr id="12" name="Freeform 12"/>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ECD7C1"/>
            </a:solidFill>
          </p:spPr>
        </p:sp>
        <p:sp>
          <p:nvSpPr>
            <p:cNvPr id="13" name="TextBox 13"/>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14685">
            <a:off x="3149061" y="2096313"/>
            <a:ext cx="13207230" cy="6537579"/>
          </a:xfrm>
          <a:custGeom>
            <a:avLst/>
            <a:gdLst/>
            <a:ahLst/>
            <a:cxnLst/>
            <a:rect l="l" t="t" r="r" b="b"/>
            <a:pathLst>
              <a:path w="13207230" h="6537579">
                <a:moveTo>
                  <a:pt x="0" y="0"/>
                </a:moveTo>
                <a:lnTo>
                  <a:pt x="13207230" y="0"/>
                </a:lnTo>
                <a:lnTo>
                  <a:pt x="13207230" y="6537579"/>
                </a:lnTo>
                <a:lnTo>
                  <a:pt x="0" y="6537579"/>
                </a:lnTo>
                <a:lnTo>
                  <a:pt x="0" y="0"/>
                </a:lnTo>
                <a:close/>
              </a:path>
            </a:pathLst>
          </a:custGeom>
          <a:blipFill>
            <a:blip r:embed="rId6">
              <a:alphaModFix amt="19999"/>
              <a:extLst>
                <a:ext uri="{96DAC541-7B7A-43D3-8B79-37D633B846F1}">
                  <asvg:svgBlip xmlns="" xmlns:asvg="http://schemas.microsoft.com/office/drawing/2016/SVG/main" r:embed="rId7"/>
                </a:ext>
              </a:extLst>
            </a:blip>
            <a:stretch>
              <a:fillRect/>
            </a:stretch>
          </a:blipFill>
        </p:spPr>
      </p:sp>
      <p:sp>
        <p:nvSpPr>
          <p:cNvPr id="15" name="Freeform 15"/>
          <p:cNvSpPr/>
          <p:nvPr/>
        </p:nvSpPr>
        <p:spPr>
          <a:xfrm rot="132327">
            <a:off x="1287777" y="1955792"/>
            <a:ext cx="1142189" cy="6649712"/>
          </a:xfrm>
          <a:custGeom>
            <a:avLst/>
            <a:gdLst/>
            <a:ahLst/>
            <a:cxnLst/>
            <a:rect l="l" t="t" r="r" b="b"/>
            <a:pathLst>
              <a:path w="1142189" h="6649712">
                <a:moveTo>
                  <a:pt x="0" y="0"/>
                </a:moveTo>
                <a:lnTo>
                  <a:pt x="1142189" y="0"/>
                </a:lnTo>
                <a:lnTo>
                  <a:pt x="1142189" y="6649712"/>
                </a:lnTo>
                <a:lnTo>
                  <a:pt x="0" y="6649712"/>
                </a:lnTo>
                <a:lnTo>
                  <a:pt x="0" y="0"/>
                </a:lnTo>
                <a:close/>
              </a:path>
            </a:pathLst>
          </a:custGeom>
          <a:blipFill>
            <a:blip r:embed="rId8">
              <a:extLst>
                <a:ext uri="{96DAC541-7B7A-43D3-8B79-37D633B846F1}">
                  <asvg:svgBlip xmlns="" xmlns:asvg="http://schemas.microsoft.com/office/drawing/2016/SVG/main" r:embed="rId9"/>
                </a:ext>
              </a:extLst>
            </a:blip>
            <a:stretch>
              <a:fillRect b="-83216"/>
            </a:stretch>
          </a:blipFill>
        </p:spPr>
      </p:sp>
      <p:sp>
        <p:nvSpPr>
          <p:cNvPr id="16" name="Freeform 16"/>
          <p:cNvSpPr/>
          <p:nvPr/>
        </p:nvSpPr>
        <p:spPr>
          <a:xfrm>
            <a:off x="2385760" y="5070270"/>
            <a:ext cx="3470702" cy="5932823"/>
          </a:xfrm>
          <a:custGeom>
            <a:avLst/>
            <a:gdLst/>
            <a:ahLst/>
            <a:cxnLst/>
            <a:rect l="l" t="t" r="r" b="b"/>
            <a:pathLst>
              <a:path w="3470702" h="5932823">
                <a:moveTo>
                  <a:pt x="0" y="0"/>
                </a:moveTo>
                <a:lnTo>
                  <a:pt x="3470702" y="0"/>
                </a:lnTo>
                <a:lnTo>
                  <a:pt x="3470702" y="5932823"/>
                </a:lnTo>
                <a:lnTo>
                  <a:pt x="0" y="593282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7" name="Freeform 17"/>
          <p:cNvSpPr/>
          <p:nvPr/>
        </p:nvSpPr>
        <p:spPr>
          <a:xfrm rot="1909642">
            <a:off x="12346788" y="219171"/>
            <a:ext cx="6235931" cy="4887510"/>
          </a:xfrm>
          <a:custGeom>
            <a:avLst/>
            <a:gdLst/>
            <a:ahLst/>
            <a:cxnLst/>
            <a:rect l="l" t="t" r="r" b="b"/>
            <a:pathLst>
              <a:path w="6235931" h="4887510">
                <a:moveTo>
                  <a:pt x="0" y="0"/>
                </a:moveTo>
                <a:lnTo>
                  <a:pt x="6235931" y="0"/>
                </a:lnTo>
                <a:lnTo>
                  <a:pt x="6235931" y="4887509"/>
                </a:lnTo>
                <a:lnTo>
                  <a:pt x="0" y="48875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8" name="TextBox 18"/>
          <p:cNvSpPr txBox="1"/>
          <p:nvPr/>
        </p:nvSpPr>
        <p:spPr>
          <a:xfrm rot="174069">
            <a:off x="4605908" y="3911086"/>
            <a:ext cx="10509822" cy="2207809"/>
          </a:xfrm>
          <a:prstGeom prst="rect">
            <a:avLst/>
          </a:prstGeom>
        </p:spPr>
        <p:txBody>
          <a:bodyPr lIns="0" tIns="0" rIns="0" bIns="0" rtlCol="0" anchor="t">
            <a:spAutoFit/>
          </a:bodyPr>
          <a:lstStyle/>
          <a:p>
            <a:pPr algn="ctr">
              <a:lnSpc>
                <a:spcPts val="17959"/>
              </a:lnSpc>
            </a:pPr>
            <a:r>
              <a:rPr lang="en-US" sz="12828" spc="1552">
                <a:solidFill>
                  <a:srgbClr val="000000"/>
                </a:solidFill>
                <a:latin typeface="Better Together Scrip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rot="-143581">
            <a:off x="1421876" y="1352749"/>
            <a:ext cx="15683047"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3143014" y="1859345"/>
            <a:ext cx="1320901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 xmlns:asvg="http://schemas.microsoft.com/office/drawing/2016/SVG/main" r:embed="rId15"/>
                </a:ext>
              </a:extLst>
            </a:blip>
            <a:stretch>
              <a:fillRect b="-83216"/>
            </a:stretch>
          </a:blipFill>
        </p:spPr>
      </p:sp>
      <p:sp>
        <p:nvSpPr>
          <p:cNvPr id="20" name="TextBox 20"/>
          <p:cNvSpPr txBox="1"/>
          <p:nvPr/>
        </p:nvSpPr>
        <p:spPr>
          <a:xfrm>
            <a:off x="3317645" y="4499593"/>
            <a:ext cx="11854293" cy="1872307"/>
          </a:xfrm>
          <a:prstGeom prst="rect">
            <a:avLst/>
          </a:prstGeom>
        </p:spPr>
        <p:txBody>
          <a:bodyPr lIns="0" tIns="0" rIns="0" bIns="0" rtlCol="0" anchor="t">
            <a:spAutoFit/>
          </a:bodyPr>
          <a:lstStyle/>
          <a:p>
            <a:pPr algn="ctr">
              <a:lnSpc>
                <a:spcPts val="7279"/>
              </a:lnSpc>
            </a:pPr>
            <a:r>
              <a:rPr lang="en-US" sz="5199">
                <a:solidFill>
                  <a:srgbClr val="002060"/>
                </a:solidFill>
                <a:latin typeface="DejaVu Serif Bold"/>
              </a:rPr>
              <a:t>Cô cho trẻ hát bài hát: </a:t>
            </a:r>
          </a:p>
          <a:p>
            <a:pPr algn="ctr">
              <a:lnSpc>
                <a:spcPts val="7279"/>
              </a:lnSpc>
            </a:pPr>
            <a:r>
              <a:rPr lang="en-US" sz="5199">
                <a:solidFill>
                  <a:srgbClr val="002060"/>
                </a:solidFill>
                <a:latin typeface="DejaVu Serif Bold"/>
              </a:rPr>
              <a:t>“Trái -phải, Trên -dưới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a:t>
            </a:r>
            <a:r>
              <a:rPr lang="en-US" sz="5199">
                <a:solidFill>
                  <a:srgbClr val="002060"/>
                </a:solidFill>
                <a:latin typeface="DejaVu Serif Bold"/>
              </a:rPr>
              <a:t>Ôn xác định phía trên- dưới- trước- sau của bản thân.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2060"/>
                </a:solidFill>
                <a:latin typeface="DejaVu Serif Bold"/>
              </a:rPr>
              <a:t>*Ôn xác định phía trên- dưới- trước- sau của bản thân.</a:t>
            </a:r>
          </a:p>
        </p:txBody>
      </p:sp>
      <p:sp>
        <p:nvSpPr>
          <p:cNvPr id="18" name="TextBox 18"/>
          <p:cNvSpPr txBox="1"/>
          <p:nvPr/>
        </p:nvSpPr>
        <p:spPr>
          <a:xfrm>
            <a:off x="6858520" y="7189574"/>
            <a:ext cx="4372273" cy="662940"/>
          </a:xfrm>
          <a:prstGeom prst="rect">
            <a:avLst/>
          </a:prstGeom>
        </p:spPr>
        <p:txBody>
          <a:bodyPr lIns="0" tIns="0" rIns="0" bIns="0" rtlCol="0" anchor="t">
            <a:spAutoFit/>
          </a:bodyPr>
          <a:lstStyle/>
          <a:p>
            <a:pPr algn="ctr">
              <a:lnSpc>
                <a:spcPts val="5459"/>
              </a:lnSpc>
            </a:pPr>
            <a:r>
              <a:rPr lang="en-US" sz="3899">
                <a:solidFill>
                  <a:srgbClr val="000000"/>
                </a:solidFill>
                <a:latin typeface="Noto Serif Display Bold Italics"/>
              </a:rPr>
              <a:t>Trò chơi: Dấu tay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641725"/>
            <a:ext cx="13563247" cy="1798890"/>
          </a:xfrm>
          <a:prstGeom prst="rect">
            <a:avLst/>
          </a:prstGeom>
        </p:spPr>
        <p:txBody>
          <a:bodyPr lIns="0" tIns="0" rIns="0" bIns="0" rtlCol="0" anchor="t">
            <a:spAutoFit/>
          </a:bodyPr>
          <a:lstStyle/>
          <a:p>
            <a:pPr algn="ctr">
              <a:lnSpc>
                <a:spcPts val="7279"/>
              </a:lnSpc>
            </a:pPr>
            <a:r>
              <a:rPr lang="en-US" sz="5199" dirty="0">
                <a:solidFill>
                  <a:srgbClr val="002060"/>
                </a:solidFill>
                <a:latin typeface="DejaVu Serif Bold"/>
              </a:rPr>
              <a:t>*</a:t>
            </a:r>
            <a:r>
              <a:rPr lang="en-US" sz="5199" dirty="0" err="1">
                <a:solidFill>
                  <a:srgbClr val="002060"/>
                </a:solidFill>
                <a:latin typeface="DejaVu Serif Bold"/>
              </a:rPr>
              <a:t>Xác</a:t>
            </a:r>
            <a:r>
              <a:rPr lang="en-US" sz="5199" dirty="0">
                <a:solidFill>
                  <a:srgbClr val="002060"/>
                </a:solidFill>
                <a:latin typeface="DejaVu Serif Bold"/>
              </a:rPr>
              <a:t> </a:t>
            </a:r>
            <a:r>
              <a:rPr lang="en-US" sz="5199" dirty="0" err="1">
                <a:solidFill>
                  <a:srgbClr val="002060"/>
                </a:solidFill>
                <a:latin typeface="DejaVu Serif Bold"/>
              </a:rPr>
              <a:t>định</a:t>
            </a:r>
            <a:r>
              <a:rPr lang="en-US" sz="5199" dirty="0">
                <a:solidFill>
                  <a:srgbClr val="002060"/>
                </a:solidFill>
                <a:latin typeface="DejaVu Serif Bold"/>
              </a:rPr>
              <a:t> </a:t>
            </a:r>
            <a:r>
              <a:rPr lang="en-US" sz="5199" dirty="0" err="1">
                <a:solidFill>
                  <a:srgbClr val="002060"/>
                </a:solidFill>
                <a:latin typeface="DejaVu Serif Bold"/>
              </a:rPr>
              <a:t>phía</a:t>
            </a:r>
            <a:r>
              <a:rPr lang="en-US" sz="5199" dirty="0">
                <a:solidFill>
                  <a:srgbClr val="002060"/>
                </a:solidFill>
                <a:latin typeface="DejaVu Serif Bold"/>
              </a:rPr>
              <a:t> </a:t>
            </a:r>
            <a:r>
              <a:rPr lang="en-US" sz="5199" dirty="0" err="1">
                <a:solidFill>
                  <a:srgbClr val="002060"/>
                </a:solidFill>
                <a:latin typeface="DejaVu Serif Bold"/>
              </a:rPr>
              <a:t>trên</a:t>
            </a:r>
            <a:r>
              <a:rPr lang="en-US" sz="5199" dirty="0">
                <a:solidFill>
                  <a:srgbClr val="002060"/>
                </a:solidFill>
                <a:latin typeface="DejaVu Serif Bold"/>
              </a:rPr>
              <a:t>- </a:t>
            </a:r>
            <a:r>
              <a:rPr lang="en-US" sz="5199" dirty="0" err="1">
                <a:solidFill>
                  <a:srgbClr val="002060"/>
                </a:solidFill>
                <a:latin typeface="DejaVu Serif Bold"/>
              </a:rPr>
              <a:t>dưới</a:t>
            </a:r>
            <a:r>
              <a:rPr lang="en-US" sz="5199" dirty="0">
                <a:solidFill>
                  <a:srgbClr val="002060"/>
                </a:solidFill>
                <a:latin typeface="DejaVu Serif Bold"/>
              </a:rPr>
              <a:t>- </a:t>
            </a:r>
            <a:r>
              <a:rPr lang="en-US" sz="5199" dirty="0" err="1">
                <a:solidFill>
                  <a:srgbClr val="002060"/>
                </a:solidFill>
                <a:latin typeface="DejaVu Serif Bold"/>
              </a:rPr>
              <a:t>trước</a:t>
            </a:r>
            <a:r>
              <a:rPr lang="en-US" sz="5199" dirty="0">
                <a:solidFill>
                  <a:srgbClr val="002060"/>
                </a:solidFill>
                <a:latin typeface="DejaVu Serif Bold"/>
              </a:rPr>
              <a:t>- </a:t>
            </a:r>
            <a:r>
              <a:rPr lang="en-US" sz="5199" dirty="0" err="1">
                <a:solidFill>
                  <a:srgbClr val="002060"/>
                </a:solidFill>
                <a:latin typeface="DejaVu Serif Bold"/>
              </a:rPr>
              <a:t>sau</a:t>
            </a:r>
            <a:r>
              <a:rPr lang="en-US" sz="5199" dirty="0">
                <a:solidFill>
                  <a:srgbClr val="002060"/>
                </a:solidFill>
                <a:latin typeface="DejaVu Serif Bold"/>
              </a:rPr>
              <a:t> </a:t>
            </a:r>
            <a:r>
              <a:rPr lang="en-US" sz="5199" dirty="0" err="1">
                <a:solidFill>
                  <a:srgbClr val="002060"/>
                </a:solidFill>
                <a:latin typeface="DejaVu Serif Bold"/>
              </a:rPr>
              <a:t>của</a:t>
            </a:r>
            <a:r>
              <a:rPr lang="en-US" sz="5199" dirty="0">
                <a:solidFill>
                  <a:srgbClr val="002060"/>
                </a:solidFill>
                <a:latin typeface="DejaVu Serif Bold"/>
              </a:rPr>
              <a:t> </a:t>
            </a:r>
            <a:r>
              <a:rPr lang="en-US" sz="5199" dirty="0" err="1">
                <a:solidFill>
                  <a:srgbClr val="002060"/>
                </a:solidFill>
                <a:latin typeface="DejaVu Serif Bold"/>
              </a:rPr>
              <a:t>đối</a:t>
            </a:r>
            <a:r>
              <a:rPr lang="en-US" sz="5199" dirty="0">
                <a:solidFill>
                  <a:srgbClr val="002060"/>
                </a:solidFill>
                <a:latin typeface="DejaVu Serif Bold"/>
              </a:rPr>
              <a:t> </a:t>
            </a:r>
            <a:r>
              <a:rPr lang="en-US" sz="5199" dirty="0" err="1">
                <a:solidFill>
                  <a:srgbClr val="002060"/>
                </a:solidFill>
                <a:latin typeface="DejaVu Serif Bold"/>
              </a:rPr>
              <a:t>tượng</a:t>
            </a:r>
            <a:r>
              <a:rPr lang="en-US" sz="5199" dirty="0">
                <a:solidFill>
                  <a:srgbClr val="002060"/>
                </a:solidFill>
                <a:latin typeface="DejaVu Serif Bold"/>
              </a:rPr>
              <a:t> </a:t>
            </a:r>
            <a:r>
              <a:rPr lang="en-US" sz="5199" dirty="0" err="1">
                <a:solidFill>
                  <a:srgbClr val="002060"/>
                </a:solidFill>
                <a:latin typeface="DejaVu Serif Bold"/>
              </a:rPr>
              <a:t>khác</a:t>
            </a:r>
            <a:endParaRPr lang="en-US" sz="5199" dirty="0">
              <a:solidFill>
                <a:srgbClr val="002060"/>
              </a:solidFill>
              <a:latin typeface="DejaVu Serif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363388" y="3789787"/>
            <a:ext cx="6354903" cy="4114800"/>
          </a:xfrm>
          <a:custGeom>
            <a:avLst/>
            <a:gdLst/>
            <a:ahLst/>
            <a:cxnLst/>
            <a:rect l="l" t="t" r="r" b="b"/>
            <a:pathLst>
              <a:path w="6354903" h="4114800">
                <a:moveTo>
                  <a:pt x="0" y="0"/>
                </a:moveTo>
                <a:lnTo>
                  <a:pt x="6354904" y="0"/>
                </a:lnTo>
                <a:lnTo>
                  <a:pt x="635490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9" name="Picture 9"/>
          <p:cNvPicPr>
            <a:picLocks noChangeAspect="1"/>
          </p:cNvPicPr>
          <p:nvPr/>
        </p:nvPicPr>
        <p:blipFill>
          <a:blip r:embed="rId6"/>
          <a:srcRect/>
          <a:stretch>
            <a:fillRect/>
          </a:stretch>
        </p:blipFill>
        <p:spPr>
          <a:xfrm>
            <a:off x="7569973" y="1028700"/>
            <a:ext cx="2606384" cy="3341518"/>
          </a:xfrm>
          <a:prstGeom prst="rect">
            <a:avLst/>
          </a:prstGeom>
        </p:spPr>
      </p:pic>
      <p:sp>
        <p:nvSpPr>
          <p:cNvPr id="10" name="Freeform 10"/>
          <p:cNvSpPr/>
          <p:nvPr/>
        </p:nvSpPr>
        <p:spPr>
          <a:xfrm>
            <a:off x="13406351" y="3122212"/>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a:off x="990600" y="3250054"/>
            <a:ext cx="1152144" cy="4114800"/>
          </a:xfrm>
          <a:custGeom>
            <a:avLst/>
            <a:gdLst/>
            <a:ahLst/>
            <a:cxnLst/>
            <a:rect l="l" t="t" r="r" b="b"/>
            <a:pathLst>
              <a:path w="1152144" h="4114800">
                <a:moveTo>
                  <a:pt x="0" y="0"/>
                </a:moveTo>
                <a:lnTo>
                  <a:pt x="1152144" y="0"/>
                </a:lnTo>
                <a:lnTo>
                  <a:pt x="1152144"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a:off x="6934200" y="7945192"/>
            <a:ext cx="4764590" cy="1584176"/>
          </a:xfrm>
          <a:custGeom>
            <a:avLst/>
            <a:gdLst/>
            <a:ahLst/>
            <a:cxnLst/>
            <a:rect l="l" t="t" r="r" b="b"/>
            <a:pathLst>
              <a:path w="6092986" h="1584176">
                <a:moveTo>
                  <a:pt x="0" y="0"/>
                </a:moveTo>
                <a:lnTo>
                  <a:pt x="6092986" y="0"/>
                </a:lnTo>
                <a:lnTo>
                  <a:pt x="6092986" y="1584176"/>
                </a:lnTo>
                <a:lnTo>
                  <a:pt x="0" y="158417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Right Arrow 12"/>
          <p:cNvSpPr/>
          <p:nvPr/>
        </p:nvSpPr>
        <p:spPr>
          <a:xfrm rot="10800000">
            <a:off x="3124200" y="5847187"/>
            <a:ext cx="990600" cy="104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2496800" y="5847187"/>
            <a:ext cx="909551" cy="104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540839" y="7248278"/>
            <a:ext cx="907961" cy="75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9456114" y="3122212"/>
            <a:ext cx="720243" cy="85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126052" y="2171700"/>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trên</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11693926" y="5043438"/>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2895600" y="4887224"/>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trước</a:t>
            </a:r>
            <a:endParaRPr lang="en-US" sz="3200" b="1" dirty="0">
              <a:solidFill>
                <a:srgbClr val="FF0000"/>
              </a:solidFill>
              <a:latin typeface="Times New Roman" pitchFamily="18" charset="0"/>
              <a:cs typeface="Times New Roman" pitchFamily="18" charset="0"/>
            </a:endParaRPr>
          </a:p>
        </p:txBody>
      </p:sp>
      <p:sp>
        <p:nvSpPr>
          <p:cNvPr id="20" name="TextBox 19"/>
          <p:cNvSpPr txBox="1"/>
          <p:nvPr/>
        </p:nvSpPr>
        <p:spPr>
          <a:xfrm>
            <a:off x="5638800" y="7623501"/>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dưới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277961" y="2004906"/>
            <a:ext cx="1638067" cy="6300259"/>
          </a:xfrm>
          <a:custGeom>
            <a:avLst/>
            <a:gdLst/>
            <a:ahLst/>
            <a:cxnLst/>
            <a:rect l="l" t="t" r="r" b="b"/>
            <a:pathLst>
              <a:path w="1638067" h="6300259">
                <a:moveTo>
                  <a:pt x="0" y="0"/>
                </a:moveTo>
                <a:lnTo>
                  <a:pt x="1638067" y="0"/>
                </a:lnTo>
                <a:lnTo>
                  <a:pt x="1638067" y="6300260"/>
                </a:lnTo>
                <a:lnTo>
                  <a:pt x="0" y="63002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2067615" y="4703912"/>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118275" y="1028700"/>
            <a:ext cx="2051449" cy="1271898"/>
          </a:xfrm>
          <a:custGeom>
            <a:avLst/>
            <a:gdLst/>
            <a:ahLst/>
            <a:cxnLst/>
            <a:rect l="l" t="t" r="r" b="b"/>
            <a:pathLst>
              <a:path w="2051449" h="1271898">
                <a:moveTo>
                  <a:pt x="0" y="0"/>
                </a:moveTo>
                <a:lnTo>
                  <a:pt x="2051450" y="0"/>
                </a:lnTo>
                <a:lnTo>
                  <a:pt x="2051450" y="1271898"/>
                </a:lnTo>
                <a:lnTo>
                  <a:pt x="0" y="12718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028700" y="2300598"/>
            <a:ext cx="4151010" cy="6361701"/>
          </a:xfrm>
          <a:custGeom>
            <a:avLst/>
            <a:gdLst/>
            <a:ahLst/>
            <a:cxnLst/>
            <a:rect l="l" t="t" r="r" b="b"/>
            <a:pathLst>
              <a:path w="4151010" h="6361701">
                <a:moveTo>
                  <a:pt x="0" y="0"/>
                </a:moveTo>
                <a:lnTo>
                  <a:pt x="4151010" y="0"/>
                </a:lnTo>
                <a:lnTo>
                  <a:pt x="4151010" y="6361702"/>
                </a:lnTo>
                <a:lnTo>
                  <a:pt x="0" y="63617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7563939" y="7864832"/>
            <a:ext cx="2605785" cy="2786936"/>
          </a:xfrm>
          <a:custGeom>
            <a:avLst/>
            <a:gdLst/>
            <a:ahLst/>
            <a:cxnLst/>
            <a:rect l="l" t="t" r="r" b="b"/>
            <a:pathLst>
              <a:path w="2605785" h="2786936">
                <a:moveTo>
                  <a:pt x="0" y="0"/>
                </a:moveTo>
                <a:lnTo>
                  <a:pt x="2605786" y="0"/>
                </a:lnTo>
                <a:lnTo>
                  <a:pt x="2605786" y="2786936"/>
                </a:lnTo>
                <a:lnTo>
                  <a:pt x="0" y="2786936"/>
                </a:lnTo>
                <a:lnTo>
                  <a:pt x="0" y="0"/>
                </a:lnTo>
                <a:close/>
              </a:path>
            </a:pathLst>
          </a:custGeom>
          <a:blipFill>
            <a:blip r:embed="rId1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906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390782" y="3351217"/>
            <a:ext cx="13563247" cy="6014467"/>
          </a:xfrm>
          <a:prstGeom prst="rect">
            <a:avLst/>
          </a:prstGeom>
        </p:spPr>
        <p:txBody>
          <a:bodyPr lIns="0" tIns="0" rIns="0" bIns="0" rtlCol="0" anchor="t">
            <a:spAutoFit/>
          </a:bodyPr>
          <a:lstStyle/>
          <a:p>
            <a:pPr algn="ctr">
              <a:lnSpc>
                <a:spcPts val="6720"/>
              </a:lnSpc>
            </a:pPr>
            <a:r>
              <a:rPr lang="en-US" sz="4800">
                <a:solidFill>
                  <a:srgbClr val="002060"/>
                </a:solidFill>
                <a:latin typeface="DejaVu Serif Bold"/>
              </a:rPr>
              <a:t>*</a:t>
            </a:r>
            <a:r>
              <a:rPr lang="en-US" sz="4800">
                <a:solidFill>
                  <a:srgbClr val="002060"/>
                </a:solidFill>
                <a:latin typeface="Times New Roman" panose="02020603050405020304" pitchFamily="18" charset="0"/>
                <a:cs typeface="Times New Roman" panose="02020603050405020304" pitchFamily="18" charset="0"/>
              </a:rPr>
              <a:t>TC1:Về đúng phía theo yêu cầu của cô</a:t>
            </a:r>
          </a:p>
          <a:p>
            <a:pPr algn="ctr">
              <a:lnSpc>
                <a:spcPts val="6720"/>
              </a:lnSpc>
            </a:pPr>
            <a:r>
              <a:rPr lang="en-US" sz="4800">
                <a:solidFill>
                  <a:srgbClr val="002060"/>
                </a:solidFill>
                <a:latin typeface="Times New Roman" panose="02020603050405020304" pitchFamily="18" charset="0"/>
                <a:cs typeface="Times New Roman" panose="02020603050405020304" pitchFamily="18" charset="0"/>
              </a:rPr>
              <a:t>+ Cho trẻ đứng vòng quanh cô trẻ vừa đi vừa hát bài đường và chân và khi nghe cô nói về phía nào thì trẻ chạy về đúng phía theo yêu cầu của cô.</a:t>
            </a:r>
          </a:p>
          <a:p>
            <a:pPr algn="ctr">
              <a:lnSpc>
                <a:spcPts val="6720"/>
              </a:lnSpc>
            </a:pPr>
            <a:r>
              <a:rPr lang="en-US" sz="4800">
                <a:solidFill>
                  <a:srgbClr val="002060"/>
                </a:solidFill>
                <a:latin typeface="Times New Roman" panose="02020603050405020304" pitchFamily="18" charset="0"/>
                <a:cs typeface="Times New Roman" panose="02020603050405020304" pitchFamily="18" charset="0"/>
              </a:rPr>
              <a:t>- Nếu trẻ về sai cho mình bạn đó chơi lại hoặc cho trẻ nhảy lò cò</a:t>
            </a:r>
          </a:p>
          <a:p>
            <a:pPr algn="ctr">
              <a:lnSpc>
                <a:spcPts val="6720"/>
              </a:lnSpc>
            </a:pPr>
            <a:endParaRPr lang="en-US" sz="4800">
              <a:solidFill>
                <a:srgbClr val="002060"/>
              </a:solidFill>
              <a:latin typeface="DejaVu Serif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245</Words>
  <Application>Microsoft Office PowerPoint</Application>
  <PresentationFormat>Custom</PresentationFormat>
  <Paragraphs>24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Noto Serif Display Bold Italics</vt:lpstr>
      <vt:lpstr>Times New Roman</vt:lpstr>
      <vt:lpstr>Arial</vt:lpstr>
      <vt:lpstr>Better Together Script</vt:lpstr>
      <vt:lpstr>Calibri</vt:lpstr>
      <vt:lpstr>DejaVu Serif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Xác định phía trên,phía dưới,phía trước, phía sau của bạn khác</dc:title>
  <cp:lastModifiedBy>Admin</cp:lastModifiedBy>
  <cp:revision>6</cp:revision>
  <dcterms:created xsi:type="dcterms:W3CDTF">2006-08-16T00:00:00Z</dcterms:created>
  <dcterms:modified xsi:type="dcterms:W3CDTF">2025-01-03T07:37:14Z</dcterms:modified>
  <dc:identifier>DAF1ci-Kj3E</dc:identifier>
</cp:coreProperties>
</file>