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0"/>
  </p:notesMasterIdLst>
  <p:sldIdLst>
    <p:sldId id="263" r:id="rId3"/>
    <p:sldId id="257" r:id="rId4"/>
    <p:sldId id="259" r:id="rId5"/>
    <p:sldId id="260" r:id="rId6"/>
    <p:sldId id="261" r:id="rId7"/>
    <p:sldId id="262" r:id="rId8"/>
    <p:sldId id="264" r:id="rId9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Adigiana Extreme" panose="020B0604020202020204" charset="0"/>
      <p:regular r:id="rId15"/>
    </p:embeddedFont>
    <p:embeddedFont>
      <p:font typeface="Kelly Slab" panose="020B0604020202020204" charset="0"/>
      <p:regular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Didact Gothic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DAEB03-99B5-4374-804C-9BF8B48B5F92}">
  <a:tblStyle styleId="{50DAEB03-99B5-4374-804C-9BF8B48B5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0366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7376473427_0_24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7376473427_0_24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376473427_0_2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376473427_0_2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83e0a6ce3b_4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83e0a6ce3b_4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39c9eeade_1_1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739c9eeade_1_1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739c9eeade_1_2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739c9eeade_1_2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3589900" y="2265213"/>
            <a:ext cx="484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3589850" y="1305088"/>
            <a:ext cx="4842600" cy="9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sz="9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5207650" y="3429225"/>
            <a:ext cx="32247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270300" y="0"/>
            <a:ext cx="5119600" cy="5143775"/>
            <a:chOff x="3754175" y="0"/>
            <a:chExt cx="5119600" cy="5143775"/>
          </a:xfrm>
        </p:grpSpPr>
        <p:sp>
          <p:nvSpPr>
            <p:cNvPr id="42" name="Google Shape;42;p3"/>
            <p:cNvSpPr/>
            <p:nvPr/>
          </p:nvSpPr>
          <p:spPr>
            <a:xfrm>
              <a:off x="5500325" y="0"/>
              <a:ext cx="457200" cy="1791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070750" y="0"/>
              <a:ext cx="469200" cy="92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076750" y="10232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076750" y="1579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343350" y="0"/>
              <a:ext cx="457200" cy="968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235975" y="4389650"/>
              <a:ext cx="457200" cy="753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754175" y="0"/>
              <a:ext cx="469200" cy="537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653175" y="4090650"/>
              <a:ext cx="457200" cy="1053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500325" y="3806075"/>
              <a:ext cx="457200" cy="13377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922775" y="4090650"/>
              <a:ext cx="457200" cy="105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921838" y="0"/>
              <a:ext cx="457200" cy="151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eft">
  <p:cSld name="CUSTOM_4">
    <p:bg>
      <p:bgPr>
        <a:solidFill>
          <a:schemeClr val="dk1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 txBox="1">
            <a:spLocks noGrp="1"/>
          </p:cNvSpPr>
          <p:nvPr>
            <p:ph type="title"/>
          </p:nvPr>
        </p:nvSpPr>
        <p:spPr>
          <a:xfrm>
            <a:off x="711400" y="1554800"/>
            <a:ext cx="45303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body" idx="1"/>
          </p:nvPr>
        </p:nvSpPr>
        <p:spPr>
          <a:xfrm>
            <a:off x="711400" y="2169400"/>
            <a:ext cx="45303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□"/>
              <a:defRPr sz="1600">
                <a:solidFill>
                  <a:srgbClr val="FFFFFF"/>
                </a:solidFill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■"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81" name="Google Shape;281;p17"/>
          <p:cNvGrpSpPr/>
          <p:nvPr/>
        </p:nvGrpSpPr>
        <p:grpSpPr>
          <a:xfrm rot="10800000" flipH="1">
            <a:off x="4343350" y="0"/>
            <a:ext cx="4530425" cy="3167700"/>
            <a:chOff x="4343350" y="1976250"/>
            <a:chExt cx="4530425" cy="3167700"/>
          </a:xfrm>
        </p:grpSpPr>
        <p:sp>
          <p:nvSpPr>
            <p:cNvPr id="282" name="Google Shape;282;p17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5"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21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366" name="Google Shape;366;p21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1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1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1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1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1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2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4" name="Google Shape;384;p21"/>
          <p:cNvSpPr txBox="1">
            <a:spLocks noGrp="1"/>
          </p:cNvSpPr>
          <p:nvPr>
            <p:ph type="subTitle" idx="1"/>
          </p:nvPr>
        </p:nvSpPr>
        <p:spPr>
          <a:xfrm>
            <a:off x="7114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5" name="Google Shape;385;p21"/>
          <p:cNvSpPr txBox="1">
            <a:spLocks noGrp="1"/>
          </p:cNvSpPr>
          <p:nvPr>
            <p:ph type="subTitle" idx="2"/>
          </p:nvPr>
        </p:nvSpPr>
        <p:spPr>
          <a:xfrm>
            <a:off x="7114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1"/>
          <p:cNvSpPr txBox="1">
            <a:spLocks noGrp="1"/>
          </p:cNvSpPr>
          <p:nvPr>
            <p:ph type="subTitle" idx="3"/>
          </p:nvPr>
        </p:nvSpPr>
        <p:spPr>
          <a:xfrm>
            <a:off x="33802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4"/>
          </p:nvPr>
        </p:nvSpPr>
        <p:spPr>
          <a:xfrm>
            <a:off x="33802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21"/>
          <p:cNvSpPr txBox="1">
            <a:spLocks noGrp="1"/>
          </p:cNvSpPr>
          <p:nvPr>
            <p:ph type="subTitle" idx="5"/>
          </p:nvPr>
        </p:nvSpPr>
        <p:spPr>
          <a:xfrm>
            <a:off x="6049000" y="2571750"/>
            <a:ext cx="23835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subTitle" idx="6"/>
          </p:nvPr>
        </p:nvSpPr>
        <p:spPr>
          <a:xfrm>
            <a:off x="6049000" y="2866175"/>
            <a:ext cx="23835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480060" indent="-342900" algn="l">
              <a:defRPr sz="4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1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6" y="1629486"/>
            <a:ext cx="5966666" cy="1817510"/>
          </a:xfrm>
          <a:effectLst/>
        </p:spPr>
        <p:txBody>
          <a:bodyPr anchor="b"/>
          <a:lstStyle>
            <a:lvl1pPr algn="r">
              <a:defRPr sz="3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75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0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18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ctr" defTabSz="685800" rtl="0" eaLnBrk="1" latinLnBrk="0" hangingPunct="1">
              <a:spcBef>
                <a:spcPct val="20000"/>
              </a:spcBef>
              <a:spcAft>
                <a:spcPts val="22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65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4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1"/>
            <a:ext cx="3636085" cy="943870"/>
          </a:xfrm>
          <a:effectLst/>
        </p:spPr>
        <p:txBody>
          <a:bodyPr anchor="b">
            <a:noAutofit/>
          </a:bodyPr>
          <a:lstStyle>
            <a:lvl1pPr marL="171450" indent="-171450" algn="l"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17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2623351"/>
            <a:ext cx="3388660" cy="160463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11400" y="1195525"/>
            <a:ext cx="7721100" cy="34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71" name="Google Shape;71;p4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37160" indent="-137160">
              <a:buFont typeface="Georgia" pitchFamily="18" charset="0"/>
              <a:buChar char="*"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8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1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9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B5B1F-B0D1-46E8-BAFE-0666E880380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3/1/2025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C992-9C31-45F4-92F6-4601C7D7ACFE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2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5"/>
          <p:cNvGrpSpPr/>
          <p:nvPr/>
        </p:nvGrpSpPr>
        <p:grpSpPr>
          <a:xfrm rot="10800000" flipH="1">
            <a:off x="279125" y="4054338"/>
            <a:ext cx="8594650" cy="1089153"/>
            <a:chOff x="279125" y="-12"/>
            <a:chExt cx="8594650" cy="1089153"/>
          </a:xfrm>
        </p:grpSpPr>
        <p:sp>
          <p:nvSpPr>
            <p:cNvPr id="90" name="Google Shape;90;p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5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1"/>
          </p:nvPr>
        </p:nvSpPr>
        <p:spPr>
          <a:xfrm>
            <a:off x="12037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2"/>
          </p:nvPr>
        </p:nvSpPr>
        <p:spPr>
          <a:xfrm>
            <a:off x="5064100" y="2866175"/>
            <a:ext cx="2875800" cy="1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□"/>
              <a:defRPr>
                <a:solidFill>
                  <a:srgbClr val="FFFFFF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2037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5064100" y="2566475"/>
            <a:ext cx="28758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711400" y="1233175"/>
            <a:ext cx="386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711400" y="2803075"/>
            <a:ext cx="386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2"/>
          </p:nvPr>
        </p:nvSpPr>
        <p:spPr>
          <a:xfrm>
            <a:off x="4572000" y="724075"/>
            <a:ext cx="38607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□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3"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/>
          <p:nvPr/>
        </p:nvSpPr>
        <p:spPr>
          <a:xfrm>
            <a:off x="5500325" y="0"/>
            <a:ext cx="457200" cy="1791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6070750" y="0"/>
            <a:ext cx="469200" cy="9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6076750" y="1023200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6076750" y="1579550"/>
            <a:ext cx="457200" cy="45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/>
          <p:nvPr/>
        </p:nvSpPr>
        <p:spPr>
          <a:xfrm>
            <a:off x="4343350" y="0"/>
            <a:ext cx="457200" cy="96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"/>
          <p:cNvSpPr/>
          <p:nvPr/>
        </p:nvSpPr>
        <p:spPr>
          <a:xfrm>
            <a:off x="6653175" y="0"/>
            <a:ext cx="457200" cy="162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6653175" y="17269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/>
          <p:nvPr/>
        </p:nvSpPr>
        <p:spPr>
          <a:xfrm>
            <a:off x="7229975" y="0"/>
            <a:ext cx="469200" cy="109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3"/>
          <p:cNvSpPr/>
          <p:nvPr/>
        </p:nvSpPr>
        <p:spPr>
          <a:xfrm>
            <a:off x="7235975" y="1192925"/>
            <a:ext cx="457200" cy="309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"/>
          <p:cNvSpPr/>
          <p:nvPr/>
        </p:nvSpPr>
        <p:spPr>
          <a:xfrm>
            <a:off x="7235975" y="4389650"/>
            <a:ext cx="457200" cy="75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"/>
          <p:cNvSpPr/>
          <p:nvPr/>
        </p:nvSpPr>
        <p:spPr>
          <a:xfrm>
            <a:off x="7817275" y="0"/>
            <a:ext cx="469200" cy="242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7823275" y="25327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7823275" y="3096850"/>
            <a:ext cx="457200" cy="204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8404575" y="0"/>
            <a:ext cx="469200" cy="324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8410575" y="3348875"/>
            <a:ext cx="457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410575" y="4476825"/>
            <a:ext cx="457200" cy="66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3754175" y="0"/>
            <a:ext cx="469200" cy="537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410575" y="39128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6653175" y="4090650"/>
            <a:ext cx="457200" cy="10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074875" y="4953625"/>
            <a:ext cx="457200" cy="18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6074875" y="4389650"/>
            <a:ext cx="457200" cy="45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500325" y="3806075"/>
            <a:ext cx="457200" cy="13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4922775" y="4090650"/>
            <a:ext cx="457200" cy="105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343350" y="4734525"/>
            <a:ext cx="457200" cy="4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921838" y="0"/>
            <a:ext cx="457200" cy="15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3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4"/>
          <p:cNvGrpSpPr/>
          <p:nvPr/>
        </p:nvGrpSpPr>
        <p:grpSpPr>
          <a:xfrm rot="10800000">
            <a:off x="270300" y="100"/>
            <a:ext cx="5119600" cy="5161550"/>
            <a:chOff x="3754175" y="-18100"/>
            <a:chExt cx="5119600" cy="5161550"/>
          </a:xfrm>
        </p:grpSpPr>
        <p:sp>
          <p:nvSpPr>
            <p:cNvPr id="227" name="Google Shape;227;p14"/>
            <p:cNvSpPr/>
            <p:nvPr/>
          </p:nvSpPr>
          <p:spPr>
            <a:xfrm>
              <a:off x="5500325" y="0"/>
              <a:ext cx="457200" cy="81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6070750" y="-18100"/>
              <a:ext cx="469200" cy="52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6076750" y="608550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6076750" y="116490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4343350" y="0"/>
              <a:ext cx="457200" cy="526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6653175" y="0"/>
              <a:ext cx="457200" cy="1622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6653175" y="1726975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229975" y="0"/>
              <a:ext cx="469200" cy="109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7235975" y="1192925"/>
              <a:ext cx="457200" cy="3097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7817275" y="0"/>
              <a:ext cx="469200" cy="24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7823275" y="25327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7823275" y="3096850"/>
              <a:ext cx="457200" cy="2046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8404575" y="0"/>
              <a:ext cx="469200" cy="3242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8410575" y="4476825"/>
              <a:ext cx="457200" cy="666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3754175" y="0"/>
              <a:ext cx="469200" cy="283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4105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4921825" y="0"/>
              <a:ext cx="457200" cy="38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3_1_1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5"/>
          <p:cNvGrpSpPr/>
          <p:nvPr/>
        </p:nvGrpSpPr>
        <p:grpSpPr>
          <a:xfrm rot="10800000">
            <a:off x="279125" y="4061038"/>
            <a:ext cx="8594650" cy="1089153"/>
            <a:chOff x="279125" y="-12"/>
            <a:chExt cx="8594650" cy="1089153"/>
          </a:xfrm>
        </p:grpSpPr>
        <p:sp>
          <p:nvSpPr>
            <p:cNvPr id="247" name="Google Shape;247;p15"/>
            <p:cNvSpPr/>
            <p:nvPr/>
          </p:nvSpPr>
          <p:spPr>
            <a:xfrm rot="10800000">
              <a:off x="1453725" y="5"/>
              <a:ext cx="457200" cy="3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 rot="10800000">
              <a:off x="866425" y="5"/>
              <a:ext cx="457200" cy="7041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 rot="10800000">
              <a:off x="279125" y="-12"/>
              <a:ext cx="457200" cy="457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 rot="10800000">
              <a:off x="2036525" y="5"/>
              <a:ext cx="457200" cy="24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 rot="10800000">
              <a:off x="2614825" y="5"/>
              <a:ext cx="457200" cy="384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 rot="10800000">
              <a:off x="3189375" y="5"/>
              <a:ext cx="457200" cy="24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 rot="10800000">
              <a:off x="3766925" y="5"/>
              <a:ext cx="457200" cy="330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 rot="10800000">
              <a:off x="4346350" y="5"/>
              <a:ext cx="457200" cy="223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 rot="10800000">
              <a:off x="7842025" y="5"/>
              <a:ext cx="457200" cy="385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 rot="10800000">
              <a:off x="7267475" y="5"/>
              <a:ext cx="457200" cy="26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 rot="10800000">
              <a:off x="6100375" y="5"/>
              <a:ext cx="469200" cy="258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 rot="10800000">
              <a:off x="4925775" y="5"/>
              <a:ext cx="469200" cy="297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 rot="10800000">
              <a:off x="5523575" y="5"/>
              <a:ext cx="457200" cy="390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 rot="10800000">
              <a:off x="6689925" y="5"/>
              <a:ext cx="457200" cy="503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 rot="10800000">
              <a:off x="8416575" y="5"/>
              <a:ext cx="457200" cy="52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 rot="10800000">
              <a:off x="8416575" y="631940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 rot="10800000">
              <a:off x="279125" y="563965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3_1_1_1"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6"/>
          <p:cNvGrpSpPr/>
          <p:nvPr/>
        </p:nvGrpSpPr>
        <p:grpSpPr>
          <a:xfrm rot="10800000">
            <a:off x="270300" y="0"/>
            <a:ext cx="4530425" cy="3167700"/>
            <a:chOff x="4343350" y="1976250"/>
            <a:chExt cx="4530425" cy="3167700"/>
          </a:xfrm>
        </p:grpSpPr>
        <p:sp>
          <p:nvSpPr>
            <p:cNvPr id="266" name="Google Shape;266;p16"/>
            <p:cNvSpPr/>
            <p:nvPr/>
          </p:nvSpPr>
          <p:spPr>
            <a:xfrm>
              <a:off x="7235975" y="4152900"/>
              <a:ext cx="457200" cy="99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7823275" y="39128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823275" y="4476950"/>
              <a:ext cx="457200" cy="666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404575" y="1976250"/>
              <a:ext cx="469200" cy="1266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8410575" y="3348875"/>
              <a:ext cx="457200" cy="457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410575" y="3913875"/>
              <a:ext cx="457200" cy="122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653175" y="3918000"/>
              <a:ext cx="457200" cy="122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6074875" y="4953625"/>
              <a:ext cx="457200" cy="189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6074875" y="4389650"/>
              <a:ext cx="457200" cy="4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500325" y="4210050"/>
              <a:ext cx="457200" cy="933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922775" y="4434475"/>
              <a:ext cx="457200" cy="70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343350" y="4734525"/>
              <a:ext cx="457200" cy="409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Font typeface="Kelly Slab"/>
              <a:buNone/>
              <a:defRPr sz="2500" b="1">
                <a:solidFill>
                  <a:schemeClr val="accent2"/>
                </a:solidFill>
                <a:latin typeface="Kelly Slab"/>
                <a:ea typeface="Kelly Slab"/>
                <a:cs typeface="Kelly Slab"/>
                <a:sym typeface="Kelly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1400" y="1152475"/>
            <a:ext cx="77211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Didact Gothic"/>
              <a:buChar char="■"/>
              <a:defRPr sz="1800"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Didact Gothic"/>
              <a:buChar char="□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Didact Gothic"/>
              <a:buChar char="■"/>
              <a:defRPr>
                <a:solidFill>
                  <a:schemeClr val="accent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buClrTx/>
              <a:buFontTx/>
              <a:buNone/>
            </a:pPr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4D9B5B1F-B0D1-46E8-BAFE-0666E880380B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3/1/2025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1"/>
            <a:ext cx="18288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</a:pPr>
            <a:fld id="{54AEC992-9C31-45F4-92F6-4601C7D7ACF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90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marL="240030" indent="-240030" algn="r" defTabSz="6858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3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4241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48156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7447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714500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940814" indent="-137160" algn="l" defTabSz="685800" rtl="0" eaLnBrk="1" latinLnBrk="0" hangingPunct="1">
        <a:spcBef>
          <a:spcPct val="20000"/>
        </a:spcBef>
        <a:spcAft>
          <a:spcPts val="22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72656D-3812-BE82-01D2-4205FCCC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14800" y="824925"/>
            <a:ext cx="631744" cy="631744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B8F902-5E61-FAE4-0DB0-3EBD20AF5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02534"/>
              </p:ext>
            </p:extLst>
          </p:nvPr>
        </p:nvGraphicFramePr>
        <p:xfrm>
          <a:off x="2057400" y="2260435"/>
          <a:ext cx="5255419" cy="1545986"/>
        </p:xfrm>
        <a:graphic>
          <a:graphicData uri="http://schemas.openxmlformats.org/drawingml/2006/table">
            <a:tbl>
              <a:tblPr firstRow="1" firstCol="1" bandRow="1"/>
              <a:tblGrid>
                <a:gridCol w="1665658">
                  <a:extLst>
                    <a:ext uri="{9D8B030D-6E8A-4147-A177-3AD203B41FA5}">
                      <a16:colId xmlns:a16="http://schemas.microsoft.com/office/drawing/2014/main" val="1652505453"/>
                    </a:ext>
                  </a:extLst>
                </a:gridCol>
                <a:gridCol w="3589761">
                  <a:extLst>
                    <a:ext uri="{9D8B030D-6E8A-4147-A177-3AD203B41FA5}">
                      <a16:colId xmlns:a16="http://schemas.microsoft.com/office/drawing/2014/main" val="72334079"/>
                    </a:ext>
                  </a:extLst>
                </a:gridCol>
              </a:tblGrid>
              <a:tr h="1545986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       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Lứa tuổi   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Giáo viên 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kì diệu của nam châm</a:t>
                      </a:r>
                      <a:endParaRPr lang="en-US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MGN (</a:t>
                      </a:r>
                      <a:r>
                        <a:rPr lang="vi-VN" sz="18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vi-VN" sz="18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1800" b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Nguyễn </a:t>
                      </a:r>
                      <a:r>
                        <a:rPr lang="vi-VN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8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Hải</a:t>
                      </a:r>
                      <a:r>
                        <a:rPr lang="en-US" sz="18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Yến</a:t>
                      </a:r>
                      <a:endParaRPr lang="en-US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00998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5CF7E15-B246-1C40-2320-EC28D34D58EA}"/>
              </a:ext>
            </a:extLst>
          </p:cNvPr>
          <p:cNvSpPr/>
          <p:nvPr/>
        </p:nvSpPr>
        <p:spPr>
          <a:xfrm>
            <a:off x="2614630" y="1664953"/>
            <a:ext cx="3632083" cy="438580"/>
          </a:xfrm>
          <a:prstGeom prst="rect">
            <a:avLst/>
          </a:prstGeom>
          <a:noFill/>
        </p:spPr>
        <p:txBody>
          <a:bodyPr wrap="none" lIns="68579" tIns="34289" rIns="68579" bIns="34289">
            <a:spAutoFit/>
          </a:bodyPr>
          <a:lstStyle/>
          <a:p>
            <a:pPr algn="ctr" defTabSz="685783">
              <a:buClrTx/>
            </a:pPr>
            <a:r>
              <a:rPr lang="en-US" sz="2400" b="1" kern="1200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 KHOA HỌC</a:t>
            </a:r>
            <a:endParaRPr lang="en-US" sz="2400" b="1" kern="1200" dirty="0">
              <a:ln/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095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</a:pPr>
            <a:r>
              <a:rPr lang="en-US" altLang="vi-VN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alt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0"/>
          <p:cNvSpPr txBox="1">
            <a:spLocks noGrp="1"/>
          </p:cNvSpPr>
          <p:nvPr>
            <p:ph type="title"/>
          </p:nvPr>
        </p:nvSpPr>
        <p:spPr>
          <a:xfrm>
            <a:off x="711400" y="537875"/>
            <a:ext cx="77211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HÌNH DẠNG – CẤU TẠO</a:t>
            </a:r>
            <a:endParaRPr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igiana Extrem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0150"/>
            <a:ext cx="3572604" cy="3572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678">
            <a:off x="4504595" y="1715540"/>
            <a:ext cx="3316204" cy="28003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57600" y="1606101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1606101"/>
            <a:ext cx="609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43200" y="1200150"/>
            <a:ext cx="30043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đỏ: Cực Bắc</a:t>
            </a:r>
            <a:endParaRPr lang="en-US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438400" y="3486150"/>
            <a:ext cx="685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124200" y="3714750"/>
            <a:ext cx="1447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1662" y="3943350"/>
            <a:ext cx="2991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Màu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xanh: </a:t>
            </a:r>
            <a:r>
              <a:rPr 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Cực </a:t>
            </a:r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Nam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496" y="200620"/>
            <a:ext cx="883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  <a:sym typeface="Kelly Slab"/>
              </a:rPr>
              <a:t>ĐẶC ĐIỂM - TÍNH CHẤT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4782"/>
            <a:ext cx="6153957" cy="3928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3"/>
          <p:cNvSpPr txBox="1">
            <a:spLocks noGrp="1"/>
          </p:cNvSpPr>
          <p:nvPr>
            <p:ph type="title" idx="2"/>
          </p:nvPr>
        </p:nvSpPr>
        <p:spPr>
          <a:xfrm>
            <a:off x="3429000" y="1581150"/>
            <a:ext cx="5528400" cy="2333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GV thực hành nam châm hút-đẩy nhau trên màn hình chiếu đa vật thể</a:t>
            </a: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4"/>
          <p:cNvSpPr txBox="1">
            <a:spLocks noGrp="1"/>
          </p:cNvSpPr>
          <p:nvPr>
            <p:ph type="title"/>
          </p:nvPr>
        </p:nvSpPr>
        <p:spPr>
          <a:xfrm>
            <a:off x="711400" y="57151"/>
            <a:ext cx="7721100" cy="6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ĐẶC ĐIỂM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4531" y="454474"/>
            <a:ext cx="1066800" cy="986663"/>
            <a:chOff x="2209800" y="1352550"/>
            <a:chExt cx="1066800" cy="986663"/>
          </a:xfrm>
        </p:grpSpPr>
        <p:sp>
          <p:nvSpPr>
            <p:cNvPr id="572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800" b="1" dirty="0" smtClean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Hút</a:t>
              </a:r>
              <a:endParaRPr sz="28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162800" y="454474"/>
            <a:ext cx="1066800" cy="986663"/>
            <a:chOff x="2209800" y="1352550"/>
            <a:chExt cx="1066800" cy="986663"/>
          </a:xfrm>
        </p:grpSpPr>
        <p:sp>
          <p:nvSpPr>
            <p:cNvPr id="33" name="Google Shape;572;p34"/>
            <p:cNvSpPr/>
            <p:nvPr/>
          </p:nvSpPr>
          <p:spPr>
            <a:xfrm>
              <a:off x="2209800" y="1559205"/>
              <a:ext cx="896458" cy="780008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accent1"/>
                </a:solidFill>
                <a:latin typeface="Kelly Slab"/>
                <a:ea typeface="Kelly Slab"/>
                <a:cs typeface="Kelly Slab"/>
                <a:sym typeface="Kelly Slab"/>
              </a:endParaRPr>
            </a:p>
          </p:txBody>
        </p:sp>
        <p:sp>
          <p:nvSpPr>
            <p:cNvPr id="34" name="Google Shape;573;p34"/>
            <p:cNvSpPr/>
            <p:nvPr/>
          </p:nvSpPr>
          <p:spPr>
            <a:xfrm>
              <a:off x="2402462" y="1352550"/>
              <a:ext cx="874138" cy="82442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12700" lvl="0" indent="0" algn="ctr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-US" sz="2400" b="1" dirty="0" smtClean="0">
                  <a:solidFill>
                    <a:schemeClr val="accent1"/>
                  </a:solidFill>
                  <a:latin typeface="Adigiana Extreme" pitchFamily="2" charset="0"/>
                  <a:ea typeface="Didact Gothic"/>
                  <a:cs typeface="Didact Gothic"/>
                  <a:sym typeface="Didact Gothic"/>
                </a:rPr>
                <a:t>K Hút</a:t>
              </a:r>
              <a:endParaRPr sz="2400" b="1" dirty="0">
                <a:solidFill>
                  <a:schemeClr val="accent1"/>
                </a:solidFill>
                <a:latin typeface="Adigiana Extreme" pitchFamily="2" charset="0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4419600" y="1123950"/>
            <a:ext cx="0" cy="4019550"/>
          </a:xfrm>
          <a:prstGeom prst="straightConnector1">
            <a:avLst/>
          </a:prstGeom>
          <a:ln>
            <a:solidFill>
              <a:schemeClr val="accent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392">
            <a:off x="1338732" y="3418667"/>
            <a:ext cx="2255019" cy="157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218">
            <a:off x="4834814" y="1075262"/>
            <a:ext cx="1824307" cy="121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" t="5987" r="5725" b="2403"/>
          <a:stretch/>
        </p:blipFill>
        <p:spPr>
          <a:xfrm rot="385215">
            <a:off x="7142522" y="1599972"/>
            <a:ext cx="1777220" cy="1384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04">
            <a:off x="2209691" y="1348511"/>
            <a:ext cx="1885537" cy="188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996">
            <a:off x="191566" y="1773486"/>
            <a:ext cx="1711424" cy="1711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932">
            <a:off x="4724400" y="2553238"/>
            <a:ext cx="1905000" cy="127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605">
            <a:off x="6837344" y="3248759"/>
            <a:ext cx="2125979" cy="1328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 txBox="1">
            <a:spLocks noGrp="1"/>
          </p:cNvSpPr>
          <p:nvPr>
            <p:ph type="title"/>
          </p:nvPr>
        </p:nvSpPr>
        <p:spPr>
          <a:xfrm>
            <a:off x="711400" y="1"/>
            <a:ext cx="7721100" cy="819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igiana Extreme" pitchFamily="2" charset="0"/>
              </a:rPr>
              <a:t>ỨNG DỤNG.....</a:t>
            </a:r>
            <a:endParaRPr sz="5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8600" y="971550"/>
            <a:ext cx="2667000" cy="3124200"/>
            <a:chOff x="228600" y="971550"/>
            <a:chExt cx="2667000" cy="31242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71550"/>
              <a:ext cx="2667000" cy="2667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1140" y="3572530"/>
              <a:ext cx="25619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Sticker dán tủ</a:t>
              </a:r>
              <a:endParaRPr lang="en-US" sz="28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90875" y="1123950"/>
            <a:ext cx="2752725" cy="3267075"/>
            <a:chOff x="3190875" y="1123950"/>
            <a:chExt cx="2752725" cy="32670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875" y="1638300"/>
              <a:ext cx="2752725" cy="275272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6427" y="1123950"/>
              <a:ext cx="2401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Máy hút đinh</a:t>
              </a:r>
              <a:endPara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48400" y="971550"/>
            <a:ext cx="2667000" cy="3200400"/>
            <a:chOff x="6248400" y="971550"/>
            <a:chExt cx="2667000" cy="32004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971550"/>
              <a:ext cx="2667000" cy="2667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260865" y="3648730"/>
              <a:ext cx="264207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2800" b="1" dirty="0" smtClean="0">
                  <a:ln w="18000">
                    <a:solidFill>
                      <a:srgbClr val="000000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Chế tạo Robot</a:t>
              </a:r>
              <a:endParaRPr lang="en-US" sz="2800" b="1" dirty="0">
                <a:ln w="18000">
                  <a:solidFill>
                    <a:srgbClr val="000000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TRÒ CHƠI: Bé tài giỏi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20228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ive Technology by Slidesgo">
  <a:themeElements>
    <a:clrScheme name="Simple Light">
      <a:dk1>
        <a:srgbClr val="FF887A"/>
      </a:dk1>
      <a:lt1>
        <a:srgbClr val="E86370"/>
      </a:lt1>
      <a:dk2>
        <a:srgbClr val="FFC5DF"/>
      </a:dk2>
      <a:lt2>
        <a:srgbClr val="CC4D87"/>
      </a:lt2>
      <a:accent1>
        <a:srgbClr val="FFFFFF"/>
      </a:accent1>
      <a:accent2>
        <a:srgbClr val="000000"/>
      </a:accent2>
      <a:accent3>
        <a:srgbClr val="FF887A"/>
      </a:accent3>
      <a:accent4>
        <a:srgbClr val="E86F81"/>
      </a:accent4>
      <a:accent5>
        <a:srgbClr val="FF87D6"/>
      </a:accent5>
      <a:accent6>
        <a:srgbClr val="DE6FE8"/>
      </a:accent6>
      <a:hlink>
        <a:srgbClr val="CC4D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96</Words>
  <Application>Microsoft Office PowerPoint</Application>
  <PresentationFormat>On-screen Show (16:9)</PresentationFormat>
  <Paragraphs>23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Georgia</vt:lpstr>
      <vt:lpstr>Adigiana Extreme</vt:lpstr>
      <vt:lpstr>Times New Roman</vt:lpstr>
      <vt:lpstr>Arial</vt:lpstr>
      <vt:lpstr>Kelly Slab</vt:lpstr>
      <vt:lpstr>Trebuchet MS</vt:lpstr>
      <vt:lpstr>Didact Gothic</vt:lpstr>
      <vt:lpstr>Calibri</vt:lpstr>
      <vt:lpstr>Innovative Technology by Slidesgo</vt:lpstr>
      <vt:lpstr>Slipstream</vt:lpstr>
      <vt:lpstr>PowerPoint Presentation</vt:lpstr>
      <vt:lpstr>HÌNH DẠNG – CẤU TẠO</vt:lpstr>
      <vt:lpstr>PowerPoint Presentation</vt:lpstr>
      <vt:lpstr>GV thực hành nam châm hút-đẩy nhau trên màn hình chiếu đa vật thể</vt:lpstr>
      <vt:lpstr>ĐẶC ĐIỂM</vt:lpstr>
      <vt:lpstr>ỨNG DỤNG.....</vt:lpstr>
      <vt:lpstr>TRÒ CHƠI: Bé tài giỏi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Lực hút-Nam châm</dc:title>
  <cp:lastModifiedBy>Admin</cp:lastModifiedBy>
  <cp:revision>17</cp:revision>
  <dcterms:modified xsi:type="dcterms:W3CDTF">2025-01-03T03:59:23Z</dcterms:modified>
</cp:coreProperties>
</file>