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91" d="100"/>
          <a:sy n="91" d="100"/>
        </p:scale>
        <p:origin x="5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03/01/2025</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03/01/2025</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3.png"/><Relationship Id="rId5" Type="http://schemas.microsoft.com/office/2007/relationships/hdphoto" Target="../media/hdphoto5.wdp"/><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gif"/><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5.wdp"/><Relationship Id="rId10" Type="http://schemas.microsoft.com/office/2007/relationships/hdphoto" Target="../media/hdphoto8.wdp"/><Relationship Id="rId4" Type="http://schemas.openxmlformats.org/officeDocument/2006/relationships/image" Target="../media/image11.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7.png"/><Relationship Id="rId10"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1.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3.gif"/><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0.wdp"/><Relationship Id="rId11" Type="http://schemas.openxmlformats.org/officeDocument/2006/relationships/image" Target="../media/image8.jpeg"/><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3.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11" Type="http://schemas.microsoft.com/office/2007/relationships/hdphoto" Target="../media/hdphoto2.wdp"/><Relationship Id="rId5" Type="http://schemas.microsoft.com/office/2007/relationships/hdphoto" Target="../media/hdphoto5.wdp"/><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gif"/><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2.png"/><Relationship Id="rId5" Type="http://schemas.microsoft.com/office/2007/relationships/hdphoto" Target="../media/hdphoto5.wdp"/><Relationship Id="rId10"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a:extLst>
              <a:ext uri="{FF2B5EF4-FFF2-40B4-BE49-F238E27FC236}">
                <a16:creationId xmlns:a16="http://schemas.microsoft.com/office/drawing/2014/main" id="{37553F95-E942-00D5-5353-F6C380938C42}"/>
              </a:ext>
            </a:extLst>
          </p:cNvPr>
          <p:cNvSpPr>
            <a:spLocks noChangeArrowheads="1"/>
          </p:cNvSpPr>
          <p:nvPr/>
        </p:nvSpPr>
        <p:spPr bwMode="auto">
          <a:xfrm>
            <a:off x="3810000" y="762001"/>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buFontTx/>
              <a:buNone/>
            </a:pPr>
            <a:r>
              <a:rPr lang="en-US" altLang="en-US" sz="1800" b="1" dirty="0">
                <a:solidFill>
                  <a:srgbClr val="002060"/>
                </a:solidFill>
                <a:latin typeface="Times New Roman" panose="02020603050405020304" pitchFamily="18" charset="0"/>
                <a:cs typeface="Times New Roman" panose="02020603050405020304" pitchFamily="18" charset="0"/>
              </a:rPr>
              <a:t>TRƯỜNG MẦM </a:t>
            </a:r>
            <a:r>
              <a:rPr lang="en-US" altLang="en-US" sz="1800" b="1" dirty="0" smtClean="0">
                <a:solidFill>
                  <a:srgbClr val="002060"/>
                </a:solidFill>
                <a:latin typeface="Times New Roman" panose="02020603050405020304" pitchFamily="18" charset="0"/>
                <a:cs typeface="Times New Roman" panose="02020603050405020304" pitchFamily="18" charset="0"/>
              </a:rPr>
              <a:t>NON HỒNG TIẾN</a:t>
            </a:r>
            <a:endParaRPr lang="en-US" altLang="en-US" sz="1800" b="1" dirty="0">
              <a:solidFill>
                <a:srgbClr val="002060"/>
              </a:solidFill>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397125" y="2624654"/>
            <a:ext cx="7397750" cy="19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FontTx/>
              <a:buNone/>
            </a:pPr>
            <a:r>
              <a:rPr lang="en-US" altLang="en-US" sz="2400" b="1" dirty="0">
                <a:solidFill>
                  <a:srgbClr val="FF0000"/>
                </a:solidFill>
                <a:latin typeface="Times New Roman" panose="02020603050405020304" pitchFamily="18" charset="0"/>
              </a:rPr>
              <a:t>LĨNH VỰC PHÁT TRIỂN NGÔN NGỮ</a:t>
            </a:r>
          </a:p>
          <a:p>
            <a:pPr algn="ctr">
              <a:lnSpc>
                <a:spcPct val="120000"/>
              </a:lnSpc>
              <a:spcBef>
                <a:spcPct val="0"/>
              </a:spcBef>
              <a:buFontTx/>
              <a:buNone/>
            </a:pPr>
            <a:r>
              <a:rPr lang="en-US" altLang="en-US" sz="2800" b="1" smtClean="0">
                <a:solidFill>
                  <a:srgbClr val="002060"/>
                </a:solidFill>
                <a:latin typeface="Times New Roman" panose="02020603050405020304" pitchFamily="18" charset="0"/>
              </a:rPr>
              <a:t>Truyện “Cáo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Thỏ</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và</a:t>
            </a:r>
            <a:r>
              <a:rPr lang="en-US" altLang="en-US" sz="2800" b="1" dirty="0">
                <a:solidFill>
                  <a:srgbClr val="002060"/>
                </a:solidFill>
                <a:latin typeface="Times New Roman" panose="02020603050405020304" pitchFamily="18" charset="0"/>
              </a:rPr>
              <a:t> </a:t>
            </a:r>
            <a:r>
              <a:rPr lang="en-US" altLang="en-US" sz="2800" b="1" err="1">
                <a:solidFill>
                  <a:srgbClr val="002060"/>
                </a:solidFill>
                <a:latin typeface="Times New Roman" panose="02020603050405020304" pitchFamily="18" charset="0"/>
              </a:rPr>
              <a:t>Gà</a:t>
            </a:r>
            <a:r>
              <a:rPr lang="en-US" altLang="en-US" sz="2800" b="1">
                <a:solidFill>
                  <a:srgbClr val="002060"/>
                </a:solidFill>
                <a:latin typeface="Times New Roman" panose="02020603050405020304" pitchFamily="18" charset="0"/>
              </a:rPr>
              <a:t> </a:t>
            </a:r>
            <a:r>
              <a:rPr lang="en-US" altLang="en-US" sz="2800" b="1" smtClean="0">
                <a:solidFill>
                  <a:srgbClr val="002060"/>
                </a:solidFill>
                <a:latin typeface="Times New Roman" panose="02020603050405020304" pitchFamily="18" charset="0"/>
              </a:rPr>
              <a:t>Trống”</a:t>
            </a:r>
            <a:endParaRPr lang="en-US" altLang="en-US" sz="2800" b="1" dirty="0">
              <a:solidFill>
                <a:srgbClr val="002060"/>
              </a:solidFill>
              <a:latin typeface="Times New Roman" panose="02020603050405020304" pitchFamily="18" charset="0"/>
            </a:endParaRPr>
          </a:p>
          <a:p>
            <a:pPr algn="ctr">
              <a:lnSpc>
                <a:spcPct val="120000"/>
              </a:lnSpc>
              <a:spcBef>
                <a:spcPct val="0"/>
              </a:spcBef>
              <a:buFontTx/>
              <a:buNone/>
            </a:pPr>
            <a:r>
              <a:rPr lang="en-US" altLang="en-US" sz="2800" dirty="0" err="1">
                <a:solidFill>
                  <a:srgbClr val="002060"/>
                </a:solidFill>
                <a:latin typeface="Times New Roman" panose="02020603050405020304" pitchFamily="18" charset="0"/>
              </a:rPr>
              <a:t>Lứa</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tuổi</a:t>
            </a:r>
            <a:r>
              <a:rPr lang="en-US" altLang="en-US" sz="2800">
                <a:solidFill>
                  <a:srgbClr val="002060"/>
                </a:solidFill>
                <a:latin typeface="Times New Roman" panose="02020603050405020304" pitchFamily="18" charset="0"/>
              </a:rPr>
              <a:t>: </a:t>
            </a:r>
            <a:r>
              <a:rPr lang="en-US" altLang="en-US" sz="2800" smtClean="0">
                <a:solidFill>
                  <a:srgbClr val="002060"/>
                </a:solidFill>
                <a:latin typeface="Times New Roman" panose="02020603050405020304" pitchFamily="18" charset="0"/>
              </a:rPr>
              <a:t>MGN (4-5 tuổi)</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ctr">
              <a:lnSpc>
                <a:spcPct val="120000"/>
              </a:lnSpc>
              <a:spcBef>
                <a:spcPct val="0"/>
              </a:spcBef>
              <a:buFontTx/>
              <a:buNone/>
            </a:pPr>
            <a:r>
              <a:rPr lang="en-US" altLang="en-US" sz="2400" dirty="0">
                <a:solidFill>
                  <a:srgbClr val="002060"/>
                </a:solidFill>
                <a:latin typeface="Times New Roman" panose="02020603050405020304" pitchFamily="18" charset="0"/>
                <a:cs typeface="Times New Roman" panose="02020603050405020304" pitchFamily="18" charset="0"/>
              </a:rPr>
              <a:t>Giáo </a:t>
            </a:r>
            <a:r>
              <a:rPr lang="en-US" altLang="en-US" sz="2400" dirty="0" smtClean="0">
                <a:solidFill>
                  <a:srgbClr val="002060"/>
                </a:solidFill>
                <a:latin typeface="Times New Roman" panose="02020603050405020304" pitchFamily="18" charset="0"/>
                <a:cs typeface="Times New Roman" panose="02020603050405020304" pitchFamily="18" charset="0"/>
              </a:rPr>
              <a:t>viên: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smtClean="0">
                <a:solidFill>
                  <a:srgbClr val="002060"/>
                </a:solidFill>
                <a:latin typeface="Times New Roman" panose="02020603050405020304" pitchFamily="18" charset="0"/>
                <a:cs typeface="Times New Roman" panose="02020603050405020304" pitchFamily="18" charset="0"/>
              </a:rPr>
              <a:t>Nguyễn Thị Bích Hạnh</a:t>
            </a:r>
            <a:endParaRPr lang="en-US" altLang="en-US" sz="2400" dirty="0">
              <a:solidFill>
                <a:srgbClr val="002060"/>
              </a:solidFill>
              <a:latin typeface="Times New Roman" panose="02020603050405020304" pitchFamily="18" charset="0"/>
            </a:endParaRPr>
          </a:p>
        </p:txBody>
      </p:sp>
      <p:pic>
        <p:nvPicPr>
          <p:cNvPr id="6" name="Picture 5">
            <a:extLst>
              <a:ext uri="{FF2B5EF4-FFF2-40B4-BE49-F238E27FC236}">
                <a16:creationId xmlns:a16="http://schemas.microsoft.com/office/drawing/2014/main" id="{0772656D-3812-BE82-01D2-4205FCCC914A}"/>
              </a:ext>
            </a:extLst>
          </p:cNvPr>
          <p:cNvPicPr>
            <a:picLocks noChangeAspect="1"/>
          </p:cNvPicPr>
          <p:nvPr/>
        </p:nvPicPr>
        <p:blipFill>
          <a:blip r:embed="rId3"/>
          <a:srcRect/>
          <a:stretch>
            <a:fillRect/>
          </a:stretch>
        </p:blipFill>
        <p:spPr>
          <a:xfrm>
            <a:off x="5650312" y="1572643"/>
            <a:ext cx="891376" cy="891376"/>
          </a:xfrm>
          <a:prstGeom prst="rect">
            <a:avLst/>
          </a:prstGeom>
        </p:spPr>
      </p:pic>
      <p:cxnSp>
        <p:nvCxnSpPr>
          <p:cNvPr id="4" name="Straight Connector 3"/>
          <p:cNvCxnSpPr/>
          <p:nvPr/>
        </p:nvCxnSpPr>
        <p:spPr>
          <a:xfrm>
            <a:off x="5055476" y="1387312"/>
            <a:ext cx="208104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9" y="447966"/>
            <a:ext cx="4714520"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600" dirty="0">
                <a:solidFill>
                  <a:srgbClr val="002060"/>
                </a:solidFill>
                <a:latin typeface="+mj-lt"/>
              </a:rPr>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600" dirty="0">
              <a:solidFill>
                <a:srgbClr val="002060"/>
              </a:solidFill>
              <a:latin typeface="+mj-lt"/>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solidFill>
                  <a:srgbClr val="002060"/>
                </a:solidFill>
                <a:latin typeface="+mj-lt"/>
              </a:rPr>
              <a:t>Thế mà tôi đuổi được Cáo đấy.</a:t>
            </a:r>
            <a:endParaRPr lang="en-US" sz="2000" dirty="0">
              <a:solidFill>
                <a:srgbClr val="002060"/>
              </a:solidFill>
              <a:latin typeface="+mj-lt"/>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026977" y="1792204"/>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r>
              <a:rPr lang="vi-VN" dirty="0"/>
              <a:t> </a:t>
            </a:r>
            <a:r>
              <a:rPr lang="vi-VN" dirty="0">
                <a:solidFill>
                  <a:srgbClr val="002060"/>
                </a:solidFill>
                <a:latin typeface="+mj-lt"/>
              </a:rPr>
              <a:t>Cúc cù cu cu.</a:t>
            </a:r>
          </a:p>
          <a:p>
            <a:pPr algn="ctr" fontAlgn="base"/>
            <a:r>
              <a:rPr lang="vi-VN" dirty="0">
                <a:solidFill>
                  <a:srgbClr val="002060"/>
                </a:solidFill>
                <a:latin typeface="+mj-lt"/>
              </a:rPr>
              <a:t>Ta vác hái trên vai</a:t>
            </a:r>
          </a:p>
          <a:p>
            <a:pPr algn="ctr" fontAlgn="base"/>
            <a:r>
              <a:rPr lang="vi-VN" dirty="0">
                <a:solidFill>
                  <a:srgbClr val="002060"/>
                </a:solidFill>
                <a:latin typeface="+mj-lt"/>
              </a:rPr>
              <a:t>Đi tìm Cáo gian ác</a:t>
            </a:r>
          </a:p>
          <a:p>
            <a:pPr algn="ctr" fontAlgn="base"/>
            <a:r>
              <a:rPr lang="vi-VN" dirty="0">
                <a:solidFill>
                  <a:srgbClr val="002060"/>
                </a:solidFill>
                <a:latin typeface="+mj-lt"/>
              </a:rPr>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solidFill>
                  <a:srgbClr val="002060"/>
                </a:solidFill>
                <a:latin typeface="+mj-lt"/>
              </a:rPr>
              <a:t>Tôi, tôi... đang mặc áo bông ạ!</a:t>
            </a:r>
            <a:endParaRPr lang="en-US" dirty="0">
              <a:solidFill>
                <a:srgbClr val="002060"/>
              </a:solidFill>
              <a:latin typeface="+mj-lt"/>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077218"/>
          </a:xfrm>
          <a:prstGeom prst="rect">
            <a:avLst/>
          </a:prstGeom>
          <a:noFill/>
        </p:spPr>
        <p:txBody>
          <a:bodyPr wrap="square" rtlCol="0">
            <a:spAutoFit/>
          </a:bodyPr>
          <a:lstStyle/>
          <a:p>
            <a:pPr algn="ctr" fontAlgn="base"/>
            <a:r>
              <a:rPr lang="en-US" sz="3200" dirty="0">
                <a:solidFill>
                  <a:srgbClr val="002060"/>
                </a:solidFill>
                <a:latin typeface="Times New Roman" panose="02020603050405020304" pitchFamily="18" charset="0"/>
                <a:cs typeface="Times New Roman" panose="02020603050405020304" pitchFamily="18" charset="0"/>
              </a:rPr>
              <a:t>Ai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giúp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nhỉ</a:t>
            </a:r>
            <a:r>
              <a:rPr lang="en-US" sz="3200" dirty="0">
                <a:solidFill>
                  <a:srgbClr val="002060"/>
                </a:solidFill>
                <a:latin typeface="Times New Roman" panose="02020603050405020304" pitchFamily="18" charset="0"/>
                <a:cs typeface="Times New Roman" panose="02020603050405020304" pitchFamily="18" charset="0"/>
              </a:rPr>
              <a:t>? </a:t>
            </a:r>
          </a:p>
          <a:p>
            <a:pPr algn="ctr" fontAlgn="base"/>
            <a:r>
              <a:rPr lang="en-US" sz="3200" dirty="0" err="1">
                <a:solidFill>
                  <a:srgbClr val="002060"/>
                </a:solidFill>
                <a:latin typeface="Times New Roman" panose="02020603050405020304" pitchFamily="18" charset="0"/>
                <a:cs typeface="Times New Roman" panose="02020603050405020304" pitchFamily="18" charset="0"/>
              </a:rPr>
              <a:t>Chó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đuổi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smtClean="0">
                <a:solidFill>
                  <a:srgbClr val="FF6600"/>
                </a:solidFill>
                <a:latin typeface="Times New Roman" panose="02020603050405020304" pitchFamily="18" charset="0"/>
                <a:cs typeface="Times New Roman" panose="02020603050405020304" pitchFamily="18" charset="0"/>
              </a:rPr>
              <a:t>Truyện: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82414" y="1387366"/>
            <a:ext cx="9827172" cy="1077218"/>
          </a:xfrm>
          <a:prstGeom prst="rect">
            <a:avLst/>
          </a:prstGeom>
          <a:noFill/>
        </p:spPr>
        <p:txBody>
          <a:bodyPr wrap="square" rtlCol="0">
            <a:spAutoFit/>
          </a:bodyPr>
          <a:lstStyle/>
          <a:p>
            <a:pPr algn="ctr" fontAlgn="base"/>
            <a:r>
              <a:rPr lang="en-US" sz="3200" dirty="0">
                <a:solidFill>
                  <a:srgbClr val="002060"/>
                </a:solidFill>
                <a:latin typeface="Times New Roman" panose="02020603050405020304" pitchFamily="18" charset="0"/>
                <a:cs typeface="Times New Roman" panose="02020603050405020304" pitchFamily="18" charset="0"/>
              </a:rPr>
              <a:t>Ai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đuổi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lấy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Thỏ</a:t>
            </a:r>
            <a:r>
              <a:rPr lang="en-US" sz="3200" dirty="0">
                <a:solidFill>
                  <a:srgbClr val="002060"/>
                </a:solidFill>
                <a:latin typeface="Times New Roman" panose="02020603050405020304" pitchFamily="18" charset="0"/>
                <a:cs typeface="Times New Roman" panose="02020603050405020304" pitchFamily="18" charset="0"/>
              </a:rPr>
              <a:t>?</a:t>
            </a:r>
          </a:p>
          <a:p>
            <a:pPr algn="ctr" fontAlgn="base"/>
            <a:r>
              <a:rPr lang="en-US" sz="3200" dirty="0" err="1">
                <a:solidFill>
                  <a:srgbClr val="002060"/>
                </a:solidFill>
                <a:latin typeface="Times New Roman" panose="02020603050405020304" pitchFamily="18" charset="0"/>
                <a:cs typeface="Times New Roman" panose="02020603050405020304" pitchFamily="18" charset="0"/>
              </a:rPr>
              <a:t>Vì</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đuổi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Cáo</a:t>
            </a:r>
            <a:r>
              <a:rPr lang="en-US" sz="320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328</Words>
  <Application>Microsoft Office PowerPoint</Application>
  <PresentationFormat>Widescreen</PresentationFormat>
  <Paragraphs>37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Admin</cp:lastModifiedBy>
  <cp:revision>16</cp:revision>
  <dcterms:created xsi:type="dcterms:W3CDTF">2024-09-22T03:00:46Z</dcterms:created>
  <dcterms:modified xsi:type="dcterms:W3CDTF">2025-01-03T03:53:46Z</dcterms:modified>
</cp:coreProperties>
</file>