
<file path=[Content_Types].xml><?xml version="1.0" encoding="utf-8"?>
<Types xmlns="http://schemas.openxmlformats.org/package/2006/content-types">
  <Default Extension="jfif" ContentType="image/jpeg"/>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96" r:id="rId3"/>
    <p:sldId id="258" r:id="rId4"/>
    <p:sldId id="268" r:id="rId5"/>
    <p:sldId id="269" r:id="rId6"/>
    <p:sldId id="270" r:id="rId7"/>
    <p:sldId id="286" r:id="rId8"/>
    <p:sldId id="287" r:id="rId9"/>
    <p:sldId id="288" r:id="rId10"/>
    <p:sldId id="289" r:id="rId11"/>
    <p:sldId id="290" r:id="rId12"/>
    <p:sldId id="291" r:id="rId13"/>
    <p:sldId id="292" r:id="rId14"/>
    <p:sldId id="293" r:id="rId15"/>
    <p:sldId id="294" r:id="rId16"/>
    <p:sldId id="295"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86856" autoAdjust="0"/>
  </p:normalViewPr>
  <p:slideViewPr>
    <p:cSldViewPr>
      <p:cViewPr varScale="1">
        <p:scale>
          <a:sx n="101" d="100"/>
          <a:sy n="101" d="100"/>
        </p:scale>
        <p:origin x="924" y="10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3138"/>
    </p:cViewPr>
  </p:sorter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C037-F80E-4062-A223-3A9B19F31723}" type="datetimeFigureOut">
              <a:rPr lang="en-US" smtClean="0"/>
              <a:t>3/4/2025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457E9-680F-45C0-A810-0958028D5F46}" type="slidenum">
              <a:rPr lang="en-US" smtClean="0"/>
              <a:t>‹#›</a:t>
            </a:fld>
            <a:endParaRPr lang="en-US"/>
          </a:p>
        </p:txBody>
      </p:sp>
    </p:spTree>
    <p:extLst>
      <p:ext uri="{BB962C8B-B14F-4D97-AF65-F5344CB8AC3E}">
        <p14:creationId xmlns:p14="http://schemas.microsoft.com/office/powerpoint/2010/main" val="291040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Chúc</a:t>
            </a:r>
            <a:r>
              <a:rPr lang="en-US" baseline="0"/>
              <a:t> mừng tất cả các bạn đã vượt qua được trò chơi Khởi động </a:t>
            </a:r>
          </a:p>
          <a:p>
            <a:r>
              <a:rPr lang="en-US" baseline="0"/>
              <a:t>Và bây giờ là trò chơi tiếp theo “ Vượt chướng ngại vât”</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t>7</a:t>
            </a:fld>
            <a:endParaRPr lang="en-US"/>
          </a:p>
        </p:txBody>
      </p:sp>
    </p:spTree>
    <p:extLst>
      <p:ext uri="{BB962C8B-B14F-4D97-AF65-F5344CB8AC3E}">
        <p14:creationId xmlns:p14="http://schemas.microsoft.com/office/powerpoint/2010/main" val="139527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457E9-680F-45C0-A810-0958028D5F46}" type="slidenum">
              <a:rPr lang="en-US" smtClean="0"/>
              <a:t>8</a:t>
            </a:fld>
            <a:endParaRPr lang="en-US"/>
          </a:p>
        </p:txBody>
      </p:sp>
    </p:spTree>
    <p:extLst>
      <p:ext uri="{BB962C8B-B14F-4D97-AF65-F5344CB8AC3E}">
        <p14:creationId xmlns:p14="http://schemas.microsoft.com/office/powerpoint/2010/main" val="42550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457E9-680F-45C0-A810-0958028D5F4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5508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4165600" y="635639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9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5.wav"/><Relationship Id="rId7" Type="http://schemas.openxmlformats.org/officeDocument/2006/relationships/image" Target="../media/image29.png"/><Relationship Id="rId2" Type="http://schemas.microsoft.com/office/2007/relationships/media" Target="../media/media5.wav"/><Relationship Id="rId1" Type="http://schemas.openxmlformats.org/officeDocument/2006/relationships/tags" Target="../tags/tag7.xml"/><Relationship Id="rId6" Type="http://schemas.openxmlformats.org/officeDocument/2006/relationships/image" Target="../media/image30.jpeg"/><Relationship Id="rId5" Type="http://schemas.openxmlformats.org/officeDocument/2006/relationships/notesSlide" Target="../notesSlides/notesSlide3.xml"/><Relationship Id="rId10" Type="http://schemas.openxmlformats.org/officeDocument/2006/relationships/image" Target="../media/image19.png"/><Relationship Id="rId4" Type="http://schemas.openxmlformats.org/officeDocument/2006/relationships/slideLayout" Target="../slideLayouts/slideLayout7.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6.wav"/><Relationship Id="rId7" Type="http://schemas.openxmlformats.org/officeDocument/2006/relationships/image" Target="../media/image33.png"/><Relationship Id="rId2" Type="http://schemas.microsoft.com/office/2007/relationships/media" Target="../media/media6.wav"/><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30.jpeg"/><Relationship Id="rId10" Type="http://schemas.openxmlformats.org/officeDocument/2006/relationships/image" Target="../media/image19.png"/><Relationship Id="rId4" Type="http://schemas.openxmlformats.org/officeDocument/2006/relationships/slideLayout" Target="../slideLayouts/slideLayout7.xm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9.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8.m4a"/><Relationship Id="rId7" Type="http://schemas.openxmlformats.org/officeDocument/2006/relationships/image" Target="../media/image36.jpeg"/><Relationship Id="rId12"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23.png"/><Relationship Id="rId5" Type="http://schemas.openxmlformats.org/officeDocument/2006/relationships/audio" Target="../media/media9.wav"/><Relationship Id="rId10" Type="http://schemas.openxmlformats.org/officeDocument/2006/relationships/image" Target="../media/image11.png"/><Relationship Id="rId4" Type="http://schemas.microsoft.com/office/2007/relationships/media" Target="../media/media9.wav"/><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8.m4a"/><Relationship Id="rId7" Type="http://schemas.openxmlformats.org/officeDocument/2006/relationships/image" Target="../media/image41.png"/><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slideLayout" Target="../slideLayouts/slideLayout7.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media8.m4a"/><Relationship Id="rId7" Type="http://schemas.openxmlformats.org/officeDocument/2006/relationships/image" Target="../media/image36.jpeg"/><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slideLayout" Target="../slideLayouts/slideLayout7.xml"/><Relationship Id="rId11" Type="http://schemas.openxmlformats.org/officeDocument/2006/relationships/image" Target="../media/image19.png"/><Relationship Id="rId5" Type="http://schemas.openxmlformats.org/officeDocument/2006/relationships/audio" Target="../media/media10.m4a"/><Relationship Id="rId10" Type="http://schemas.openxmlformats.org/officeDocument/2006/relationships/image" Target="../media/image23.png"/><Relationship Id="rId4" Type="http://schemas.microsoft.com/office/2007/relationships/media" Target="../media/media10.m4a"/><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9.png"/><Relationship Id="rId3" Type="http://schemas.openxmlformats.org/officeDocument/2006/relationships/audio" Target="../media/media8.m4a"/><Relationship Id="rId7" Type="http://schemas.openxmlformats.org/officeDocument/2006/relationships/audio" Target="../media/media11.wav"/><Relationship Id="rId12" Type="http://schemas.openxmlformats.org/officeDocument/2006/relationships/image" Target="../media/image11.png"/><Relationship Id="rId2" Type="http://schemas.microsoft.com/office/2007/relationships/media" Target="../media/media8.m4a"/><Relationship Id="rId1" Type="http://schemas.openxmlformats.org/officeDocument/2006/relationships/tags" Target="../tags/tag12.xml"/><Relationship Id="rId6" Type="http://schemas.microsoft.com/office/2007/relationships/media" Target="../media/media11.wav"/><Relationship Id="rId11" Type="http://schemas.openxmlformats.org/officeDocument/2006/relationships/image" Target="../media/image46.jpeg"/><Relationship Id="rId5" Type="http://schemas.openxmlformats.org/officeDocument/2006/relationships/audio" Target="../media/media10.m4a"/><Relationship Id="rId10" Type="http://schemas.openxmlformats.org/officeDocument/2006/relationships/image" Target="../media/image45.png"/><Relationship Id="rId4" Type="http://schemas.microsoft.com/office/2007/relationships/media" Target="../media/media10.m4a"/><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18" Type="http://schemas.openxmlformats.org/officeDocument/2006/relationships/image" Target="../media/image17.png"/><Relationship Id="rId3" Type="http://schemas.openxmlformats.org/officeDocument/2006/relationships/audio" Target="../media/media1.wav"/><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wav"/><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emf"/><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8.png"/><Relationship Id="rId1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png"/><Relationship Id="rId18" Type="http://schemas.openxmlformats.org/officeDocument/2006/relationships/image" Target="../media/image16.png"/><Relationship Id="rId3" Type="http://schemas.openxmlformats.org/officeDocument/2006/relationships/audio" Target="../media/media2.wav"/><Relationship Id="rId7" Type="http://schemas.openxmlformats.org/officeDocument/2006/relationships/image" Target="../media/image6.png"/><Relationship Id="rId12" Type="http://schemas.openxmlformats.org/officeDocument/2006/relationships/image" Target="../media/image18.png"/><Relationship Id="rId17" Type="http://schemas.openxmlformats.org/officeDocument/2006/relationships/image" Target="../media/image17.png"/><Relationship Id="rId2" Type="http://schemas.microsoft.com/office/2007/relationships/media" Target="../media/media2.wav"/><Relationship Id="rId16" Type="http://schemas.openxmlformats.org/officeDocument/2006/relationships/image" Target="../media/image21.png"/><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audio" Target="../media/media3.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25.png"/><Relationship Id="rId2" Type="http://schemas.microsoft.com/office/2007/relationships/media" Target="../media/media3.wav"/><Relationship Id="rId16" Type="http://schemas.openxmlformats.org/officeDocument/2006/relationships/image" Target="../media/image24.png"/><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19.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4.wav"/><Relationship Id="rId7" Type="http://schemas.openxmlformats.org/officeDocument/2006/relationships/image" Target="../media/image28.png"/><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27.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2073" y="304843"/>
            <a:ext cx="5943600" cy="646331"/>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ỦY BAN NHÂN DÂN QUẬN LONG BIÊN</a:t>
            </a:r>
          </a:p>
          <a:p>
            <a:pPr algn="ctr"/>
            <a:r>
              <a:rPr lang="en-US" b="1" dirty="0">
                <a:solidFill>
                  <a:schemeClr val="bg1"/>
                </a:solidFill>
                <a:latin typeface="Times New Roman" pitchFamily="18" charset="0"/>
                <a:cs typeface="Times New Roman" pitchFamily="18" charset="0"/>
              </a:rPr>
              <a:t>TRƯỜNG MẦM NON </a:t>
            </a:r>
            <a:r>
              <a:rPr lang="en-US" b="1" dirty="0" smtClean="0">
                <a:solidFill>
                  <a:schemeClr val="bg1"/>
                </a:solidFill>
                <a:latin typeface="Times New Roman" pitchFamily="18" charset="0"/>
                <a:cs typeface="Times New Roman" pitchFamily="18" charset="0"/>
              </a:rPr>
              <a:t>HOA TRẠNG NGUYÊN</a:t>
            </a:r>
            <a:endParaRPr lang="en-US" b="1" dirty="0">
              <a:solidFill>
                <a:schemeClr val="bg1"/>
              </a:solidFill>
              <a:latin typeface="Times New Roman" pitchFamily="18" charset="0"/>
              <a:cs typeface="Times New Roman" pitchFamily="18" charset="0"/>
            </a:endParaRPr>
          </a:p>
        </p:txBody>
      </p:sp>
      <p:sp>
        <p:nvSpPr>
          <p:cNvPr id="7" name="TextBox 6"/>
          <p:cNvSpPr txBox="1"/>
          <p:nvPr/>
        </p:nvSpPr>
        <p:spPr>
          <a:xfrm>
            <a:off x="3422073" y="2113077"/>
            <a:ext cx="5715000" cy="461665"/>
          </a:xfrm>
          <a:prstGeom prst="rect">
            <a:avLst/>
          </a:prstGeom>
          <a:noFill/>
        </p:spPr>
        <p:txBody>
          <a:bodyPr wrap="square" rtlCol="0">
            <a:spAutoFit/>
          </a:bodyPr>
          <a:lstStyle/>
          <a:p>
            <a:pPr algn="ctr"/>
            <a:r>
              <a:rPr lang="en-US" sz="2400" b="1" dirty="0">
                <a:solidFill>
                  <a:srgbClr val="FFFF00"/>
                </a:solidFill>
                <a:latin typeface="Times New Roman" pitchFamily="18" charset="0"/>
                <a:cs typeface="Times New Roman" pitchFamily="18" charset="0"/>
              </a:rPr>
              <a:t>LĨNH VỰC PHÁT TRIỂN </a:t>
            </a:r>
            <a:r>
              <a:rPr lang="en-US" sz="2400" b="1">
                <a:solidFill>
                  <a:srgbClr val="FFFF00"/>
                </a:solidFill>
                <a:latin typeface="Times New Roman" pitchFamily="18" charset="0"/>
                <a:cs typeface="Times New Roman" pitchFamily="18" charset="0"/>
              </a:rPr>
              <a:t>NHẬN THỨC</a:t>
            </a:r>
            <a:endParaRPr lang="en-US" sz="2400" b="1" dirty="0">
              <a:solidFill>
                <a:srgbClr val="FFFF00"/>
              </a:solidFill>
              <a:latin typeface="Times New Roman" pitchFamily="18" charset="0"/>
              <a:cs typeface="Times New Roman" pitchFamily="18" charset="0"/>
            </a:endParaRPr>
          </a:p>
        </p:txBody>
      </p:sp>
      <p:sp>
        <p:nvSpPr>
          <p:cNvPr id="8" name="TextBox 7"/>
          <p:cNvSpPr txBox="1"/>
          <p:nvPr/>
        </p:nvSpPr>
        <p:spPr>
          <a:xfrm>
            <a:off x="3193474" y="2971801"/>
            <a:ext cx="6255326" cy="2554545"/>
          </a:xfrm>
          <a:prstGeom prst="rect">
            <a:avLst/>
          </a:prstGeom>
          <a:solidFill>
            <a:schemeClr val="bg1"/>
          </a:solidFill>
        </p:spPr>
        <p:txBody>
          <a:bodyPr wrap="square" rtlCol="0">
            <a:spAutoFit/>
          </a:bodyPr>
          <a:lstStyle/>
          <a:p>
            <a:pPr algn="ctr"/>
            <a:r>
              <a:rPr lang="en-US" sz="3200" b="1" dirty="0" err="1">
                <a:solidFill>
                  <a:srgbClr val="002060"/>
                </a:solidFill>
                <a:latin typeface="Times New Roman" pitchFamily="18" charset="0"/>
                <a:cs typeface="Times New Roman" pitchFamily="18" charset="0"/>
              </a:rPr>
              <a:t>Đề</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tài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Đếm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đối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tượng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phạm</a:t>
            </a:r>
            <a:r>
              <a:rPr lang="en-US" sz="3200" b="1" dirty="0">
                <a:solidFill>
                  <a:srgbClr val="002060"/>
                </a:solidFill>
                <a:latin typeface="Times New Roman" pitchFamily="18" charset="0"/>
                <a:cs typeface="Times New Roman" pitchFamily="18" charset="0"/>
              </a:rPr>
              <a:t> vi 3</a:t>
            </a:r>
          </a:p>
          <a:p>
            <a:r>
              <a:rPr lang="en-US" sz="3200" b="1" dirty="0" err="1">
                <a:solidFill>
                  <a:srgbClr val="002060"/>
                </a:solidFill>
                <a:latin typeface="Times New Roman" pitchFamily="18" charset="0"/>
                <a:cs typeface="Times New Roman" pitchFamily="18" charset="0"/>
              </a:rPr>
              <a:t>Lứa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tuổi</a:t>
            </a:r>
            <a:r>
              <a:rPr lang="en-US" sz="3200" b="1" dirty="0">
                <a:solidFill>
                  <a:srgbClr val="002060"/>
                </a:solidFill>
                <a:latin typeface="Times New Roman" pitchFamily="18" charset="0"/>
                <a:cs typeface="Times New Roman" pitchFamily="18" charset="0"/>
              </a:rPr>
              <a:t>: 3-4 </a:t>
            </a:r>
            <a:r>
              <a:rPr lang="en-US" sz="3200" b="1" dirty="0" err="1">
                <a:solidFill>
                  <a:srgbClr val="002060"/>
                </a:solidFill>
                <a:latin typeface="Times New Roman" pitchFamily="18" charset="0"/>
                <a:cs typeface="Times New Roman" pitchFamily="18" charset="0"/>
              </a:rPr>
              <a:t>tuổi</a:t>
            </a:r>
            <a:endParaRPr lang="en-US" sz="3200" b="1" dirty="0">
              <a:solidFill>
                <a:srgbClr val="002060"/>
              </a:solidFill>
              <a:latin typeface="Times New Roman" pitchFamily="18" charset="0"/>
              <a:cs typeface="Times New Roman" pitchFamily="18" charset="0"/>
            </a:endParaRPr>
          </a:p>
          <a:p>
            <a:r>
              <a:rPr lang="en-US" sz="3200" b="1" dirty="0" err="1">
                <a:solidFill>
                  <a:srgbClr val="002060"/>
                </a:solidFill>
                <a:latin typeface="Times New Roman" pitchFamily="18" charset="0"/>
                <a:cs typeface="Times New Roman" pitchFamily="18" charset="0"/>
              </a:rPr>
              <a:t>Lớp</a:t>
            </a:r>
            <a:r>
              <a:rPr lang="en-US" sz="3200" b="1" dirty="0">
                <a:solidFill>
                  <a:srgbClr val="002060"/>
                </a:solidFill>
                <a:latin typeface="Times New Roman" pitchFamily="18" charset="0"/>
                <a:cs typeface="Times New Roman" pitchFamily="18" charset="0"/>
              </a:rPr>
              <a:t> MGB C1</a:t>
            </a:r>
          </a:p>
          <a:p>
            <a:r>
              <a:rPr lang="en-US" sz="3200" b="1" dirty="0" err="1">
                <a:solidFill>
                  <a:srgbClr val="002060"/>
                </a:solidFill>
                <a:latin typeface="Times New Roman" pitchFamily="18" charset="0"/>
                <a:cs typeface="Times New Roman" pitchFamily="18" charset="0"/>
              </a:rPr>
              <a:t>Giáo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viên</a:t>
            </a:r>
            <a:r>
              <a:rPr lang="en-US" sz="3200" b="1" dirty="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Nguyễn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Thị</a:t>
            </a:r>
            <a:r>
              <a:rPr lang="en-US" sz="3200" b="1" smtClean="0">
                <a:solidFill>
                  <a:srgbClr val="002060"/>
                </a:solidFill>
                <a:latin typeface="Times New Roman" pitchFamily="18" charset="0"/>
                <a:cs typeface="Times New Roman" pitchFamily="18" charset="0"/>
              </a:rPr>
              <a:t> </a:t>
            </a:r>
            <a:r>
              <a:rPr lang="en-US" sz="3200" b="1" smtClean="0">
                <a:solidFill>
                  <a:srgbClr val="002060"/>
                </a:solidFill>
                <a:latin typeface="Times New Roman" pitchFamily="18" charset="0"/>
                <a:cs typeface="Times New Roman" pitchFamily="18" charset="0"/>
              </a:rPr>
              <a:t>Kim Dung</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736480008"/>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a:solidFill>
                  <a:prstClr val="black"/>
                </a:solidFill>
                <a:latin typeface="Times New Roman" pitchFamily="18" charset="0"/>
                <a:cs typeface="Times New Roman" pitchFamily="18" charset="0"/>
              </a:rPr>
              <a:t>Câu 1: Các bạn hãy đếm xem có bao nhiêu bông hoa hồng ?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846502826"/>
      </p:ext>
    </p:extLst>
  </p:cSld>
  <p:clrMapOvr>
    <a:masterClrMapping/>
  </p:clrMapOvr>
  <mc:AlternateContent xmlns:mc="http://schemas.openxmlformats.org/markup-compatibility/2006" xmlns:p14="http://schemas.microsoft.com/office/powerpoint/2010/main">
    <mc:Choice Requires="p14">
      <p:transition spd="slow" p14:dur="2000" advTm="43982"/>
    </mc:Choice>
    <mc:Fallback xmlns="">
      <p:transition spd="slow" advTm="439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2926126931699_b7672ddb33ca6cda5c87139561efe4c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057" y="-12773"/>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Tài liệu soạn bài hương\tư liệu hình ảnh làm ppt\hoa_cúc-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6494">
            <a:off x="931243" y="1691729"/>
            <a:ext cx="2899146" cy="2899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6286"/>
            <a:ext cx="3436864" cy="343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273" y="1378672"/>
            <a:ext cx="3457646" cy="345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8134"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1"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0532"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a:latin typeface="Times New Roman" pitchFamily="18" charset="0"/>
                <a:cs typeface="Times New Roman" pitchFamily="18" charset="0"/>
              </a:rPr>
              <a:t>Câu 2: Các bạn hãy đếm xem có bao nhiêu bông hoa cúc?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796004356"/>
      </p:ext>
    </p:extLst>
  </p:cSld>
  <p:clrMapOvr>
    <a:masterClrMapping/>
  </p:clrMapOvr>
  <mc:AlternateContent xmlns:mc="http://schemas.openxmlformats.org/markup-compatibility/2006" xmlns:p14="http://schemas.microsoft.com/office/powerpoint/2010/main">
    <mc:Choice Requires="p14">
      <p:transition spd="slow" p14:dur="2000" advTm="21078"/>
    </mc:Choice>
    <mc:Fallback xmlns="">
      <p:transition spd="slow" advTm="2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randombar(horizontal)">
                                      <p:cBhvr>
                                        <p:cTn id="11" dur="500"/>
                                        <p:tgtEl>
                                          <p:spTgt spid="10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31"/>
                                        </p:tgtEl>
                                      </p:cBhvr>
                                    </p:animEffect>
                                    <p:set>
                                      <p:cBhvr>
                                        <p:cTn id="16" dur="1" fill="hold">
                                          <p:stCondLst>
                                            <p:cond delay="499"/>
                                          </p:stCondLst>
                                        </p:cTn>
                                        <p:tgtEl>
                                          <p:spTgt spid="1031"/>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randombar(horizontal)">
                                      <p:cBhvr>
                                        <p:cTn id="20" dur="500"/>
                                        <p:tgtEl>
                                          <p:spTgt spid="10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1032"/>
                                        </p:tgtEl>
                                      </p:cBhvr>
                                    </p:animEffect>
                                    <p:set>
                                      <p:cBhvr>
                                        <p:cTn id="25" dur="1" fill="hold">
                                          <p:stCondLst>
                                            <p:cond delay="499"/>
                                          </p:stCondLst>
                                        </p:cTn>
                                        <p:tgtEl>
                                          <p:spTgt spid="1032"/>
                                        </p:tgtEl>
                                        <p:attrNameLst>
                                          <p:attrName>style.visibility</p:attrName>
                                        </p:attrNameLst>
                                      </p:cBhvr>
                                      <p:to>
                                        <p:strVal val="hidden"/>
                                      </p:to>
                                    </p:se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randombar(horizontal)">
                                      <p:cBhvr>
                                        <p:cTn id="29" dur="500"/>
                                        <p:tgtEl>
                                          <p:spTgt spid="10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1033"/>
                                        </p:tgtEl>
                                      </p:cBhvr>
                                    </p:animEffect>
                                    <p:set>
                                      <p:cBhvr>
                                        <p:cTn id="34" dur="1" fill="hold">
                                          <p:stCondLst>
                                            <p:cond delay="4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420404_7ffe5223cd324923dd7e6038b4b8b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2514601"/>
            <a:ext cx="43434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3: Về đích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445300870"/>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37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prstClr val="black"/>
                </a:solidFill>
                <a:latin typeface="Times New Roman" pitchFamily="18" charset="0"/>
                <a:cs typeface="Times New Roman" pitchFamily="18" charset="0"/>
              </a:rPr>
              <a:t>Câu 1 : Các bạn hãy đếm xem có bao nhiêu quả táo? </a:t>
            </a:r>
          </a:p>
        </p:txBody>
      </p:sp>
      <p:pic>
        <p:nvPicPr>
          <p:cNvPr id="2050" name="Picture 2" descr="D:\Tài liệu soạn bài hương\giáo án tham khảo\tài liệu bài giảng nghỉ dịch\Tô nét, tô mầu quả táo\táo_đỏ_1-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637849"/>
            <a:ext cx="1676400" cy="17141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1639094"/>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1639093"/>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72050" y="4850833"/>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1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táo</a:t>
            </a:r>
            <a:endParaRPr lang="en-US" sz="2400" b="1" dirty="0">
              <a:solidFill>
                <a:prstClr val="black"/>
              </a:solidFill>
              <a:latin typeface="Times New Roman" pitchFamily="18" charset="0"/>
              <a:cs typeface="Times New Roman" pitchFamily="18" charset="0"/>
            </a:endParaRPr>
          </a:p>
        </p:txBody>
      </p:sp>
      <p:sp>
        <p:nvSpPr>
          <p:cNvPr id="9" name="TextBox 8"/>
          <p:cNvSpPr txBox="1"/>
          <p:nvPr/>
        </p:nvSpPr>
        <p:spPr>
          <a:xfrm>
            <a:off x="4972050" y="5312499"/>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3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táo</a:t>
            </a:r>
            <a:endParaRPr lang="en-US" sz="2400" b="1" dirty="0">
              <a:solidFill>
                <a:prstClr val="black"/>
              </a:solidFill>
              <a:latin typeface="Times New Roman" pitchFamily="18" charset="0"/>
              <a:cs typeface="Times New Roman" pitchFamily="18" charset="0"/>
            </a:endParaRPr>
          </a:p>
        </p:txBody>
      </p:sp>
      <p:pic>
        <p:nvPicPr>
          <p:cNvPr id="10"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981200" y="6096000"/>
            <a:ext cx="609600" cy="609600"/>
          </a:xfrm>
          <a:prstGeom prst="rect">
            <a:avLst/>
          </a:prstGeom>
        </p:spPr>
      </p:pic>
      <p:pic>
        <p:nvPicPr>
          <p:cNvPr id="1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6943" y="334068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744" y="332194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0744" y="335200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606185324"/>
      </p:ext>
    </p:extLst>
  </p:cSld>
  <p:clrMapOvr>
    <a:masterClrMapping/>
  </p:clrMapOvr>
  <mc:AlternateContent xmlns:mc="http://schemas.openxmlformats.org/markup-compatibility/2006" xmlns:p14="http://schemas.microsoft.com/office/powerpoint/2010/main">
    <mc:Choice Requires="p14">
      <p:transition spd="slow" p14:dur="2000" advTm="58592"/>
    </mc:Choice>
    <mc:Fallback xmlns="">
      <p:transition spd="slow" advTm="58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0"/>
                </p:tgtEl>
              </p:cMediaNode>
            </p:audio>
            <p:audio isNarration="1">
              <p:cMediaNode vol="80000" showWhenStopped="0">
                <p:cTn id="58"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p:ext uri="{E180D4A7-C9FB-4DFB-919C-405C955672EB}">
      <p14:showEvtLst xmlns:p14="http://schemas.microsoft.com/office/powerpoint/2010/main">
        <p14:playEvt time="16167" objId="10"/>
        <p14:stopEvt time="24133"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Tài liệu soạn bài hương\tư liệu hình ảnh làm ppt\z3117175416591_96a558effb56fe5817f6c2d48d9351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prstClr val="black"/>
                </a:solidFill>
                <a:latin typeface="Times New Roman" pitchFamily="18" charset="0"/>
                <a:cs typeface="Times New Roman" pitchFamily="18" charset="0"/>
              </a:rPr>
              <a:t>Câu 2: Các bạn hãy đếm xem có bao nhiêu quả cam? </a:t>
            </a:r>
          </a:p>
        </p:txBody>
      </p:sp>
      <p:sp>
        <p:nvSpPr>
          <p:cNvPr id="2" name="TextBox 1"/>
          <p:cNvSpPr txBox="1"/>
          <p:nvPr/>
        </p:nvSpPr>
        <p:spPr>
          <a:xfrm>
            <a:off x="4557855" y="4509542"/>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2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cam</a:t>
            </a:r>
          </a:p>
        </p:txBody>
      </p:sp>
      <p:sp>
        <p:nvSpPr>
          <p:cNvPr id="9" name="TextBox 8"/>
          <p:cNvSpPr txBox="1"/>
          <p:nvPr/>
        </p:nvSpPr>
        <p:spPr>
          <a:xfrm>
            <a:off x="4490071" y="5112098"/>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3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cam</a:t>
            </a:r>
          </a:p>
        </p:txBody>
      </p:sp>
      <p:pic>
        <p:nvPicPr>
          <p:cNvPr id="3075" name="Picture 3" descr="D:\Tài liệu soạn bài hương\tư liệu hình ảnh làm ppt\cam-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1" y="1415329"/>
            <a:ext cx="2303953"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5" y="1384444"/>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1377517"/>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00862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9750" y="299119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1" y="304999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981200" y="6096000"/>
            <a:ext cx="609600" cy="609600"/>
          </a:xfrm>
          <a:prstGeom prst="rect">
            <a:avLst/>
          </a:prstGeom>
        </p:spPr>
      </p:pic>
    </p:spTree>
    <p:custDataLst>
      <p:tags r:id="rId1"/>
    </p:custDataLst>
    <p:extLst>
      <p:ext uri="{BB962C8B-B14F-4D97-AF65-F5344CB8AC3E}">
        <p14:creationId xmlns:p14="http://schemas.microsoft.com/office/powerpoint/2010/main" val="3837404396"/>
      </p:ext>
    </p:extLst>
  </p:cSld>
  <p:clrMapOvr>
    <a:masterClrMapping/>
  </p:clrMapOvr>
  <mc:AlternateContent xmlns:mc="http://schemas.openxmlformats.org/markup-compatibility/2006" xmlns:p14="http://schemas.microsoft.com/office/powerpoint/2010/main">
    <mc:Choice Requires="p14">
      <p:transition spd="slow" p14:dur="2000" advTm="51515"/>
    </mc:Choice>
    <mc:Fallback xmlns="">
      <p:transition spd="slow" advTm="51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path" presetSubtype="0" accel="50000" decel="50000" fill="hold" nodeType="clickEffect">
                                  <p:stCondLst>
                                    <p:cond delay="0"/>
                                  </p:stCondLst>
                                  <p:childTnLst>
                                    <p:animMotion origin="layout" path="M -0.26441 0.00069 C -0.02343 0.00069 0.17309 -0.0696 0.17309 -0.15538 C 0.17309 -0.24139 -0.02343 -0.31006 -0.26441 -0.31006 C -0.5059 -0.31006 -0.70191 -0.24139 -0.70191 -0.15538 C -0.70191 -0.0696 -0.5059 0.00069 -0.26441 0.00069 Z " pathEditMode="relative" rAng="0" ptsTypes="fffff">
                                      <p:cBhvr>
                                        <p:cTn id="43" dur="3000" fill="hold"/>
                                        <p:tgtEl>
                                          <p:spTgt spid="14"/>
                                        </p:tgtEl>
                                        <p:attrNameLst>
                                          <p:attrName>ppt_x</p:attrName>
                                          <p:attrName>ppt_y</p:attrName>
                                        </p:attrNameLst>
                                      </p:cBhvr>
                                      <p:rCtr x="0" y="-15538"/>
                                    </p:animMotion>
                                  </p:childTnLst>
                                </p:cTn>
                              </p:par>
                            </p:childTnLst>
                          </p:cTn>
                        </p:par>
                        <p:par>
                          <p:cTn id="44" fill="hold">
                            <p:stCondLst>
                              <p:cond delay="3000"/>
                            </p:stCondLst>
                            <p:childTnLst>
                              <p:par>
                                <p:cTn id="45" presetID="16" presetClass="exit" presetSubtype="21" fill="hold" nodeType="afterEffect">
                                  <p:stCondLst>
                                    <p:cond delay="0"/>
                                  </p:stCondLst>
                                  <p:childTnLst>
                                    <p:animEffect transition="out" filter="barn(inVertic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6" presetClass="emph" presetSubtype="0" fill="hold" grpId="1" nodeType="afterEffect">
                                  <p:stCondLst>
                                    <p:cond delay="0"/>
                                  </p:stCondLst>
                                  <p:childTnLst>
                                    <p:animScale>
                                      <p:cBhvr>
                                        <p:cTn id="55"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5"/>
                </p:tgtEl>
              </p:cMediaNode>
            </p:audio>
          </p:childTnLst>
        </p:cTn>
      </p:par>
    </p:tnLst>
    <p:bldLst>
      <p:bldP spid="2" grpId="0"/>
      <p:bldP spid="2" grpId="1"/>
      <p:bldP spid="9" grpId="0"/>
      <p:bldP spid="9" grpId="1"/>
    </p:bldLst>
  </p:timing>
  <p:extLst>
    <p:ext uri="{E180D4A7-C9FB-4DFB-919C-405C955672EB}">
      <p14:showEvtLst xmlns:p14="http://schemas.microsoft.com/office/powerpoint/2010/main">
        <p14:playEvt time="17519" objId="5"/>
        <p14:stopEvt time="25518"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prstClr val="black"/>
                </a:solidFill>
                <a:latin typeface="Times New Roman" pitchFamily="18" charset="0"/>
                <a:cs typeface="Times New Roman" pitchFamily="18" charset="0"/>
              </a:rPr>
              <a:t>Câu 3 : Các bạn hãy đếm xem có bao nhiêu cái đồng hồ ? </a:t>
            </a:r>
          </a:p>
        </p:txBody>
      </p:sp>
      <p:sp>
        <p:nvSpPr>
          <p:cNvPr id="8" name="TextBox 7"/>
          <p:cNvSpPr txBox="1"/>
          <p:nvPr/>
        </p:nvSpPr>
        <p:spPr>
          <a:xfrm>
            <a:off x="4591050" y="4495801"/>
            <a:ext cx="3009900"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1. Có 2 cái đồng hồ </a:t>
            </a:r>
          </a:p>
        </p:txBody>
      </p:sp>
      <p:sp>
        <p:nvSpPr>
          <p:cNvPr id="9" name="TextBox 8"/>
          <p:cNvSpPr txBox="1"/>
          <p:nvPr/>
        </p:nvSpPr>
        <p:spPr>
          <a:xfrm>
            <a:off x="4742656" y="5105401"/>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3 </a:t>
            </a:r>
            <a:r>
              <a:rPr lang="en-US" sz="2400" b="1" dirty="0" err="1">
                <a:solidFill>
                  <a:prstClr val="black"/>
                </a:solidFill>
                <a:latin typeface="Times New Roman" pitchFamily="18" charset="0"/>
                <a:cs typeface="Times New Roman" pitchFamily="18" charset="0"/>
              </a:rPr>
              <a:t>cái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đồng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hồ</a:t>
            </a:r>
            <a:r>
              <a:rPr lang="en-US" sz="2400" b="1" dirty="0">
                <a:solidFill>
                  <a:prstClr val="black"/>
                </a:solidFill>
                <a:latin typeface="Times New Roman" pitchFamily="18" charset="0"/>
                <a:cs typeface="Times New Roman" pitchFamily="18" charset="0"/>
              </a:rPr>
              <a:t> </a:t>
            </a:r>
          </a:p>
        </p:txBody>
      </p:sp>
      <p:pic>
        <p:nvPicPr>
          <p:cNvPr id="1026" name="Picture 2" descr="D:\Tài liệu soạn bài hương\tư liệu hình ảnh làm ppt\đôngf hồ.jpg"/>
          <p:cNvPicPr>
            <a:picLocks noChangeAspect="1" noChangeArrowheads="1"/>
          </p:cNvPicPr>
          <p:nvPr/>
        </p:nvPicPr>
        <p:blipFill>
          <a:blip r:embed="rId8">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2574163" y="147692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7935" y="1473748"/>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6110" y="1448478"/>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1" y="306559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8438" y="30543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6444" y="3078539"/>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62200" y="6096000"/>
            <a:ext cx="609600" cy="609600"/>
          </a:xfrm>
          <a:prstGeom prst="rect">
            <a:avLst/>
          </a:prstGeom>
        </p:spPr>
      </p:pic>
      <p:pic>
        <p:nvPicPr>
          <p:cNvPr id="5"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609730" y="6117236"/>
            <a:ext cx="609600" cy="609600"/>
          </a:xfrm>
          <a:prstGeom prst="rect">
            <a:avLst/>
          </a:prstGeom>
        </p:spPr>
      </p:pic>
    </p:spTree>
    <p:custDataLst>
      <p:tags r:id="rId1"/>
    </p:custDataLst>
    <p:extLst>
      <p:ext uri="{BB962C8B-B14F-4D97-AF65-F5344CB8AC3E}">
        <p14:creationId xmlns:p14="http://schemas.microsoft.com/office/powerpoint/2010/main" val="2650508406"/>
      </p:ext>
    </p:extLst>
  </p:cSld>
  <p:clrMapOvr>
    <a:masterClrMapping/>
  </p:clrMapOvr>
  <mc:AlternateContent xmlns:mc="http://schemas.openxmlformats.org/markup-compatibility/2006" xmlns:p14="http://schemas.microsoft.com/office/powerpoint/2010/main">
    <mc:Choice Requires="p14">
      <p:transition spd="slow" p14:dur="2000" advTm="57084"/>
    </mc:Choice>
    <mc:Fallback xmlns="">
      <p:transition spd="slow" advTm="57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par>
                          <p:cTn id="57" fill="hold">
                            <p:stCondLst>
                              <p:cond delay="1500"/>
                            </p:stCondLst>
                            <p:childTnLst>
                              <p:par>
                                <p:cTn id="58" presetID="1" presetClass="mediacall" presetSubtype="0" fill="hold" nodeType="afterEffect">
                                  <p:stCondLst>
                                    <p:cond delay="0"/>
                                  </p:stCondLst>
                                  <p:childTnLst>
                                    <p:cmd type="call" cmd="playFrom(0.0)">
                                      <p:cBhvr>
                                        <p:cTn id="59" dur="2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p:ext uri="{E180D4A7-C9FB-4DFB-919C-405C955672EB}">
      <p14:showEvtLst xmlns:p14="http://schemas.microsoft.com/office/powerpoint/2010/main">
        <p14:playEvt time="16894" objId="2"/>
        <p14:stopEvt time="24887" objId="2"/>
        <p14:playEvt time="52151" objId="5"/>
        <p14:stopEvt time="5538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130584"/>
            <a:ext cx="9144000" cy="838200"/>
            <a:chOff x="0" y="0"/>
            <a:chExt cx="9144000" cy="1447800"/>
          </a:xfrm>
        </p:grpSpPr>
        <p:sp>
          <p:nvSpPr>
            <p:cNvPr id="2" name="Rectangle 1"/>
            <p:cNvSpPr/>
            <p:nvPr/>
          </p:nvSpPr>
          <p:spPr>
            <a:xfrm>
              <a:off x="0" y="0"/>
              <a:ext cx="9144000" cy="1447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35003"/>
              <a:ext cx="9144000" cy="1222712"/>
            </a:xfrm>
            <a:prstGeom prst="rect">
              <a:avLst/>
            </a:prstGeom>
            <a:noFill/>
          </p:spPr>
          <p:txBody>
            <a:bodyPr wrap="square" rtlCol="0">
              <a:spAutoFit/>
            </a:bodyPr>
            <a:lstStyle/>
            <a:p>
              <a:pPr algn="ctr"/>
              <a:r>
                <a:rPr lang="en-US" sz="2000" b="1">
                  <a:solidFill>
                    <a:prstClr val="black"/>
                  </a:solidFill>
                  <a:latin typeface="Times New Roman" pitchFamily="18" charset="0"/>
                  <a:cs typeface="Times New Roman" pitchFamily="18" charset="0"/>
                </a:rPr>
                <a:t>Câu 4 : Trên màn hình có các nhóm con vật có số lượng khác nhau. Các bạn hãy nối nhóm con vật với thẻ chấm tròn tương ứng với số lượng của các nhóm con vật </a:t>
              </a:r>
            </a:p>
          </p:txBody>
        </p:sp>
      </p:grpSp>
      <p:grpSp>
        <p:nvGrpSpPr>
          <p:cNvPr id="6" name="Group 5"/>
          <p:cNvGrpSpPr/>
          <p:nvPr/>
        </p:nvGrpSpPr>
        <p:grpSpPr>
          <a:xfrm>
            <a:off x="1891165" y="1242248"/>
            <a:ext cx="2295331" cy="1525694"/>
            <a:chOff x="1066800" y="1256651"/>
            <a:chExt cx="2743200" cy="1524000"/>
          </a:xfrm>
        </p:grpSpPr>
        <p:sp>
          <p:nvSpPr>
            <p:cNvPr id="5" name="Oval 4"/>
            <p:cNvSpPr/>
            <p:nvPr/>
          </p:nvSpPr>
          <p:spPr>
            <a:xfrm>
              <a:off x="1066800" y="1256651"/>
              <a:ext cx="2743200" cy="1524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246" y="135510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39255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1666842" y="4477163"/>
            <a:ext cx="2975550" cy="1622305"/>
            <a:chOff x="5244351" y="3998981"/>
            <a:chExt cx="3449186" cy="1798427"/>
          </a:xfrm>
        </p:grpSpPr>
        <p:sp>
          <p:nvSpPr>
            <p:cNvPr id="11" name="Cloud 10"/>
            <p:cNvSpPr/>
            <p:nvPr/>
          </p:nvSpPr>
          <p:spPr>
            <a:xfrm rot="535036">
              <a:off x="5244351" y="3998981"/>
              <a:ext cx="3449186" cy="1798427"/>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0578"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20194"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0817" y="4537824"/>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8163875" y="4464180"/>
            <a:ext cx="2235982" cy="1640815"/>
            <a:chOff x="1200918" y="3962400"/>
            <a:chExt cx="2549042" cy="1828800"/>
          </a:xfrm>
        </p:grpSpPr>
        <p:sp>
          <p:nvSpPr>
            <p:cNvPr id="7" name="Hexagon 6"/>
            <p:cNvSpPr/>
            <p:nvPr/>
          </p:nvSpPr>
          <p:spPr>
            <a:xfrm>
              <a:off x="1200918" y="3962400"/>
              <a:ext cx="2549042" cy="1828800"/>
            </a:xfrm>
            <a:prstGeom prst="hexag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D:\Tài liệu soạn bài hương\tư liệu hình ảnh làm ppt\voi.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54495" y="4042783"/>
              <a:ext cx="1461119" cy="14528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5633603" y="1479292"/>
            <a:ext cx="1042555" cy="540208"/>
            <a:chOff x="4232563" y="1495798"/>
            <a:chExt cx="838200" cy="540208"/>
          </a:xfrm>
        </p:grpSpPr>
        <p:sp>
          <p:nvSpPr>
            <p:cNvPr id="15" name="Rectangle 14"/>
            <p:cNvSpPr/>
            <p:nvPr/>
          </p:nvSpPr>
          <p:spPr>
            <a:xfrm>
              <a:off x="4232563" y="1495798"/>
              <a:ext cx="838200"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58145" y="1630649"/>
              <a:ext cx="277091" cy="3075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633602" y="2601273"/>
            <a:ext cx="1148198" cy="576917"/>
            <a:chOff x="4246418" y="2492775"/>
            <a:chExt cx="1011382" cy="540208"/>
          </a:xfrm>
        </p:grpSpPr>
        <p:sp>
          <p:nvSpPr>
            <p:cNvPr id="26" name="Rectangle 25"/>
            <p:cNvSpPr/>
            <p:nvPr/>
          </p:nvSpPr>
          <p:spPr>
            <a:xfrm>
              <a:off x="4246418" y="2492775"/>
              <a:ext cx="1011382"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884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075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659577" y="3738468"/>
            <a:ext cx="1046021" cy="689614"/>
            <a:chOff x="4388426" y="3609049"/>
            <a:chExt cx="869373" cy="689614"/>
          </a:xfrm>
        </p:grpSpPr>
        <p:sp>
          <p:nvSpPr>
            <p:cNvPr id="27" name="Rectangle 26"/>
            <p:cNvSpPr/>
            <p:nvPr/>
          </p:nvSpPr>
          <p:spPr>
            <a:xfrm>
              <a:off x="4388426" y="3609049"/>
              <a:ext cx="869373" cy="6896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47308"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39145"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12275" y="3992465"/>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71" name="Straight Arrow Connector 7170"/>
          <p:cNvCxnSpPr>
            <a:endCxn id="26" idx="1"/>
          </p:cNvCxnSpPr>
          <p:nvPr/>
        </p:nvCxnSpPr>
        <p:spPr>
          <a:xfrm>
            <a:off x="3810000" y="2362201"/>
            <a:ext cx="1823602" cy="527531"/>
          </a:xfrm>
          <a:prstGeom prst="straightConnector1">
            <a:avLst/>
          </a:prstGeom>
          <a:ln w="571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6" name="Straight Arrow Connector 7175"/>
          <p:cNvCxnSpPr>
            <a:endCxn id="27" idx="1"/>
          </p:cNvCxnSpPr>
          <p:nvPr/>
        </p:nvCxnSpPr>
        <p:spPr>
          <a:xfrm flipV="1">
            <a:off x="3810000" y="4083276"/>
            <a:ext cx="1849576" cy="5649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181" name="Straight Arrow Connector 7180"/>
          <p:cNvCxnSpPr>
            <a:stCxn id="7" idx="3"/>
          </p:cNvCxnSpPr>
          <p:nvPr/>
        </p:nvCxnSpPr>
        <p:spPr>
          <a:xfrm flipH="1" flipV="1">
            <a:off x="6509901" y="1767941"/>
            <a:ext cx="1653974" cy="351664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4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981200" y="6096000"/>
            <a:ext cx="609600" cy="609600"/>
          </a:xfrm>
          <a:prstGeom prst="rect">
            <a:avLst/>
          </a:prstGeom>
        </p:spPr>
      </p:pic>
      <p:pic>
        <p:nvPicPr>
          <p:cNvPr id="46"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4799734" y="6248400"/>
            <a:ext cx="609600" cy="609600"/>
          </a:xfrm>
          <a:prstGeom prst="rect">
            <a:avLst/>
          </a:prstGeom>
        </p:spPr>
      </p:pic>
      <p:pic>
        <p:nvPicPr>
          <p:cNvPr id="7174" name="Audio 71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2392431666"/>
      </p:ext>
    </p:extLst>
  </p:cSld>
  <p:clrMapOvr>
    <a:masterClrMapping/>
  </p:clrMapOvr>
  <mc:AlternateContent xmlns:mc="http://schemas.openxmlformats.org/markup-compatibility/2006" xmlns:p14="http://schemas.microsoft.com/office/powerpoint/2010/main">
    <mc:Choice Requires="p14">
      <p:transition spd="slow" p14:dur="2000" advTm="88972"/>
    </mc:Choice>
    <mc:Fallback xmlns="">
      <p:transition spd="slow" advTm="88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0"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circle(in)">
                                      <p:cBhvr>
                                        <p:cTn id="19" dur="2000"/>
                                        <p:tgtEl>
                                          <p:spTgt spid="717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2000" tmFilter="0, 0; .2, .5; .8, .5; 1, 0"/>
                                        <p:tgtEl>
                                          <p:spTgt spid="14"/>
                                        </p:tgtEl>
                                      </p:cBhvr>
                                    </p:animEffect>
                                    <p:animScale>
                                      <p:cBhvr>
                                        <p:cTn id="24" dur="1000" autoRev="1" fill="hold"/>
                                        <p:tgtEl>
                                          <p:spTgt spid="1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circle(in)">
                                      <p:cBhvr>
                                        <p:cTn id="29" dur="2000"/>
                                        <p:tgtEl>
                                          <p:spTgt spid="717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2000" tmFilter="0, 0; .2, .5; .8, .5; 1, 0"/>
                                        <p:tgtEl>
                                          <p:spTgt spid="10"/>
                                        </p:tgtEl>
                                      </p:cBhvr>
                                    </p:animEffect>
                                    <p:animScale>
                                      <p:cBhvr>
                                        <p:cTn id="34" dur="1000" autoRev="1" fill="hold"/>
                                        <p:tgtEl>
                                          <p:spTgt spid="1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animEffect transition="in" filter="circle(in)">
                                      <p:cBhvr>
                                        <p:cTn id="39" dur="2000"/>
                                        <p:tgtEl>
                                          <p:spTgt spid="7181"/>
                                        </p:tgtEl>
                                      </p:cBhvr>
                                    </p:animEffec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294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5"/>
                </p:tgtEl>
              </p:cMediaNode>
            </p:audio>
            <p:audio>
              <p:cMediaNode vol="80000">
                <p:cTn id="44" fill="hold" display="0">
                  <p:stCondLst>
                    <p:cond delay="indefinite"/>
                  </p:stCondLst>
                  <p:endCondLst>
                    <p:cond evt="onStopAudio" delay="0">
                      <p:tgtEl>
                        <p:sldTgt/>
                      </p:tgtEl>
                    </p:cond>
                  </p:endCondLst>
                </p:cTn>
                <p:tgtEl>
                  <p:spTgt spid="46"/>
                </p:tgtEl>
              </p:cMediaNode>
            </p:audio>
            <p:audio isNarration="1">
              <p:cMediaNode vol="80000" showWhenStopped="0">
                <p:cTn id="45" fill="hold" display="0">
                  <p:stCondLst>
                    <p:cond delay="indefinite"/>
                  </p:stCondLst>
                  <p:endCondLst>
                    <p:cond evt="onStopAudio" delay="0">
                      <p:tgtEl>
                        <p:sldTgt/>
                      </p:tgtEl>
                    </p:cond>
                  </p:endCondLst>
                </p:cTn>
                <p:tgtEl>
                  <p:spTgt spid="7174"/>
                </p:tgtEl>
              </p:cMediaNode>
            </p:audio>
          </p:childTnLst>
        </p:cTn>
      </p:par>
    </p:tnLst>
  </p:timing>
  <p:extLst>
    <p:ext uri="{E180D4A7-C9FB-4DFB-919C-405C955672EB}">
      <p14:showEvtLst xmlns:p14="http://schemas.microsoft.com/office/powerpoint/2010/main">
        <p14:playEvt time="22466" objId="45"/>
        <p14:stopEvt time="30428" objId="45"/>
        <p14:playEvt time="82832" objId="46"/>
        <p14:stopEvt time="86110" objId="4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1C004EA-D34F-77DA-4A50-4C7DF8A52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 xmlns:a16="http://schemas.microsoft.com/office/drawing/2014/main" id="{AD69F8EE-9760-0362-2A68-42822F4BE07E}"/>
              </a:ext>
            </a:extLst>
          </p:cNvPr>
          <p:cNvSpPr txBox="1"/>
          <p:nvPr/>
        </p:nvSpPr>
        <p:spPr>
          <a:xfrm>
            <a:off x="3471404" y="2286000"/>
            <a:ext cx="5385257" cy="1446550"/>
          </a:xfrm>
          <a:prstGeom prst="rect">
            <a:avLst/>
          </a:prstGeom>
          <a:solidFill>
            <a:srgbClr val="FFC000"/>
          </a:solidFill>
        </p:spPr>
        <p:txBody>
          <a:bodyPr wrap="none" rtlCol="0">
            <a:spAutoFit/>
          </a:bodyPr>
          <a:lstStyle/>
          <a:p>
            <a:r>
              <a:rPr lang="en-US" sz="8800" b="1" i="1" dirty="0">
                <a:solidFill>
                  <a:schemeClr val="tx2"/>
                </a:solidFill>
              </a:rPr>
              <a:t>Thank You!</a:t>
            </a:r>
          </a:p>
        </p:txBody>
      </p:sp>
    </p:spTree>
    <p:extLst>
      <p:ext uri="{BB962C8B-B14F-4D97-AF65-F5344CB8AC3E}">
        <p14:creationId xmlns:p14="http://schemas.microsoft.com/office/powerpoint/2010/main" val="75196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6A76377-B74F-9128-2213-2E5949045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0"/>
            <a:ext cx="9144000" cy="6858000"/>
          </a:xfrm>
          <a:prstGeom prst="rect">
            <a:avLst/>
          </a:prstGeom>
        </p:spPr>
      </p:pic>
      <p:sp>
        <p:nvSpPr>
          <p:cNvPr id="4" name="TextBox 3">
            <a:extLst>
              <a:ext uri="{FF2B5EF4-FFF2-40B4-BE49-F238E27FC236}">
                <a16:creationId xmlns="" xmlns:a16="http://schemas.microsoft.com/office/drawing/2014/main" id="{EDFE6C84-6691-5542-2AFE-59D685B37CED}"/>
              </a:ext>
            </a:extLst>
          </p:cNvPr>
          <p:cNvSpPr txBox="1"/>
          <p:nvPr/>
        </p:nvSpPr>
        <p:spPr>
          <a:xfrm>
            <a:off x="2283346" y="1613118"/>
            <a:ext cx="7574509" cy="1815882"/>
          </a:xfrm>
          <a:prstGeom prst="rect">
            <a:avLst/>
          </a:prstGeom>
          <a:noFill/>
        </p:spPr>
        <p:txBody>
          <a:bodyPr wrap="none" rtlCol="0">
            <a:spAutoFit/>
          </a:bodyPr>
          <a:lstStyle/>
          <a:p>
            <a:r>
              <a:rPr lang="en-US" sz="4000" b="1" i="1" dirty="0">
                <a:solidFill>
                  <a:srgbClr val="00B0F0"/>
                </a:solidFill>
                <a:latin typeface="Times New Roman" panose="02020603050405020304" pitchFamily="18" charset="0"/>
                <a:cs typeface="Times New Roman" panose="02020603050405020304" pitchFamily="18" charset="0"/>
              </a:rPr>
              <a:t>CHÀO MỪNG CÁC BÉ ĐẾN VỚI</a:t>
            </a:r>
          </a:p>
          <a:p>
            <a:r>
              <a:rPr lang="en-US" sz="4000" b="1" i="1" dirty="0">
                <a:solidFill>
                  <a:srgbClr val="00B0F0"/>
                </a:solidFill>
                <a:latin typeface="Times New Roman" panose="02020603050405020304" pitchFamily="18" charset="0"/>
                <a:cs typeface="Times New Roman" panose="02020603050405020304" pitchFamily="18" charset="0"/>
              </a:rPr>
              <a:t> </a:t>
            </a:r>
          </a:p>
          <a:p>
            <a:pPr algn="ctr"/>
            <a:r>
              <a:rPr lang="en-US" sz="3200" b="1" dirty="0">
                <a:solidFill>
                  <a:srgbClr val="FF0000"/>
                </a:solidFill>
                <a:latin typeface="Times New Roman" panose="02020603050405020304" pitchFamily="18" charset="0"/>
                <a:cs typeface="Times New Roman" panose="02020603050405020304" pitchFamily="18" charset="0"/>
              </a:rPr>
              <a:t>CHƯƠNG TRÌNH: BÉ TẬP ĐẾM</a:t>
            </a:r>
          </a:p>
        </p:txBody>
      </p:sp>
    </p:spTree>
    <p:extLst>
      <p:ext uri="{BB962C8B-B14F-4D97-AF65-F5344CB8AC3E}">
        <p14:creationId xmlns:p14="http://schemas.microsoft.com/office/powerpoint/2010/main" val="335079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giáo án tham khảo\tài liệu bài giảng nghỉ dịch\tạo nhóm theo 1 dấu hiệu\hinh-nen-thiet-ke-bai-gian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14800" y="1676405"/>
            <a:ext cx="43434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1: Khởi động </a:t>
            </a:r>
          </a:p>
        </p:txBody>
      </p:sp>
      <p:sp>
        <p:nvSpPr>
          <p:cNvPr id="3" name="TextBox 2"/>
          <p:cNvSpPr txBox="1"/>
          <p:nvPr/>
        </p:nvSpPr>
        <p:spPr>
          <a:xfrm>
            <a:off x="3886200" y="2819445"/>
            <a:ext cx="53340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phạm</a:t>
            </a:r>
            <a:r>
              <a:rPr lang="en-US" sz="2800" b="1" dirty="0">
                <a:latin typeface="Times New Roman" pitchFamily="18" charset="0"/>
                <a:cs typeface="Times New Roman" pitchFamily="18" charset="0"/>
              </a:rPr>
              <a:t> vi 2</a:t>
            </a:r>
          </a:p>
        </p:txBody>
      </p:sp>
    </p:spTree>
    <p:extLst>
      <p:ext uri="{BB962C8B-B14F-4D97-AF65-F5344CB8AC3E}">
        <p14:creationId xmlns:p14="http://schemas.microsoft.com/office/powerpoint/2010/main" val="89927577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145" y="609600"/>
            <a:ext cx="9144000" cy="65127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766959" y="1225984"/>
            <a:ext cx="3887187" cy="2277664"/>
            <a:chOff x="5242958" y="1225984"/>
            <a:chExt cx="3887187" cy="2277664"/>
          </a:xfrm>
        </p:grpSpPr>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5242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1225984"/>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958" y="1241461"/>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1981200" y="4788802"/>
            <a:ext cx="3659910" cy="1124490"/>
            <a:chOff x="457200" y="4788802"/>
            <a:chExt cx="3659910" cy="1124490"/>
          </a:xfrm>
        </p:grpSpPr>
        <p:pic>
          <p:nvPicPr>
            <p:cNvPr id="3082" name="Picture 10" descr="D:\Tài liệu soạn bài hương\tư liệu hình ảnh làm ppt\bắp_cải-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4788802"/>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2647" y="4822679"/>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10146" y="108922"/>
            <a:ext cx="9310255" cy="400110"/>
          </a:xfrm>
          <a:prstGeom prst="rect">
            <a:avLst/>
          </a:prstGeom>
        </p:spPr>
        <p:txBody>
          <a:bodyPr wrap="square">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906000" y="6096000"/>
            <a:ext cx="609600" cy="609600"/>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1110" y="574413"/>
            <a:ext cx="1225212" cy="122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10921" y="1591433"/>
            <a:ext cx="1199479" cy="4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10146" y="465546"/>
            <a:ext cx="1309255" cy="204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52601" y="1828801"/>
            <a:ext cx="1201737" cy="86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752600" y="975952"/>
            <a:ext cx="3973032" cy="2762250"/>
            <a:chOff x="319568" y="755253"/>
            <a:chExt cx="3973032" cy="2762250"/>
          </a:xfrm>
        </p:grpSpPr>
        <p:pic>
          <p:nvPicPr>
            <p:cNvPr id="3079" name="Picture 7" descr="D:\Tài liệu soạn bài hương\tư liệu hình ảnh làm ppt\tải_xuống-removebg-preview.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207632">
              <a:off x="319568" y="1060200"/>
              <a:ext cx="2154818" cy="215481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1659158370"/>
      </p:ext>
    </p:extLst>
  </p:cSld>
  <p:clrMapOvr>
    <a:masterClrMapping/>
  </p:clrMapOvr>
  <mc:AlternateContent xmlns:mc="http://schemas.openxmlformats.org/markup-compatibility/2006" xmlns:p14="http://schemas.microsoft.com/office/powerpoint/2010/main">
    <mc:Choice Requires="p14">
      <p:transition spd="slow" p14:dur="2000" advTm="49239"/>
    </mc:Choice>
    <mc:Fallback xmlns="">
      <p:transition spd="slow" advTm="492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200" fill="hold">
                                          <p:stCondLst>
                                            <p:cond delay="0"/>
                                          </p:stCondLst>
                                        </p:cTn>
                                        <p:tgtEl>
                                          <p:spTgt spid="2"/>
                                        </p:tgtEl>
                                        <p:attrNameLst>
                                          <p:attrName>r</p:attrName>
                                        </p:attrNameLst>
                                      </p:cBhvr>
                                    </p:animRot>
                                    <p:animRot by="-240000">
                                      <p:cBhvr>
                                        <p:cTn id="12" dur="400" fill="hold">
                                          <p:stCondLst>
                                            <p:cond delay="400"/>
                                          </p:stCondLst>
                                        </p:cTn>
                                        <p:tgtEl>
                                          <p:spTgt spid="2"/>
                                        </p:tgtEl>
                                        <p:attrNameLst>
                                          <p:attrName>r</p:attrName>
                                        </p:attrNameLst>
                                      </p:cBhvr>
                                    </p:animRot>
                                    <p:animRot by="240000">
                                      <p:cBhvr>
                                        <p:cTn id="13" dur="400" fill="hold">
                                          <p:stCondLst>
                                            <p:cond delay="800"/>
                                          </p:stCondLst>
                                        </p:cTn>
                                        <p:tgtEl>
                                          <p:spTgt spid="2"/>
                                        </p:tgtEl>
                                        <p:attrNameLst>
                                          <p:attrName>r</p:attrName>
                                        </p:attrNameLst>
                                      </p:cBhvr>
                                    </p:animRot>
                                    <p:animRot by="-240000">
                                      <p:cBhvr>
                                        <p:cTn id="14" dur="400" fill="hold">
                                          <p:stCondLst>
                                            <p:cond delay="1200"/>
                                          </p:stCondLst>
                                        </p:cTn>
                                        <p:tgtEl>
                                          <p:spTgt spid="2"/>
                                        </p:tgtEl>
                                        <p:attrNameLst>
                                          <p:attrName>r</p:attrName>
                                        </p:attrNameLst>
                                      </p:cBhvr>
                                    </p:animRot>
                                    <p:animRot by="120000">
                                      <p:cBhvr>
                                        <p:cTn id="15" dur="400" fill="hold">
                                          <p:stCondLst>
                                            <p:cond delay="16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2000" tmFilter="0, 0; .2, .5; .8, .5; 1, 0"/>
                                        <p:tgtEl>
                                          <p:spTgt spid="3"/>
                                        </p:tgtEl>
                                      </p:cBhvr>
                                    </p:animEffect>
                                    <p:animScale>
                                      <p:cBhvr>
                                        <p:cTn id="20" dur="100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145" y="533400"/>
            <a:ext cx="9144000" cy="64365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6766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1" y="4788803"/>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1225985"/>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959" y="1241462"/>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6648" y="4822680"/>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3404" y="573524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510146" y="108922"/>
            <a:ext cx="9310255" cy="400110"/>
          </a:xfrm>
          <a:prstGeom prst="rect">
            <a:avLst/>
          </a:prstGeom>
        </p:spPr>
        <p:txBody>
          <a:bodyPr wrap="square">
            <a:spAutoFit/>
          </a:bodyPr>
          <a:lstStyle/>
          <a:p>
            <a:r>
              <a:rPr lang="en-US" sz="2000" b="1">
                <a:latin typeface="Times New Roman" pitchFamily="18" charset="0"/>
                <a:cs typeface="Times New Roman" pitchFamily="18" charset="0"/>
              </a:rPr>
              <a:t> Câu 1 : Các bạn hãy đếm xem mỗi loại rau trong vườn có số lượng là bao nhiêu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906000" y="6096000"/>
            <a:ext cx="609600" cy="609600"/>
          </a:xfrm>
          <a:prstGeom prst="rect">
            <a:avLst/>
          </a:prstGeom>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43775" y="509032"/>
            <a:ext cx="149907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244825">
            <a:off x="5641111" y="1656078"/>
            <a:ext cx="1201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8045" y="1894203"/>
            <a:ext cx="1201737" cy="69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95156" y="533400"/>
            <a:ext cx="170524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19781" y="991429"/>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207632">
            <a:off x="1942372" y="1270373"/>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502371"/>
      </p:ext>
    </p:extLst>
  </p:cSld>
  <p:clrMapOvr>
    <a:masterClrMapping/>
  </p:clrMapOvr>
  <mc:AlternateContent xmlns:mc="http://schemas.openxmlformats.org/markup-compatibility/2006" xmlns:p14="http://schemas.microsoft.com/office/powerpoint/2010/main">
    <mc:Choice Requires="p14">
      <p:transition spd="slow" p14:dur="2000" advTm="19856"/>
    </mc:Choice>
    <mc:Fallback xmlns="">
      <p:transition spd="slow" advTm="19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1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5.55556E-7 1.48148E-6 C 0.06424 -0.00787 0.11146 -0.0838 0.10538 -0.17037 C 0.09948 -0.25648 0.04271 -0.32037 -0.02153 -0.3125 C -0.08542 -0.30463 -0.13281 -0.22801 -0.12691 -0.14213 C -0.12101 -0.05533 -0.06389 0.00787 5.55556E-7 1.48148E-6 Z " pathEditMode="relative" rAng="10487408" ptsTypes="fffff">
                                      <p:cBhvr>
                                        <p:cTn id="16" dur="2000" fill="hold"/>
                                        <p:tgtEl>
                                          <p:spTgt spid="4098"/>
                                        </p:tgtEl>
                                        <p:attrNameLst>
                                          <p:attrName>ppt_x</p:attrName>
                                          <p:attrName>ppt_y</p:attrName>
                                        </p:attrNameLst>
                                      </p:cBhvr>
                                      <p:rCtr x="-1076" y="-1562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145" y="381000"/>
            <a:ext cx="9144000" cy="65889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6766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1" y="4788803"/>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1225985"/>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959" y="1241462"/>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6648" y="4822680"/>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9485"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6876"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538622" y="3991"/>
            <a:ext cx="9310255" cy="400110"/>
          </a:xfrm>
          <a:prstGeom prst="rect">
            <a:avLst/>
          </a:prstGeom>
        </p:spPr>
        <p:txBody>
          <a:bodyPr wrap="square">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906000" y="6096000"/>
            <a:ext cx="609600" cy="609600"/>
          </a:xfrm>
          <a:prstGeom prst="rect">
            <a:avLst/>
          </a:prstGeom>
        </p:spPr>
      </p:pic>
      <p:pic>
        <p:nvPicPr>
          <p:cNvPr id="409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4475" y="338925"/>
            <a:ext cx="1543050" cy="143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00188" y="338925"/>
            <a:ext cx="1547813" cy="171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6601" y="1316167"/>
            <a:ext cx="1255713"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17624" y="1919417"/>
            <a:ext cx="1430377"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207632">
            <a:off x="1843567" y="1060201"/>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6100961"/>
      </p:ext>
    </p:extLst>
  </p:cSld>
  <p:clrMapOvr>
    <a:masterClrMapping/>
  </p:clrMapOvr>
  <mc:AlternateContent xmlns:mc="http://schemas.openxmlformats.org/markup-compatibility/2006" xmlns:p14="http://schemas.microsoft.com/office/powerpoint/2010/main">
    <mc:Choice Requires="p14">
      <p:transition spd="slow" p14:dur="2000" advTm="18302"/>
    </mc:Choice>
    <mc:Fallback xmlns="">
      <p:transition spd="slow" advTm="18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3079"/>
                                        </p:tgtEl>
                                      </p:cBhvr>
                                    </p:animEffect>
                                    <p:animScale>
                                      <p:cBhvr>
                                        <p:cTn id="11" dur="1000" autoRev="1" fill="hold"/>
                                        <p:tgtEl>
                                          <p:spTgt spid="3079"/>
                                        </p:tgtEl>
                                      </p:cBhvr>
                                      <p:by x="105000" y="105000"/>
                                    </p:animScale>
                                  </p:childTnLst>
                                </p:cTn>
                              </p:par>
                              <p:par>
                                <p:cTn id="12" presetID="26" presetClass="emph" presetSubtype="0" fill="hold" nodeType="withEffect">
                                  <p:stCondLst>
                                    <p:cond delay="0"/>
                                  </p:stCondLst>
                                  <p:childTnLst>
                                    <p:animEffect transition="out" filter="fade">
                                      <p:cBhvr>
                                        <p:cTn id="13" dur="2000" tmFilter="0, 0; .2, .5; .8, .5; 1, 0"/>
                                        <p:tgtEl>
                                          <p:spTgt spid="3086"/>
                                        </p:tgtEl>
                                      </p:cBhvr>
                                    </p:animEffect>
                                    <p:animScale>
                                      <p:cBhvr>
                                        <p:cTn id="14" dur="1000" autoRev="1" fill="hold"/>
                                        <p:tgtEl>
                                          <p:spTgt spid="308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122"/>
                                        </p:tgtEl>
                                      </p:cBhvr>
                                    </p:animEffect>
                                    <p:set>
                                      <p:cBhvr>
                                        <p:cTn id="24" dur="1" fill="hold">
                                          <p:stCondLst>
                                            <p:cond delay="499"/>
                                          </p:stCondLst>
                                        </p:cTn>
                                        <p:tgtEl>
                                          <p:spTgt spid="5122"/>
                                        </p:tgtEl>
                                        <p:attrNameLst>
                                          <p:attrName>style.visibility</p:attrName>
                                        </p:attrNameLst>
                                      </p:cBhvr>
                                      <p:to>
                                        <p:strVal val="hidden"/>
                                      </p:to>
                                    </p:se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123"/>
                                        </p:tgtEl>
                                        <p:attrNameLst>
                                          <p:attrName>style.visibility</p:attrName>
                                        </p:attrNameLst>
                                      </p:cBhvr>
                                      <p:to>
                                        <p:strVal val="visible"/>
                                      </p:to>
                                    </p:set>
                                    <p:animEffect transition="in" filter="randombar(horizontal)">
                                      <p:cBhvr>
                                        <p:cTn id="28" dur="500"/>
                                        <p:tgtEl>
                                          <p:spTgt spid="51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0"/>
                                  </p:stCondLst>
                                  <p:childTnLst>
                                    <p:animMotion origin="layout" path="M -0.08142 -0.0243 C 0.02414 -0.0243 0.11025 -0.09699 0.11025 -0.18588 C 0.11025 -0.27453 0.02414 -0.34652 -0.08142 -0.34652 C -0.18715 -0.34652 -0.27309 -0.27453 -0.27309 -0.18588 C -0.27309 -0.09699 -0.18715 -0.0243 -0.08142 -0.0243 Z " pathEditMode="relative" rAng="0" ptsTypes="fffff">
                                      <p:cBhvr>
                                        <p:cTn id="32" dur="2000" fill="hold"/>
                                        <p:tgtEl>
                                          <p:spTgt spid="5123"/>
                                        </p:tgtEl>
                                        <p:attrNameLst>
                                          <p:attrName>ppt_x</p:attrName>
                                          <p:attrName>ppt_y</p:attrName>
                                        </p:attrNameLst>
                                      </p:cBhvr>
                                      <p:rCtr x="0" y="-16111"/>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3117175420404_7ffe5223cd324923dd7e6038b4b8b9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770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09900" y="1485352"/>
            <a:ext cx="61722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2: Vượt chướng ngại vật</a:t>
            </a:r>
          </a:p>
        </p:txBody>
      </p:sp>
      <p:sp>
        <p:nvSpPr>
          <p:cNvPr id="4" name="TextBox 3"/>
          <p:cNvSpPr txBox="1"/>
          <p:nvPr/>
        </p:nvSpPr>
        <p:spPr>
          <a:xfrm>
            <a:off x="3746614" y="2109493"/>
            <a:ext cx="5334000" cy="461665"/>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Dạy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3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tượng</a:t>
            </a:r>
            <a:endParaRPr lang="en-US" sz="2400" b="1" dirty="0">
              <a:latin typeface="Times New Roman" pitchFamily="18" charset="0"/>
              <a:cs typeface="Times New Roman" pitchFamily="18" charset="0"/>
            </a:endParaRPr>
          </a:p>
        </p:txBody>
      </p:sp>
      <p:pic>
        <p:nvPicPr>
          <p:cNvPr id="4098" name="Picture 2" descr="D:\Tài liệu soạn bài hương\tư liệu hình ảnh làm ppt\kiến_tím-removebg-preview.png"/>
          <p:cNvPicPr>
            <a:picLocks noChangeAspect="1" noChangeArrowheads="1"/>
          </p:cNvPicPr>
          <p:nvPr/>
        </p:nvPicPr>
        <p:blipFill rotWithShape="1">
          <a:blip r:embed="rId7">
            <a:extLst>
              <a:ext uri="{28A0092B-C50C-407E-A947-70E740481C1C}">
                <a14:useLocalDpi xmlns:a14="http://schemas.microsoft.com/office/drawing/2010/main" val="0"/>
              </a:ext>
            </a:extLst>
          </a:blip>
          <a:srcRect l="32500" r="39027"/>
          <a:stretch/>
        </p:blipFill>
        <p:spPr bwMode="auto">
          <a:xfrm rot="21347744">
            <a:off x="2244892" y="2659767"/>
            <a:ext cx="2603614" cy="50752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49742" y="2663072"/>
            <a:ext cx="5334000" cy="707886"/>
          </a:xfrm>
          <a:prstGeom prst="rect">
            <a:avLst/>
          </a:prstGeom>
          <a:noFill/>
        </p:spPr>
        <p:txBody>
          <a:bodyPr wrap="square" rtlCol="0">
            <a:spAutoFit/>
          </a:bodyPr>
          <a:lstStyle/>
          <a:p>
            <a:pPr algn="ct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bao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hồng</a:t>
            </a:r>
            <a:r>
              <a:rPr lang="en-US" sz="2000" b="1" dirty="0">
                <a:latin typeface="Times New Roman" pitchFamily="18" charset="0"/>
                <a:cs typeface="Times New Roman" pitchFamily="18" charset="0"/>
              </a:rPr>
              <a:t>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6096000"/>
            <a:ext cx="609600" cy="609600"/>
          </a:xfrm>
          <a:prstGeom prst="rect">
            <a:avLst/>
          </a:prstGeom>
        </p:spPr>
      </p:pic>
      <p:pic>
        <p:nvPicPr>
          <p:cNvPr id="5" name="Picture 3">
            <a:extLst>
              <a:ext uri="{FF2B5EF4-FFF2-40B4-BE49-F238E27FC236}">
                <a16:creationId xmlns="" xmlns:a16="http://schemas.microsoft.com/office/drawing/2014/main" id="{075F76D5-CA99-6F03-9340-741B48FABE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583722">
            <a:off x="3624342" y="3641157"/>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 xmlns:a16="http://schemas.microsoft.com/office/drawing/2014/main" id="{98A58D7D-1084-431E-DE97-CAC4B5E0F5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780985">
            <a:off x="3776742" y="3793557"/>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 xmlns:a16="http://schemas.microsoft.com/office/drawing/2014/main" id="{210414B2-E660-BA63-98D5-322D9EECFB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13604">
            <a:off x="3538605" y="3527769"/>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63431936"/>
      </p:ext>
    </p:extLst>
  </p:cSld>
  <p:clrMapOvr>
    <a:masterClrMapping/>
  </p:clrMapOvr>
  <mc:AlternateContent xmlns:mc="http://schemas.openxmlformats.org/markup-compatibility/2006" xmlns:p14="http://schemas.microsoft.com/office/powerpoint/2010/main">
    <mc:Choice Requires="p14">
      <p:transition spd="slow" p14:dur="2000" advTm="28751"/>
    </mc:Choice>
    <mc:Fallback xmlns="">
      <p:transition spd="slow" advTm="2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8"/>
                </p:tgtEl>
              </p:cMediaNode>
            </p:audio>
          </p:childTnLst>
        </p:cTn>
      </p:par>
    </p:tnLst>
    <p:bldLst>
      <p:bldP spid="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xếp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hết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hổng</a:t>
            </a:r>
            <a:r>
              <a:rPr lang="en-US" sz="2000" b="1" dirty="0">
                <a:latin typeface="Times New Roman" pitchFamily="18" charset="0"/>
                <a:cs typeface="Times New Roman" pitchFamily="18" charset="0"/>
              </a:rPr>
              <a:t> ? </a:t>
            </a:r>
          </a:p>
        </p:txBody>
      </p:sp>
    </p:spTree>
    <p:custDataLst>
      <p:tags r:id="rId1"/>
    </p:custDataLst>
    <p:extLst>
      <p:ext uri="{BB962C8B-B14F-4D97-AF65-F5344CB8AC3E}">
        <p14:creationId xmlns:p14="http://schemas.microsoft.com/office/powerpoint/2010/main" val="2906919231"/>
      </p:ext>
    </p:extLst>
  </p:cSld>
  <p:clrMapOvr>
    <a:masterClrMapping/>
  </p:clrMapOvr>
  <mc:AlternateContent xmlns:mc="http://schemas.openxmlformats.org/markup-compatibility/2006" xmlns:p14="http://schemas.microsoft.com/office/powerpoint/2010/main">
    <mc:Choice Requires="p14">
      <p:transition spd="slow" p14:dur="2000" advTm="35354"/>
    </mc:Choice>
    <mc:Fallback xmlns="">
      <p:transition spd="slow" advTm="35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a:solidFill>
                  <a:prstClr val="black"/>
                </a:solidFill>
                <a:latin typeface="Times New Roman" pitchFamily="18" charset="0"/>
                <a:cs typeface="Times New Roman" pitchFamily="18" charset="0"/>
              </a:rPr>
              <a:t>Câu 1: Các bạn hãy đếm xem có bao nhiêu bông hoa hồng ? </a:t>
            </a:r>
          </a:p>
        </p:txBody>
      </p:sp>
    </p:spTree>
    <p:custDataLst>
      <p:tags r:id="rId1"/>
    </p:custDataLst>
    <p:extLst>
      <p:ext uri="{BB962C8B-B14F-4D97-AF65-F5344CB8AC3E}">
        <p14:creationId xmlns:p14="http://schemas.microsoft.com/office/powerpoint/2010/main" val="2453051496"/>
      </p:ext>
    </p:extLst>
  </p:cSld>
  <p:clrMapOvr>
    <a:masterClrMapping/>
  </p:clrMapOvr>
  <mc:AlternateContent xmlns:mc="http://schemas.openxmlformats.org/markup-compatibility/2006" xmlns:p14="http://schemas.microsoft.com/office/powerpoint/2010/main">
    <mc:Choice Requires="p14">
      <p:transition spd="slow" p14:dur="2000" advTm="14566"/>
    </mc:Choice>
    <mc:Fallback xmlns="">
      <p:transition spd="slow" advTm="14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randombar(horizontal)">
                                      <p:cBhvr>
                                        <p:cTn id="7" dur="500"/>
                                        <p:tgtEl>
                                          <p:spTgt spid="30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9"/>
                                        </p:tgtEl>
                                      </p:cBhvr>
                                    </p:animEffect>
                                    <p:set>
                                      <p:cBhvr>
                                        <p:cTn id="12" dur="1" fill="hold">
                                          <p:stCondLst>
                                            <p:cond delay="499"/>
                                          </p:stCondLst>
                                        </p:cTn>
                                        <p:tgtEl>
                                          <p:spTgt spid="3079"/>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randombar(horizontal)">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80"/>
                                        </p:tgtEl>
                                      </p:cBhvr>
                                    </p:animEffect>
                                    <p:set>
                                      <p:cBhvr>
                                        <p:cTn id="21" dur="1" fill="hold">
                                          <p:stCondLst>
                                            <p:cond delay="499"/>
                                          </p:stCondLst>
                                        </p:cTn>
                                        <p:tgtEl>
                                          <p:spTgt spid="3080"/>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081"/>
                                        </p:tgtEl>
                                        <p:attrNameLst>
                                          <p:attrName>style.visibility</p:attrName>
                                        </p:attrNameLst>
                                      </p:cBhvr>
                                      <p:to>
                                        <p:strVal val="visible"/>
                                      </p:to>
                                    </p:set>
                                    <p:animEffect transition="in" filter="randombar(horizontal)">
                                      <p:cBhvr>
                                        <p:cTn id="25" dur="500"/>
                                        <p:tgtEl>
                                          <p:spTgt spid="30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81"/>
                                        </p:tgtEl>
                                      </p:cBhvr>
                                    </p:animEffect>
                                    <p:set>
                                      <p:cBhvr>
                                        <p:cTn id="30"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4.6|5.1|5.3"/>
</p:tagLst>
</file>

<file path=ppt/tags/tag10.xml><?xml version="1.0" encoding="utf-8"?>
<p:tagLst xmlns:a="http://schemas.openxmlformats.org/drawingml/2006/main" xmlns:r="http://schemas.openxmlformats.org/officeDocument/2006/relationships" xmlns:p="http://schemas.openxmlformats.org/presentationml/2006/main">
  <p:tag name="TIMING" val="|8.9|3.4|5.1|15.9|1.7|1.6|2.8|6"/>
</p:tagLst>
</file>

<file path=ppt/tags/tag11.xml><?xml version="1.0" encoding="utf-8"?>
<p:tagLst xmlns:a="http://schemas.openxmlformats.org/drawingml/2006/main" xmlns:r="http://schemas.openxmlformats.org/officeDocument/2006/relationships" xmlns:p="http://schemas.openxmlformats.org/presentationml/2006/main">
  <p:tag name="TIMING" val="|7.7|4|5.1|18.3|1.7|1.8|2.1|2.2|7.4"/>
</p:tagLst>
</file>

<file path=ppt/tags/tag12.xml><?xml version="1.0" encoding="utf-8"?>
<p:tagLst xmlns:a="http://schemas.openxmlformats.org/drawingml/2006/main" xmlns:r="http://schemas.openxmlformats.org/officeDocument/2006/relationships" xmlns:p="http://schemas.openxmlformats.org/presentationml/2006/main">
  <p:tag name="TIMING" val="|22.4|17.3|8.5|3|5.9|4|4.9|4.4|9.9"/>
</p:tagLst>
</file>

<file path=ppt/tags/tag2.xml><?xml version="1.0" encoding="utf-8"?>
<p:tagLst xmlns:a="http://schemas.openxmlformats.org/drawingml/2006/main" xmlns:r="http://schemas.openxmlformats.org/officeDocument/2006/relationships" xmlns:p="http://schemas.openxmlformats.org/presentationml/2006/main">
  <p:tag name="TIMING" val="|2.1|4.5|1.8"/>
</p:tagLst>
</file>

<file path=ppt/tags/tag3.xml><?xml version="1.0" encoding="utf-8"?>
<p:tagLst xmlns:a="http://schemas.openxmlformats.org/drawingml/2006/main" xmlns:r="http://schemas.openxmlformats.org/officeDocument/2006/relationships" xmlns:p="http://schemas.openxmlformats.org/presentationml/2006/main">
  <p:tag name="TIMING" val="|1.4|5.4|1.8|1.6"/>
</p:tagLst>
</file>

<file path=ppt/tags/tag4.xml><?xml version="1.0" encoding="utf-8"?>
<p:tagLst xmlns:a="http://schemas.openxmlformats.org/drawingml/2006/main" xmlns:r="http://schemas.openxmlformats.org/officeDocument/2006/relationships" xmlns:p="http://schemas.openxmlformats.org/presentationml/2006/main">
  <p:tag name="TIMING" val="|3.1|12.9"/>
</p:tagLst>
</file>

<file path=ppt/tags/tag5.xml><?xml version="1.0" encoding="utf-8"?>
<p:tagLst xmlns:a="http://schemas.openxmlformats.org/drawingml/2006/main" xmlns:r="http://schemas.openxmlformats.org/officeDocument/2006/relationships" xmlns:p="http://schemas.openxmlformats.org/presentationml/2006/main">
  <p:tag name="TIMING" val="|5.8|1.9|1.6|1.5|12.9|1.2|1.4|1.6|1.7"/>
</p:tagLst>
</file>

<file path=ppt/tags/tag6.xml><?xml version="1.0" encoding="utf-8"?>
<p:tagLst xmlns:a="http://schemas.openxmlformats.org/drawingml/2006/main" xmlns:r="http://schemas.openxmlformats.org/officeDocument/2006/relationships" xmlns:p="http://schemas.openxmlformats.org/presentationml/2006/main">
  <p:tag name="TIMING" val="|3.1|1.6|1.6|1.8|1.6"/>
</p:tagLst>
</file>

<file path=ppt/tags/tag7.xml><?xml version="1.0" encoding="utf-8"?>
<p:tagLst xmlns:a="http://schemas.openxmlformats.org/drawingml/2006/main" xmlns:r="http://schemas.openxmlformats.org/officeDocument/2006/relationships" xmlns:p="http://schemas.openxmlformats.org/presentationml/2006/main">
  <p:tag name="TIMING" val="|4.5|1.8|1.8|1.4|3.6|6.2|1.9|1.5|4.9"/>
</p:tagLst>
</file>

<file path=ppt/tags/tag8.xml><?xml version="1.0" encoding="utf-8"?>
<p:tagLst xmlns:a="http://schemas.openxmlformats.org/drawingml/2006/main" xmlns:r="http://schemas.openxmlformats.org/officeDocument/2006/relationships" xmlns:p="http://schemas.openxmlformats.org/presentationml/2006/main">
  <p:tag name="TIMING" val="|3.1|1.2|1.5|1.7|2"/>
</p:tagLst>
</file>

<file path=ppt/tags/tag9.xml><?xml version="1.0" encoding="utf-8"?>
<p:tagLst xmlns:a="http://schemas.openxmlformats.org/drawingml/2006/main" xmlns:r="http://schemas.openxmlformats.org/officeDocument/2006/relationships" xmlns:p="http://schemas.openxmlformats.org/presentationml/2006/main">
  <p:tag name="TIMING" val="|7.4|3.6|5|14.8|2.1|1.7|2|2.1|1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1746</TotalTime>
  <Words>378</Words>
  <Application>Microsoft Office PowerPoint</Application>
  <PresentationFormat>Widescreen</PresentationFormat>
  <Paragraphs>39</Paragraphs>
  <Slides>17</Slides>
  <Notes>3</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Admin</cp:lastModifiedBy>
  <cp:revision>138</cp:revision>
  <dcterms:created xsi:type="dcterms:W3CDTF">2006-08-16T00:00:00Z</dcterms:created>
  <dcterms:modified xsi:type="dcterms:W3CDTF">2025-04-03T12:30:56Z</dcterms:modified>
</cp:coreProperties>
</file>