
<file path=[Content_Types].xml><?xml version="1.0" encoding="utf-8"?>
<Types xmlns="http://schemas.openxmlformats.org/package/2006/content-types">
  <Default Extension="jfif" ContentType="image/jpeg"/>
  <Default Extension="png" ContentType="image/png"/>
  <Default Extension="jpeg" ContentType="image/jpeg"/>
  <Default Extension="emf" ContentType="image/x-emf"/>
  <Default Extension="m4a" ContentType="audio/mp4"/>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96" r:id="rId3"/>
    <p:sldId id="258" r:id="rId4"/>
    <p:sldId id="268" r:id="rId5"/>
    <p:sldId id="269" r:id="rId6"/>
    <p:sldId id="270" r:id="rId7"/>
    <p:sldId id="286" r:id="rId8"/>
    <p:sldId id="287" r:id="rId9"/>
    <p:sldId id="288" r:id="rId10"/>
    <p:sldId id="289" r:id="rId11"/>
    <p:sldId id="290" r:id="rId12"/>
    <p:sldId id="291" r:id="rId13"/>
    <p:sldId id="292" r:id="rId14"/>
    <p:sldId id="293" r:id="rId15"/>
    <p:sldId id="294" r:id="rId16"/>
    <p:sldId id="295" r:id="rId17"/>
    <p:sldId id="28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23" autoAdjust="0"/>
    <p:restoredTop sz="86856" autoAdjust="0"/>
  </p:normalViewPr>
  <p:slideViewPr>
    <p:cSldViewPr>
      <p:cViewPr varScale="1">
        <p:scale>
          <a:sx n="101" d="100"/>
          <a:sy n="101" d="100"/>
        </p:scale>
        <p:origin x="924" y="108"/>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3138"/>
    </p:cViewPr>
  </p:sorterViewPr>
  <p:notesViewPr>
    <p:cSldViewPr>
      <p:cViewPr varScale="1">
        <p:scale>
          <a:sx n="55" d="100"/>
          <a:sy n="55" d="100"/>
        </p:scale>
        <p:origin x="2880"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E77C037-F80E-4062-A223-3A9B19F31723}" type="datetimeFigureOut">
              <a:rPr lang="en-US" smtClean="0"/>
              <a:t>4/2/2025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0B457E9-680F-45C0-A810-0958028D5F46}" type="slidenum">
              <a:rPr lang="en-US" smtClean="0"/>
              <a:t>‹#›</a:t>
            </a:fld>
            <a:endParaRPr lang="en-US"/>
          </a:p>
        </p:txBody>
      </p:sp>
    </p:spTree>
    <p:extLst>
      <p:ext uri="{BB962C8B-B14F-4D97-AF65-F5344CB8AC3E}">
        <p14:creationId xmlns:p14="http://schemas.microsoft.com/office/powerpoint/2010/main" val="29104004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Chúc</a:t>
            </a:r>
            <a:r>
              <a:rPr lang="en-US" baseline="0"/>
              <a:t> mừng tất cả các bạn đã vượt qua được trò chơi Khởi động </a:t>
            </a:r>
          </a:p>
          <a:p>
            <a:r>
              <a:rPr lang="en-US" baseline="0"/>
              <a:t>Và bây giờ là trò chơi tiếp theo “ Vượt chướng ngại vât”</a:t>
            </a:r>
          </a:p>
          <a:p>
            <a:endParaRPr lang="en-US"/>
          </a:p>
        </p:txBody>
      </p:sp>
      <p:sp>
        <p:nvSpPr>
          <p:cNvPr id="4" name="Slide Number Placeholder 3"/>
          <p:cNvSpPr>
            <a:spLocks noGrp="1"/>
          </p:cNvSpPr>
          <p:nvPr>
            <p:ph type="sldNum" sz="quarter" idx="10"/>
          </p:nvPr>
        </p:nvSpPr>
        <p:spPr/>
        <p:txBody>
          <a:bodyPr/>
          <a:lstStyle/>
          <a:p>
            <a:fld id="{90B457E9-680F-45C0-A810-0958028D5F46}" type="slidenum">
              <a:rPr lang="en-US" smtClean="0"/>
              <a:t>7</a:t>
            </a:fld>
            <a:endParaRPr lang="en-US"/>
          </a:p>
        </p:txBody>
      </p:sp>
    </p:spTree>
    <p:extLst>
      <p:ext uri="{BB962C8B-B14F-4D97-AF65-F5344CB8AC3E}">
        <p14:creationId xmlns:p14="http://schemas.microsoft.com/office/powerpoint/2010/main" val="1395275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B457E9-680F-45C0-A810-0958028D5F46}" type="slidenum">
              <a:rPr lang="en-US" smtClean="0"/>
              <a:t>8</a:t>
            </a:fld>
            <a:endParaRPr lang="en-US"/>
          </a:p>
        </p:txBody>
      </p:sp>
    </p:spTree>
    <p:extLst>
      <p:ext uri="{BB962C8B-B14F-4D97-AF65-F5344CB8AC3E}">
        <p14:creationId xmlns:p14="http://schemas.microsoft.com/office/powerpoint/2010/main" val="4255080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B457E9-680F-45C0-A810-0958028D5F46}"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4255080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7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8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8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4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9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9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9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9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4/2/2025</a:t>
            </a:fld>
            <a:endParaRPr lang="en-US"/>
          </a:p>
        </p:txBody>
      </p:sp>
      <p:sp>
        <p:nvSpPr>
          <p:cNvPr id="5" name="Footer Placeholder 4"/>
          <p:cNvSpPr>
            <a:spLocks noGrp="1"/>
          </p:cNvSpPr>
          <p:nvPr>
            <p:ph type="ftr" sz="quarter" idx="3"/>
          </p:nvPr>
        </p:nvSpPr>
        <p:spPr>
          <a:xfrm>
            <a:off x="4165600" y="635639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9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fi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media5.wav"/><Relationship Id="rId7" Type="http://schemas.openxmlformats.org/officeDocument/2006/relationships/image" Target="../media/image29.png"/><Relationship Id="rId2" Type="http://schemas.microsoft.com/office/2007/relationships/media" Target="../media/media5.wav"/><Relationship Id="rId1" Type="http://schemas.openxmlformats.org/officeDocument/2006/relationships/tags" Target="../tags/tag7.xml"/><Relationship Id="rId6" Type="http://schemas.openxmlformats.org/officeDocument/2006/relationships/image" Target="../media/image30.jpeg"/><Relationship Id="rId5" Type="http://schemas.openxmlformats.org/officeDocument/2006/relationships/notesSlide" Target="../notesSlides/notesSlide3.xml"/><Relationship Id="rId10" Type="http://schemas.openxmlformats.org/officeDocument/2006/relationships/image" Target="../media/image19.png"/><Relationship Id="rId4" Type="http://schemas.openxmlformats.org/officeDocument/2006/relationships/slideLayout" Target="../slideLayouts/slideLayout7.xml"/><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media6.wav"/><Relationship Id="rId7" Type="http://schemas.openxmlformats.org/officeDocument/2006/relationships/image" Target="../media/image33.png"/><Relationship Id="rId2" Type="http://schemas.microsoft.com/office/2007/relationships/media" Target="../media/media6.wav"/><Relationship Id="rId1" Type="http://schemas.openxmlformats.org/officeDocument/2006/relationships/tags" Target="../tags/tag8.xml"/><Relationship Id="rId6" Type="http://schemas.openxmlformats.org/officeDocument/2006/relationships/image" Target="../media/image32.png"/><Relationship Id="rId5" Type="http://schemas.openxmlformats.org/officeDocument/2006/relationships/image" Target="../media/image30.jpeg"/><Relationship Id="rId10" Type="http://schemas.openxmlformats.org/officeDocument/2006/relationships/image" Target="../media/image19.png"/><Relationship Id="rId4" Type="http://schemas.openxmlformats.org/officeDocument/2006/relationships/slideLayout" Target="../slideLayouts/slideLayout7.xml"/><Relationship Id="rId9"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19.pn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media8.m4a"/><Relationship Id="rId7" Type="http://schemas.openxmlformats.org/officeDocument/2006/relationships/image" Target="../media/image36.jpeg"/><Relationship Id="rId12" Type="http://schemas.openxmlformats.org/officeDocument/2006/relationships/image" Target="../media/image19.png"/><Relationship Id="rId2" Type="http://schemas.microsoft.com/office/2007/relationships/media" Target="../media/media8.m4a"/><Relationship Id="rId1" Type="http://schemas.openxmlformats.org/officeDocument/2006/relationships/tags" Target="../tags/tag9.xml"/><Relationship Id="rId6" Type="http://schemas.openxmlformats.org/officeDocument/2006/relationships/slideLayout" Target="../slideLayouts/slideLayout7.xml"/><Relationship Id="rId11" Type="http://schemas.openxmlformats.org/officeDocument/2006/relationships/image" Target="../media/image23.png"/><Relationship Id="rId5" Type="http://schemas.openxmlformats.org/officeDocument/2006/relationships/audio" Target="../media/media9.wav"/><Relationship Id="rId10" Type="http://schemas.openxmlformats.org/officeDocument/2006/relationships/image" Target="../media/image11.png"/><Relationship Id="rId4" Type="http://schemas.microsoft.com/office/2007/relationships/media" Target="../media/media9.wav"/><Relationship Id="rId9" Type="http://schemas.openxmlformats.org/officeDocument/2006/relationships/image" Target="../media/image38.png"/></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media8.m4a"/><Relationship Id="rId7" Type="http://schemas.openxmlformats.org/officeDocument/2006/relationships/image" Target="../media/image41.png"/><Relationship Id="rId2" Type="http://schemas.microsoft.com/office/2007/relationships/media" Target="../media/media8.m4a"/><Relationship Id="rId1" Type="http://schemas.openxmlformats.org/officeDocument/2006/relationships/tags" Target="../tags/tag10.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slideLayout" Target="../slideLayouts/slideLayout7.xml"/><Relationship Id="rId9" Type="http://schemas.openxmlformats.org/officeDocument/2006/relationships/image" Target="../media/image19.png"/></Relationships>
</file>

<file path=ppt/slides/_rels/slide15.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audio" Target="../media/media8.m4a"/><Relationship Id="rId7" Type="http://schemas.openxmlformats.org/officeDocument/2006/relationships/image" Target="../media/image36.jpeg"/><Relationship Id="rId2" Type="http://schemas.microsoft.com/office/2007/relationships/media" Target="../media/media8.m4a"/><Relationship Id="rId1" Type="http://schemas.openxmlformats.org/officeDocument/2006/relationships/tags" Target="../tags/tag11.xml"/><Relationship Id="rId6" Type="http://schemas.openxmlformats.org/officeDocument/2006/relationships/slideLayout" Target="../slideLayouts/slideLayout7.xml"/><Relationship Id="rId11" Type="http://schemas.openxmlformats.org/officeDocument/2006/relationships/image" Target="../media/image19.png"/><Relationship Id="rId5" Type="http://schemas.openxmlformats.org/officeDocument/2006/relationships/audio" Target="../media/media10.m4a"/><Relationship Id="rId10" Type="http://schemas.openxmlformats.org/officeDocument/2006/relationships/image" Target="../media/image23.png"/><Relationship Id="rId4" Type="http://schemas.microsoft.com/office/2007/relationships/media" Target="../media/media10.m4a"/><Relationship Id="rId9" Type="http://schemas.openxmlformats.org/officeDocument/2006/relationships/image" Target="../media/image43.png"/></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19.png"/><Relationship Id="rId3" Type="http://schemas.openxmlformats.org/officeDocument/2006/relationships/audio" Target="../media/media8.m4a"/><Relationship Id="rId7" Type="http://schemas.openxmlformats.org/officeDocument/2006/relationships/audio" Target="../media/media11.wav"/><Relationship Id="rId12" Type="http://schemas.openxmlformats.org/officeDocument/2006/relationships/image" Target="../media/image11.png"/><Relationship Id="rId2" Type="http://schemas.microsoft.com/office/2007/relationships/media" Target="../media/media8.m4a"/><Relationship Id="rId1" Type="http://schemas.openxmlformats.org/officeDocument/2006/relationships/tags" Target="../tags/tag12.xml"/><Relationship Id="rId6" Type="http://schemas.microsoft.com/office/2007/relationships/media" Target="../media/media11.wav"/><Relationship Id="rId11" Type="http://schemas.openxmlformats.org/officeDocument/2006/relationships/image" Target="../media/image46.jpeg"/><Relationship Id="rId5" Type="http://schemas.openxmlformats.org/officeDocument/2006/relationships/audio" Target="../media/media10.m4a"/><Relationship Id="rId10" Type="http://schemas.openxmlformats.org/officeDocument/2006/relationships/image" Target="../media/image45.png"/><Relationship Id="rId4" Type="http://schemas.microsoft.com/office/2007/relationships/media" Target="../media/media10.m4a"/><Relationship Id="rId9" Type="http://schemas.openxmlformats.org/officeDocument/2006/relationships/image" Target="../media/image44.png"/></Relationships>
</file>

<file path=ppt/slides/_rels/slide17.xml.rels><?xml version="1.0" encoding="UTF-8" standalone="yes"?>
<Relationships xmlns="http://schemas.openxmlformats.org/package/2006/relationships"><Relationship Id="rId2" Type="http://schemas.openxmlformats.org/officeDocument/2006/relationships/image" Target="../media/image47.jf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f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emf"/><Relationship Id="rId18" Type="http://schemas.openxmlformats.org/officeDocument/2006/relationships/image" Target="../media/image17.png"/><Relationship Id="rId3" Type="http://schemas.openxmlformats.org/officeDocument/2006/relationships/audio" Target="../media/media1.wav"/><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microsoft.com/office/2007/relationships/media" Target="../media/media1.wav"/><Relationship Id="rId16" Type="http://schemas.openxmlformats.org/officeDocument/2006/relationships/image" Target="../media/image15.png"/><Relationship Id="rId1" Type="http://schemas.openxmlformats.org/officeDocument/2006/relationships/tags" Target="../tags/tag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emf"/><Relationship Id="rId10" Type="http://schemas.openxmlformats.org/officeDocument/2006/relationships/image" Target="../media/image9.png"/><Relationship Id="rId4" Type="http://schemas.openxmlformats.org/officeDocument/2006/relationships/slideLayout" Target="../slideLayouts/slideLayout7.xml"/><Relationship Id="rId9" Type="http://schemas.openxmlformats.org/officeDocument/2006/relationships/image" Target="../media/image8.png"/><Relationship Id="rId14" Type="http://schemas.openxmlformats.org/officeDocument/2006/relationships/image" Target="../media/image13.emf"/></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9.png"/><Relationship Id="rId18" Type="http://schemas.openxmlformats.org/officeDocument/2006/relationships/image" Target="../media/image16.png"/><Relationship Id="rId3" Type="http://schemas.openxmlformats.org/officeDocument/2006/relationships/audio" Target="../media/media2.wav"/><Relationship Id="rId7" Type="http://schemas.openxmlformats.org/officeDocument/2006/relationships/image" Target="../media/image6.png"/><Relationship Id="rId12" Type="http://schemas.openxmlformats.org/officeDocument/2006/relationships/image" Target="../media/image18.png"/><Relationship Id="rId17" Type="http://schemas.openxmlformats.org/officeDocument/2006/relationships/image" Target="../media/image17.png"/><Relationship Id="rId2" Type="http://schemas.microsoft.com/office/2007/relationships/media" Target="../media/media2.wav"/><Relationship Id="rId16" Type="http://schemas.openxmlformats.org/officeDocument/2006/relationships/image" Target="../media/image21.png"/><Relationship Id="rId1" Type="http://schemas.openxmlformats.org/officeDocument/2006/relationships/tags" Target="../tags/tag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5.png"/><Relationship Id="rId10" Type="http://schemas.openxmlformats.org/officeDocument/2006/relationships/image" Target="../media/image7.png"/><Relationship Id="rId4" Type="http://schemas.openxmlformats.org/officeDocument/2006/relationships/slideLayout" Target="../slideLayouts/slideLayout7.xml"/><Relationship Id="rId9" Type="http://schemas.openxmlformats.org/officeDocument/2006/relationships/image" Target="../media/image9.png"/><Relationship Id="rId1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22.png"/><Relationship Id="rId18" Type="http://schemas.openxmlformats.org/officeDocument/2006/relationships/image" Target="../media/image26.png"/><Relationship Id="rId3" Type="http://schemas.openxmlformats.org/officeDocument/2006/relationships/audio" Target="../media/media3.wav"/><Relationship Id="rId7" Type="http://schemas.openxmlformats.org/officeDocument/2006/relationships/image" Target="../media/image6.png"/><Relationship Id="rId12" Type="http://schemas.openxmlformats.org/officeDocument/2006/relationships/image" Target="../media/image10.png"/><Relationship Id="rId17" Type="http://schemas.openxmlformats.org/officeDocument/2006/relationships/image" Target="../media/image25.png"/><Relationship Id="rId2" Type="http://schemas.microsoft.com/office/2007/relationships/media" Target="../media/media3.wav"/><Relationship Id="rId16" Type="http://schemas.openxmlformats.org/officeDocument/2006/relationships/image" Target="../media/image24.png"/><Relationship Id="rId1" Type="http://schemas.openxmlformats.org/officeDocument/2006/relationships/tags" Target="../tags/tag3.xml"/><Relationship Id="rId6" Type="http://schemas.openxmlformats.org/officeDocument/2006/relationships/image" Target="../media/image5.png"/><Relationship Id="rId11" Type="http://schemas.openxmlformats.org/officeDocument/2006/relationships/image" Target="../media/image17.png"/><Relationship Id="rId5" Type="http://schemas.openxmlformats.org/officeDocument/2006/relationships/image" Target="../media/image4.png"/><Relationship Id="rId15" Type="http://schemas.openxmlformats.org/officeDocument/2006/relationships/image" Target="../media/image19.png"/><Relationship Id="rId10" Type="http://schemas.openxmlformats.org/officeDocument/2006/relationships/image" Target="../media/image7.png"/><Relationship Id="rId19" Type="http://schemas.openxmlformats.org/officeDocument/2006/relationships/image" Target="../media/image16.png"/><Relationship Id="rId4" Type="http://schemas.openxmlformats.org/officeDocument/2006/relationships/slideLayout" Target="../slideLayouts/slideLayout7.xml"/><Relationship Id="rId9" Type="http://schemas.openxmlformats.org/officeDocument/2006/relationships/image" Target="../media/image9.png"/><Relationship Id="rId1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media4.wav"/><Relationship Id="rId7" Type="http://schemas.openxmlformats.org/officeDocument/2006/relationships/image" Target="../media/image28.png"/><Relationship Id="rId2" Type="http://schemas.microsoft.com/office/2007/relationships/media" Target="../media/media4.wav"/><Relationship Id="rId1" Type="http://schemas.openxmlformats.org/officeDocument/2006/relationships/tags" Target="../tags/tag4.xml"/><Relationship Id="rId6" Type="http://schemas.openxmlformats.org/officeDocument/2006/relationships/image" Target="../media/image27.jpeg"/><Relationship Id="rId5" Type="http://schemas.openxmlformats.org/officeDocument/2006/relationships/notesSlide" Target="../notesSlides/notesSlide1.xml"/><Relationship Id="rId4" Type="http://schemas.openxmlformats.org/officeDocument/2006/relationships/slideLayout" Target="../slideLayouts/slideLayout7.xml"/><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23.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31.png"/><Relationship Id="rId5" Type="http://schemas.openxmlformats.org/officeDocument/2006/relationships/image" Target="../media/image29.png"/><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23.png"/><Relationship Id="rId5" Type="http://schemas.openxmlformats.org/officeDocument/2006/relationships/image" Target="../media/image31.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422073" y="304843"/>
            <a:ext cx="5943600" cy="646331"/>
          </a:xfrm>
          <a:prstGeom prst="rect">
            <a:avLst/>
          </a:prstGeom>
          <a:noFill/>
        </p:spPr>
        <p:txBody>
          <a:bodyPr wrap="square" rtlCol="0">
            <a:spAutoFit/>
          </a:bodyPr>
          <a:lstStyle/>
          <a:p>
            <a:pPr algn="ctr"/>
            <a:r>
              <a:rPr lang="en-US" b="1" dirty="0">
                <a:solidFill>
                  <a:schemeClr val="bg1"/>
                </a:solidFill>
                <a:latin typeface="Times New Roman" pitchFamily="18" charset="0"/>
                <a:cs typeface="Times New Roman" pitchFamily="18" charset="0"/>
              </a:rPr>
              <a:t>ỦY BAN NHÂN DÂN QUẬN LONG BIÊN</a:t>
            </a:r>
          </a:p>
          <a:p>
            <a:pPr algn="ctr"/>
            <a:r>
              <a:rPr lang="en-US" b="1" dirty="0">
                <a:solidFill>
                  <a:schemeClr val="bg1"/>
                </a:solidFill>
                <a:latin typeface="Times New Roman" pitchFamily="18" charset="0"/>
                <a:cs typeface="Times New Roman" pitchFamily="18" charset="0"/>
              </a:rPr>
              <a:t>TRƯỜNG MẦM NON </a:t>
            </a:r>
            <a:r>
              <a:rPr lang="en-US" b="1" dirty="0" smtClean="0">
                <a:solidFill>
                  <a:schemeClr val="bg1"/>
                </a:solidFill>
                <a:latin typeface="Times New Roman" pitchFamily="18" charset="0"/>
                <a:cs typeface="Times New Roman" pitchFamily="18" charset="0"/>
              </a:rPr>
              <a:t>HOA TRẠNG NGUYÊN</a:t>
            </a:r>
            <a:endParaRPr lang="en-US" b="1" dirty="0">
              <a:solidFill>
                <a:schemeClr val="bg1"/>
              </a:solidFill>
              <a:latin typeface="Times New Roman" pitchFamily="18" charset="0"/>
              <a:cs typeface="Times New Roman" pitchFamily="18" charset="0"/>
            </a:endParaRPr>
          </a:p>
        </p:txBody>
      </p:sp>
      <p:sp>
        <p:nvSpPr>
          <p:cNvPr id="7" name="TextBox 6"/>
          <p:cNvSpPr txBox="1"/>
          <p:nvPr/>
        </p:nvSpPr>
        <p:spPr>
          <a:xfrm>
            <a:off x="3422073" y="2113077"/>
            <a:ext cx="5715000" cy="461665"/>
          </a:xfrm>
          <a:prstGeom prst="rect">
            <a:avLst/>
          </a:prstGeom>
          <a:noFill/>
        </p:spPr>
        <p:txBody>
          <a:bodyPr wrap="square" rtlCol="0">
            <a:spAutoFit/>
          </a:bodyPr>
          <a:lstStyle/>
          <a:p>
            <a:pPr algn="ctr"/>
            <a:r>
              <a:rPr lang="en-US" sz="2400" b="1" dirty="0">
                <a:solidFill>
                  <a:srgbClr val="FFFF00"/>
                </a:solidFill>
                <a:latin typeface="Times New Roman" pitchFamily="18" charset="0"/>
                <a:cs typeface="Times New Roman" pitchFamily="18" charset="0"/>
              </a:rPr>
              <a:t>LĨNH VỰC PHÁT TRIỂN </a:t>
            </a:r>
            <a:r>
              <a:rPr lang="en-US" sz="2400" b="1">
                <a:solidFill>
                  <a:srgbClr val="FFFF00"/>
                </a:solidFill>
                <a:latin typeface="Times New Roman" pitchFamily="18" charset="0"/>
                <a:cs typeface="Times New Roman" pitchFamily="18" charset="0"/>
              </a:rPr>
              <a:t>NHẬN THỨC</a:t>
            </a:r>
            <a:endParaRPr lang="en-US" sz="2400" b="1" dirty="0">
              <a:solidFill>
                <a:srgbClr val="FFFF00"/>
              </a:solidFill>
              <a:latin typeface="Times New Roman" pitchFamily="18" charset="0"/>
              <a:cs typeface="Times New Roman" pitchFamily="18" charset="0"/>
            </a:endParaRPr>
          </a:p>
        </p:txBody>
      </p:sp>
      <p:sp>
        <p:nvSpPr>
          <p:cNvPr id="8" name="TextBox 7"/>
          <p:cNvSpPr txBox="1"/>
          <p:nvPr/>
        </p:nvSpPr>
        <p:spPr>
          <a:xfrm>
            <a:off x="3193474" y="2971801"/>
            <a:ext cx="6255326" cy="2554545"/>
          </a:xfrm>
          <a:prstGeom prst="rect">
            <a:avLst/>
          </a:prstGeom>
          <a:solidFill>
            <a:schemeClr val="bg1"/>
          </a:solidFill>
        </p:spPr>
        <p:txBody>
          <a:bodyPr wrap="square" rtlCol="0">
            <a:spAutoFit/>
          </a:bodyPr>
          <a:lstStyle/>
          <a:p>
            <a:pPr algn="ctr"/>
            <a:r>
              <a:rPr lang="en-US" sz="3200" b="1" dirty="0" err="1">
                <a:solidFill>
                  <a:srgbClr val="002060"/>
                </a:solidFill>
                <a:latin typeface="Times New Roman" pitchFamily="18" charset="0"/>
                <a:cs typeface="Times New Roman" pitchFamily="18" charset="0"/>
              </a:rPr>
              <a:t>Đề</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tài</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Đếm</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trên</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đối</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tượng</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trong</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phạm</a:t>
            </a:r>
            <a:r>
              <a:rPr lang="en-US" sz="3200" b="1" dirty="0">
                <a:solidFill>
                  <a:srgbClr val="002060"/>
                </a:solidFill>
                <a:latin typeface="Times New Roman" pitchFamily="18" charset="0"/>
                <a:cs typeface="Times New Roman" pitchFamily="18" charset="0"/>
              </a:rPr>
              <a:t> vi 3</a:t>
            </a:r>
          </a:p>
          <a:p>
            <a:r>
              <a:rPr lang="en-US" sz="3200" b="1" dirty="0" err="1">
                <a:solidFill>
                  <a:srgbClr val="002060"/>
                </a:solidFill>
                <a:latin typeface="Times New Roman" pitchFamily="18" charset="0"/>
                <a:cs typeface="Times New Roman" pitchFamily="18" charset="0"/>
              </a:rPr>
              <a:t>Lứa</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tuổi</a:t>
            </a:r>
            <a:r>
              <a:rPr lang="en-US" sz="3200" b="1" dirty="0">
                <a:solidFill>
                  <a:srgbClr val="002060"/>
                </a:solidFill>
                <a:latin typeface="Times New Roman" pitchFamily="18" charset="0"/>
                <a:cs typeface="Times New Roman" pitchFamily="18" charset="0"/>
              </a:rPr>
              <a:t>: 3-4 </a:t>
            </a:r>
            <a:r>
              <a:rPr lang="en-US" sz="3200" b="1" dirty="0" err="1">
                <a:solidFill>
                  <a:srgbClr val="002060"/>
                </a:solidFill>
                <a:latin typeface="Times New Roman" pitchFamily="18" charset="0"/>
                <a:cs typeface="Times New Roman" pitchFamily="18" charset="0"/>
              </a:rPr>
              <a:t>tuổi</a:t>
            </a:r>
            <a:endParaRPr lang="en-US" sz="3200" b="1" dirty="0">
              <a:solidFill>
                <a:srgbClr val="002060"/>
              </a:solidFill>
              <a:latin typeface="Times New Roman" pitchFamily="18" charset="0"/>
              <a:cs typeface="Times New Roman" pitchFamily="18" charset="0"/>
            </a:endParaRPr>
          </a:p>
          <a:p>
            <a:r>
              <a:rPr lang="en-US" sz="3200" b="1" dirty="0" err="1">
                <a:solidFill>
                  <a:srgbClr val="002060"/>
                </a:solidFill>
                <a:latin typeface="Times New Roman" pitchFamily="18" charset="0"/>
                <a:cs typeface="Times New Roman" pitchFamily="18" charset="0"/>
              </a:rPr>
              <a:t>Lớp</a:t>
            </a:r>
            <a:r>
              <a:rPr lang="en-US" sz="3200" b="1" dirty="0">
                <a:solidFill>
                  <a:srgbClr val="002060"/>
                </a:solidFill>
                <a:latin typeface="Times New Roman" pitchFamily="18" charset="0"/>
                <a:cs typeface="Times New Roman" pitchFamily="18" charset="0"/>
              </a:rPr>
              <a:t> MGB C1</a:t>
            </a:r>
          </a:p>
          <a:p>
            <a:r>
              <a:rPr lang="en-US" sz="3200" b="1" dirty="0" err="1">
                <a:solidFill>
                  <a:srgbClr val="002060"/>
                </a:solidFill>
                <a:latin typeface="Times New Roman" pitchFamily="18" charset="0"/>
                <a:cs typeface="Times New Roman" pitchFamily="18" charset="0"/>
              </a:rPr>
              <a:t>Giáo</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viên</a:t>
            </a:r>
            <a:r>
              <a:rPr lang="en-US" sz="3200" b="1" dirty="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Nguyễn</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Thị</a:t>
            </a:r>
            <a:r>
              <a:rPr lang="en-US" sz="3200" b="1" dirty="0" smtClean="0">
                <a:solidFill>
                  <a:srgbClr val="002060"/>
                </a:solidFill>
                <a:latin typeface="Times New Roman" pitchFamily="18" charset="0"/>
                <a:cs typeface="Times New Roman" pitchFamily="18" charset="0"/>
              </a:rPr>
              <a:t> </a:t>
            </a:r>
            <a:r>
              <a:rPr lang="en-US" sz="3200" b="1" smtClean="0">
                <a:solidFill>
                  <a:srgbClr val="002060"/>
                </a:solidFill>
                <a:latin typeface="Times New Roman" pitchFamily="18" charset="0"/>
                <a:cs typeface="Times New Roman" pitchFamily="18" charset="0"/>
              </a:rPr>
              <a:t>Tình</a:t>
            </a:r>
            <a:endParaRPr lang="en-US" sz="3200"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736480008"/>
      </p:ext>
    </p:extLst>
  </p:cSld>
  <p:clrMapOvr>
    <a:masterClrMapping/>
  </p:clrMapOvr>
  <mc:AlternateContent xmlns:mc="http://schemas.openxmlformats.org/markup-compatibility/2006" xmlns:p14="http://schemas.microsoft.com/office/powerpoint/2010/main">
    <mc:Choice Requires="p14">
      <p:transition spd="slow" p14:dur="2000" advTm="13292"/>
    </mc:Choice>
    <mc:Fallback xmlns="">
      <p:transition spd="slow" advTm="13292"/>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Tài liệu soạn bài hương\tư liệu hình ảnh làm ppt\z2926126931699_b7672ddb33ca6cda5c87139561efe4c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1" y="0"/>
            <a:ext cx="9143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9200" y="1752601"/>
            <a:ext cx="2724062" cy="242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67401" y="1776557"/>
            <a:ext cx="2725737" cy="242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57601" y="1752600"/>
            <a:ext cx="2725737" cy="242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38400" y="4242954"/>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76801" y="4175702"/>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1"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86601" y="4236316"/>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835727" y="200055"/>
            <a:ext cx="8603673" cy="400110"/>
          </a:xfrm>
          <a:prstGeom prst="rect">
            <a:avLst/>
          </a:prstGeom>
          <a:noFill/>
        </p:spPr>
        <p:txBody>
          <a:bodyPr wrap="square" rtlCol="0">
            <a:spAutoFit/>
          </a:bodyPr>
          <a:lstStyle/>
          <a:p>
            <a:pPr algn="ctr"/>
            <a:r>
              <a:rPr lang="en-US" sz="2000" b="1">
                <a:solidFill>
                  <a:prstClr val="black"/>
                </a:solidFill>
                <a:latin typeface="Times New Roman" pitchFamily="18" charset="0"/>
                <a:cs typeface="Times New Roman" pitchFamily="18" charset="0"/>
              </a:rPr>
              <a:t>Câu 1: Các bạn hãy đếm xem có bao nhiêu bông hoa hồng ? </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9906000" y="6096000"/>
            <a:ext cx="609600" cy="609600"/>
          </a:xfrm>
          <a:prstGeom prst="rect">
            <a:avLst/>
          </a:prstGeom>
        </p:spPr>
      </p:pic>
    </p:spTree>
    <p:custDataLst>
      <p:tags r:id="rId1"/>
    </p:custDataLst>
    <p:extLst>
      <p:ext uri="{BB962C8B-B14F-4D97-AF65-F5344CB8AC3E}">
        <p14:creationId xmlns:p14="http://schemas.microsoft.com/office/powerpoint/2010/main" val="3846502826"/>
      </p:ext>
    </p:extLst>
  </p:cSld>
  <p:clrMapOvr>
    <a:masterClrMapping/>
  </p:clrMapOvr>
  <mc:AlternateContent xmlns:mc="http://schemas.openxmlformats.org/markup-compatibility/2006" xmlns:p14="http://schemas.microsoft.com/office/powerpoint/2010/main">
    <mc:Choice Requires="p14">
      <p:transition spd="slow" p14:dur="2000" advTm="43982"/>
    </mc:Choice>
    <mc:Fallback xmlns="">
      <p:transition spd="slow" advTm="4398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1000"/>
                                        <p:tgtEl>
                                          <p:spTgt spid="3075"/>
                                        </p:tgtEl>
                                      </p:cBhvr>
                                    </p:animEffect>
                                    <p:anim calcmode="lin" valueType="num">
                                      <p:cBhvr>
                                        <p:cTn id="8" dur="1000" fill="hold"/>
                                        <p:tgtEl>
                                          <p:spTgt spid="3075"/>
                                        </p:tgtEl>
                                        <p:attrNameLst>
                                          <p:attrName>ppt_x</p:attrName>
                                        </p:attrNameLst>
                                      </p:cBhvr>
                                      <p:tavLst>
                                        <p:tav tm="0">
                                          <p:val>
                                            <p:strVal val="#ppt_x"/>
                                          </p:val>
                                        </p:tav>
                                        <p:tav tm="100000">
                                          <p:val>
                                            <p:strVal val="#ppt_x"/>
                                          </p:val>
                                        </p:tav>
                                      </p:tavLst>
                                    </p:anim>
                                    <p:anim calcmode="lin" valueType="num">
                                      <p:cBhvr>
                                        <p:cTn id="9" dur="1000" fill="hold"/>
                                        <p:tgtEl>
                                          <p:spTgt spid="307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1000"/>
                                        <p:tgtEl>
                                          <p:spTgt spid="3077"/>
                                        </p:tgtEl>
                                      </p:cBhvr>
                                    </p:animEffect>
                                    <p:anim calcmode="lin" valueType="num">
                                      <p:cBhvr>
                                        <p:cTn id="15" dur="1000" fill="hold"/>
                                        <p:tgtEl>
                                          <p:spTgt spid="3077"/>
                                        </p:tgtEl>
                                        <p:attrNameLst>
                                          <p:attrName>ppt_x</p:attrName>
                                        </p:attrNameLst>
                                      </p:cBhvr>
                                      <p:tavLst>
                                        <p:tav tm="0">
                                          <p:val>
                                            <p:strVal val="#ppt_x"/>
                                          </p:val>
                                        </p:tav>
                                        <p:tav tm="100000">
                                          <p:val>
                                            <p:strVal val="#ppt_x"/>
                                          </p:val>
                                        </p:tav>
                                      </p:tavLst>
                                    </p:anim>
                                    <p:anim calcmode="lin" valueType="num">
                                      <p:cBhvr>
                                        <p:cTn id="16" dur="1000" fill="hold"/>
                                        <p:tgtEl>
                                          <p:spTgt spid="307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6"/>
                                        </p:tgtEl>
                                        <p:attrNameLst>
                                          <p:attrName>style.visibility</p:attrName>
                                        </p:attrNameLst>
                                      </p:cBhvr>
                                      <p:to>
                                        <p:strVal val="visible"/>
                                      </p:to>
                                    </p:set>
                                    <p:animEffect transition="in" filter="fade">
                                      <p:cBhvr>
                                        <p:cTn id="21" dur="1000"/>
                                        <p:tgtEl>
                                          <p:spTgt spid="3076"/>
                                        </p:tgtEl>
                                      </p:cBhvr>
                                    </p:animEffect>
                                    <p:anim calcmode="lin" valueType="num">
                                      <p:cBhvr>
                                        <p:cTn id="22" dur="1000" fill="hold"/>
                                        <p:tgtEl>
                                          <p:spTgt spid="3076"/>
                                        </p:tgtEl>
                                        <p:attrNameLst>
                                          <p:attrName>ppt_x</p:attrName>
                                        </p:attrNameLst>
                                      </p:cBhvr>
                                      <p:tavLst>
                                        <p:tav tm="0">
                                          <p:val>
                                            <p:strVal val="#ppt_x"/>
                                          </p:val>
                                        </p:tav>
                                        <p:tav tm="100000">
                                          <p:val>
                                            <p:strVal val="#ppt_x"/>
                                          </p:val>
                                        </p:tav>
                                      </p:tavLst>
                                    </p:anim>
                                    <p:anim calcmode="lin" valueType="num">
                                      <p:cBhvr>
                                        <p:cTn id="23"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079"/>
                                        </p:tgtEl>
                                        <p:attrNameLst>
                                          <p:attrName>style.visibility</p:attrName>
                                        </p:attrNameLst>
                                      </p:cBhvr>
                                      <p:to>
                                        <p:strVal val="visible"/>
                                      </p:to>
                                    </p:set>
                                    <p:animEffect transition="in" filter="randombar(horizontal)">
                                      <p:cBhvr>
                                        <p:cTn id="28" dur="500"/>
                                        <p:tgtEl>
                                          <p:spTgt spid="307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3079"/>
                                        </p:tgtEl>
                                      </p:cBhvr>
                                    </p:animEffect>
                                    <p:set>
                                      <p:cBhvr>
                                        <p:cTn id="33" dur="1" fill="hold">
                                          <p:stCondLst>
                                            <p:cond delay="499"/>
                                          </p:stCondLst>
                                        </p:cTn>
                                        <p:tgtEl>
                                          <p:spTgt spid="3079"/>
                                        </p:tgtEl>
                                        <p:attrNameLst>
                                          <p:attrName>style.visibility</p:attrName>
                                        </p:attrNameLst>
                                      </p:cBhvr>
                                      <p:to>
                                        <p:strVal val="hidden"/>
                                      </p:to>
                                    </p:set>
                                  </p:childTnLst>
                                </p:cTn>
                              </p:par>
                            </p:childTnLst>
                          </p:cTn>
                        </p:par>
                        <p:par>
                          <p:cTn id="34" fill="hold">
                            <p:stCondLst>
                              <p:cond delay="500"/>
                            </p:stCondLst>
                            <p:childTnLst>
                              <p:par>
                                <p:cTn id="35" presetID="14" presetClass="entr" presetSubtype="10" fill="hold" nodeType="afterEffect">
                                  <p:stCondLst>
                                    <p:cond delay="0"/>
                                  </p:stCondLst>
                                  <p:childTnLst>
                                    <p:set>
                                      <p:cBhvr>
                                        <p:cTn id="36" dur="1" fill="hold">
                                          <p:stCondLst>
                                            <p:cond delay="0"/>
                                          </p:stCondLst>
                                        </p:cTn>
                                        <p:tgtEl>
                                          <p:spTgt spid="3080"/>
                                        </p:tgtEl>
                                        <p:attrNameLst>
                                          <p:attrName>style.visibility</p:attrName>
                                        </p:attrNameLst>
                                      </p:cBhvr>
                                      <p:to>
                                        <p:strVal val="visible"/>
                                      </p:to>
                                    </p:set>
                                    <p:animEffect transition="in" filter="randombar(horizontal)">
                                      <p:cBhvr>
                                        <p:cTn id="37" dur="500"/>
                                        <p:tgtEl>
                                          <p:spTgt spid="308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3080"/>
                                        </p:tgtEl>
                                      </p:cBhvr>
                                    </p:animEffect>
                                    <p:set>
                                      <p:cBhvr>
                                        <p:cTn id="42" dur="1" fill="hold">
                                          <p:stCondLst>
                                            <p:cond delay="499"/>
                                          </p:stCondLst>
                                        </p:cTn>
                                        <p:tgtEl>
                                          <p:spTgt spid="3080"/>
                                        </p:tgtEl>
                                        <p:attrNameLst>
                                          <p:attrName>style.visibility</p:attrName>
                                        </p:attrNameLst>
                                      </p:cBhvr>
                                      <p:to>
                                        <p:strVal val="hidden"/>
                                      </p:to>
                                    </p:set>
                                  </p:childTnLst>
                                </p:cTn>
                              </p:par>
                            </p:childTnLst>
                          </p:cTn>
                        </p:par>
                        <p:par>
                          <p:cTn id="43" fill="hold">
                            <p:stCondLst>
                              <p:cond delay="500"/>
                            </p:stCondLst>
                            <p:childTnLst>
                              <p:par>
                                <p:cTn id="44" presetID="14" presetClass="entr" presetSubtype="10" fill="hold" nodeType="afterEffect">
                                  <p:stCondLst>
                                    <p:cond delay="0"/>
                                  </p:stCondLst>
                                  <p:childTnLst>
                                    <p:set>
                                      <p:cBhvr>
                                        <p:cTn id="45" dur="1" fill="hold">
                                          <p:stCondLst>
                                            <p:cond delay="0"/>
                                          </p:stCondLst>
                                        </p:cTn>
                                        <p:tgtEl>
                                          <p:spTgt spid="3081"/>
                                        </p:tgtEl>
                                        <p:attrNameLst>
                                          <p:attrName>style.visibility</p:attrName>
                                        </p:attrNameLst>
                                      </p:cBhvr>
                                      <p:to>
                                        <p:strVal val="visible"/>
                                      </p:to>
                                    </p:set>
                                    <p:animEffect transition="in" filter="randombar(horizontal)">
                                      <p:cBhvr>
                                        <p:cTn id="46" dur="500"/>
                                        <p:tgtEl>
                                          <p:spTgt spid="308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3081"/>
                                        </p:tgtEl>
                                      </p:cBhvr>
                                    </p:animEffect>
                                    <p:set>
                                      <p:cBhvr>
                                        <p:cTn id="51" dur="1" fill="hold">
                                          <p:stCondLst>
                                            <p:cond delay="499"/>
                                          </p:stCondLst>
                                        </p:cTn>
                                        <p:tgtEl>
                                          <p:spTgt spid="308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2"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Tài liệu soạn bài hương\tư liệu hình ảnh làm ppt\z2926126931699_b7672ddb33ca6cda5c87139561efe4c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6057" y="-12773"/>
            <a:ext cx="9143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Tài liệu soạn bài hương\tư liệu hình ảnh làm ppt\hoa_cúc-removebg-previ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46494">
            <a:off x="931243" y="1691729"/>
            <a:ext cx="2899146" cy="28991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5600" y="1446286"/>
            <a:ext cx="3436864" cy="3436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03273" y="1378672"/>
            <a:ext cx="3457646" cy="3457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78134" y="4461668"/>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95801" y="4461668"/>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90532" y="4461668"/>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835727" y="200055"/>
            <a:ext cx="8603673" cy="400110"/>
          </a:xfrm>
          <a:prstGeom prst="rect">
            <a:avLst/>
          </a:prstGeom>
          <a:noFill/>
        </p:spPr>
        <p:txBody>
          <a:bodyPr wrap="square" rtlCol="0">
            <a:spAutoFit/>
          </a:bodyPr>
          <a:lstStyle/>
          <a:p>
            <a:pPr algn="ctr"/>
            <a:r>
              <a:rPr lang="en-US" sz="2000" b="1">
                <a:latin typeface="Times New Roman" pitchFamily="18" charset="0"/>
                <a:cs typeface="Times New Roman" pitchFamily="18" charset="0"/>
              </a:rPr>
              <a:t>Câu 2: Các bạn hãy đếm xem có bao nhiêu bông hoa cúc? </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9906000" y="6096000"/>
            <a:ext cx="609600" cy="609600"/>
          </a:xfrm>
          <a:prstGeom prst="rect">
            <a:avLst/>
          </a:prstGeom>
        </p:spPr>
      </p:pic>
    </p:spTree>
    <p:custDataLst>
      <p:tags r:id="rId1"/>
    </p:custDataLst>
    <p:extLst>
      <p:ext uri="{BB962C8B-B14F-4D97-AF65-F5344CB8AC3E}">
        <p14:creationId xmlns:p14="http://schemas.microsoft.com/office/powerpoint/2010/main" val="3796004356"/>
      </p:ext>
    </p:extLst>
  </p:cSld>
  <p:clrMapOvr>
    <a:masterClrMapping/>
  </p:clrMapOvr>
  <mc:AlternateContent xmlns:mc="http://schemas.openxmlformats.org/markup-compatibility/2006" xmlns:p14="http://schemas.microsoft.com/office/powerpoint/2010/main">
    <mc:Choice Requires="p14">
      <p:transition spd="slow" p14:dur="2000" advTm="21078"/>
    </mc:Choice>
    <mc:Fallback xmlns="">
      <p:transition spd="slow" advTm="21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1031"/>
                                        </p:tgtEl>
                                        <p:attrNameLst>
                                          <p:attrName>style.visibility</p:attrName>
                                        </p:attrNameLst>
                                      </p:cBhvr>
                                      <p:to>
                                        <p:strVal val="visible"/>
                                      </p:to>
                                    </p:set>
                                    <p:animEffect transition="in" filter="randombar(horizontal)">
                                      <p:cBhvr>
                                        <p:cTn id="11" dur="500"/>
                                        <p:tgtEl>
                                          <p:spTgt spid="103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31"/>
                                        </p:tgtEl>
                                      </p:cBhvr>
                                    </p:animEffect>
                                    <p:set>
                                      <p:cBhvr>
                                        <p:cTn id="16" dur="1" fill="hold">
                                          <p:stCondLst>
                                            <p:cond delay="499"/>
                                          </p:stCondLst>
                                        </p:cTn>
                                        <p:tgtEl>
                                          <p:spTgt spid="1031"/>
                                        </p:tgtEl>
                                        <p:attrNameLst>
                                          <p:attrName>style.visibility</p:attrName>
                                        </p:attrNameLst>
                                      </p:cBhvr>
                                      <p:to>
                                        <p:strVal val="hidden"/>
                                      </p:to>
                                    </p:se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1032"/>
                                        </p:tgtEl>
                                        <p:attrNameLst>
                                          <p:attrName>style.visibility</p:attrName>
                                        </p:attrNameLst>
                                      </p:cBhvr>
                                      <p:to>
                                        <p:strVal val="visible"/>
                                      </p:to>
                                    </p:set>
                                    <p:animEffect transition="in" filter="randombar(horizontal)">
                                      <p:cBhvr>
                                        <p:cTn id="20" dur="500"/>
                                        <p:tgtEl>
                                          <p:spTgt spid="103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xit" presetSubtype="21" fill="hold" nodeType="clickEffect">
                                  <p:stCondLst>
                                    <p:cond delay="0"/>
                                  </p:stCondLst>
                                  <p:childTnLst>
                                    <p:animEffect transition="out" filter="barn(inVertical)">
                                      <p:cBhvr>
                                        <p:cTn id="24" dur="500"/>
                                        <p:tgtEl>
                                          <p:spTgt spid="1032"/>
                                        </p:tgtEl>
                                      </p:cBhvr>
                                    </p:animEffect>
                                    <p:set>
                                      <p:cBhvr>
                                        <p:cTn id="25" dur="1" fill="hold">
                                          <p:stCondLst>
                                            <p:cond delay="499"/>
                                          </p:stCondLst>
                                        </p:cTn>
                                        <p:tgtEl>
                                          <p:spTgt spid="1032"/>
                                        </p:tgtEl>
                                        <p:attrNameLst>
                                          <p:attrName>style.visibility</p:attrName>
                                        </p:attrNameLst>
                                      </p:cBhvr>
                                      <p:to>
                                        <p:strVal val="hidden"/>
                                      </p:to>
                                    </p:set>
                                  </p:childTnLst>
                                </p:cTn>
                              </p:par>
                            </p:childTnLst>
                          </p:cTn>
                        </p:par>
                        <p:par>
                          <p:cTn id="26" fill="hold">
                            <p:stCondLst>
                              <p:cond delay="500"/>
                            </p:stCondLst>
                            <p:childTnLst>
                              <p:par>
                                <p:cTn id="27" presetID="14" presetClass="entr" presetSubtype="10" fill="hold" nodeType="afterEffect">
                                  <p:stCondLst>
                                    <p:cond delay="0"/>
                                  </p:stCondLst>
                                  <p:childTnLst>
                                    <p:set>
                                      <p:cBhvr>
                                        <p:cTn id="28" dur="1" fill="hold">
                                          <p:stCondLst>
                                            <p:cond delay="0"/>
                                          </p:stCondLst>
                                        </p:cTn>
                                        <p:tgtEl>
                                          <p:spTgt spid="1033"/>
                                        </p:tgtEl>
                                        <p:attrNameLst>
                                          <p:attrName>style.visibility</p:attrName>
                                        </p:attrNameLst>
                                      </p:cBhvr>
                                      <p:to>
                                        <p:strVal val="visible"/>
                                      </p:to>
                                    </p:set>
                                    <p:animEffect transition="in" filter="randombar(horizontal)">
                                      <p:cBhvr>
                                        <p:cTn id="29" dur="500"/>
                                        <p:tgtEl>
                                          <p:spTgt spid="103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xit" presetSubtype="21" fill="hold" nodeType="clickEffect">
                                  <p:stCondLst>
                                    <p:cond delay="0"/>
                                  </p:stCondLst>
                                  <p:childTnLst>
                                    <p:animEffect transition="out" filter="barn(inVertical)">
                                      <p:cBhvr>
                                        <p:cTn id="33" dur="500"/>
                                        <p:tgtEl>
                                          <p:spTgt spid="1033"/>
                                        </p:tgtEl>
                                      </p:cBhvr>
                                    </p:animEffect>
                                    <p:set>
                                      <p:cBhvr>
                                        <p:cTn id="34" dur="1" fill="hold">
                                          <p:stCondLst>
                                            <p:cond delay="499"/>
                                          </p:stCondLst>
                                        </p:cTn>
                                        <p:tgtEl>
                                          <p:spTgt spid="10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Tài liệu soạn bài hương\tư liệu hình ảnh làm ppt\z3117175420404_7ffe5223cd324923dd7e6038b4b8b97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733800" y="2514601"/>
            <a:ext cx="4343400" cy="584775"/>
          </a:xfrm>
          <a:prstGeom prst="rect">
            <a:avLst/>
          </a:prstGeom>
          <a:noFill/>
        </p:spPr>
        <p:txBody>
          <a:bodyPr wrap="square" rtlCol="0">
            <a:spAutoFit/>
          </a:bodyPr>
          <a:lstStyle/>
          <a:p>
            <a:pPr algn="ctr"/>
            <a:r>
              <a:rPr lang="en-US" sz="3200" b="1">
                <a:solidFill>
                  <a:srgbClr val="FF0000"/>
                </a:solidFill>
                <a:latin typeface="Times New Roman" pitchFamily="18" charset="0"/>
                <a:cs typeface="Times New Roman" pitchFamily="18" charset="0"/>
              </a:rPr>
              <a:t>PHẦN 3: Về đích </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06000" y="6096000"/>
            <a:ext cx="609600" cy="609600"/>
          </a:xfrm>
          <a:prstGeom prst="rect">
            <a:avLst/>
          </a:prstGeom>
        </p:spPr>
      </p:pic>
    </p:spTree>
    <p:extLst>
      <p:ext uri="{BB962C8B-B14F-4D97-AF65-F5344CB8AC3E}">
        <p14:creationId xmlns:p14="http://schemas.microsoft.com/office/powerpoint/2010/main" val="2445300870"/>
      </p:ext>
    </p:extLst>
  </p:cSld>
  <p:clrMapOvr>
    <a:masterClrMapping/>
  </p:clrMapOvr>
  <mc:AlternateContent xmlns:mc="http://schemas.openxmlformats.org/markup-compatibility/2006" xmlns:p14="http://schemas.microsoft.com/office/powerpoint/2010/main">
    <mc:Choice Requires="p14">
      <p:transition spd="slow" p14:dur="2000" advTm="18159"/>
    </mc:Choice>
    <mc:Fallback xmlns="">
      <p:transition spd="slow" advTm="18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Tài liệu soạn bài hương\tư liệu hình ảnh làm ppt\z3117175444226_ea739734d02818f054b3bf26e881cca4.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33728"/>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794164" y="606257"/>
            <a:ext cx="8035637" cy="430887"/>
          </a:xfrm>
          <a:prstGeom prst="rect">
            <a:avLst/>
          </a:prstGeom>
          <a:noFill/>
        </p:spPr>
        <p:txBody>
          <a:bodyPr wrap="square" rtlCol="0">
            <a:spAutoFit/>
          </a:bodyPr>
          <a:lstStyle/>
          <a:p>
            <a:pPr algn="ctr"/>
            <a:r>
              <a:rPr lang="en-US" sz="2200" b="1">
                <a:solidFill>
                  <a:prstClr val="black"/>
                </a:solidFill>
                <a:latin typeface="Times New Roman" pitchFamily="18" charset="0"/>
                <a:cs typeface="Times New Roman" pitchFamily="18" charset="0"/>
              </a:rPr>
              <a:t>Câu 1 : Các bạn hãy đếm xem có bao nhiêu quả táo? </a:t>
            </a:r>
          </a:p>
        </p:txBody>
      </p:sp>
      <p:pic>
        <p:nvPicPr>
          <p:cNvPr id="2050" name="Picture 2" descr="D:\Tài liệu soạn bài hương\giáo án tham khảo\tài liệu bài giảng nghỉ dịch\Tô nét, tô mầu quả táo\táo_đỏ_1-removebg-preview.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71800" y="1637849"/>
            <a:ext cx="1676400" cy="1714157"/>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00600" y="1639094"/>
            <a:ext cx="1676400" cy="171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05600" y="1639093"/>
            <a:ext cx="1676400" cy="171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4972050" y="4850833"/>
            <a:ext cx="3009900" cy="461665"/>
          </a:xfrm>
          <a:prstGeom prst="rect">
            <a:avLst/>
          </a:prstGeom>
          <a:noFill/>
        </p:spPr>
        <p:txBody>
          <a:bodyPr wrap="square" rtlCol="0">
            <a:spAutoFit/>
          </a:bodyPr>
          <a:lstStyle/>
          <a:p>
            <a:r>
              <a:rPr lang="en-US" sz="2400" b="1" dirty="0">
                <a:solidFill>
                  <a:prstClr val="black"/>
                </a:solidFill>
                <a:latin typeface="Times New Roman" pitchFamily="18" charset="0"/>
                <a:cs typeface="Times New Roman" pitchFamily="18" charset="0"/>
              </a:rPr>
              <a:t>1. </a:t>
            </a:r>
            <a:r>
              <a:rPr lang="en-US" sz="2400" b="1" dirty="0" err="1">
                <a:solidFill>
                  <a:prstClr val="black"/>
                </a:solidFill>
                <a:latin typeface="Times New Roman" pitchFamily="18" charset="0"/>
                <a:cs typeface="Times New Roman" pitchFamily="18" charset="0"/>
              </a:rPr>
              <a:t>Có</a:t>
            </a:r>
            <a:r>
              <a:rPr lang="en-US" sz="2400" b="1" dirty="0">
                <a:solidFill>
                  <a:prstClr val="black"/>
                </a:solidFill>
                <a:latin typeface="Times New Roman" pitchFamily="18" charset="0"/>
                <a:cs typeface="Times New Roman" pitchFamily="18" charset="0"/>
              </a:rPr>
              <a:t> 1 </a:t>
            </a:r>
            <a:r>
              <a:rPr lang="en-US" sz="2400" b="1" dirty="0" err="1">
                <a:solidFill>
                  <a:prstClr val="black"/>
                </a:solidFill>
                <a:latin typeface="Times New Roman" pitchFamily="18" charset="0"/>
                <a:cs typeface="Times New Roman" pitchFamily="18" charset="0"/>
              </a:rPr>
              <a:t>quả</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táo</a:t>
            </a:r>
            <a:endParaRPr lang="en-US" sz="2400" b="1" dirty="0">
              <a:solidFill>
                <a:prstClr val="black"/>
              </a:solidFill>
              <a:latin typeface="Times New Roman" pitchFamily="18" charset="0"/>
              <a:cs typeface="Times New Roman" pitchFamily="18" charset="0"/>
            </a:endParaRPr>
          </a:p>
        </p:txBody>
      </p:sp>
      <p:sp>
        <p:nvSpPr>
          <p:cNvPr id="9" name="TextBox 8"/>
          <p:cNvSpPr txBox="1"/>
          <p:nvPr/>
        </p:nvSpPr>
        <p:spPr>
          <a:xfrm>
            <a:off x="4972050" y="5312499"/>
            <a:ext cx="3009900" cy="461665"/>
          </a:xfrm>
          <a:prstGeom prst="rect">
            <a:avLst/>
          </a:prstGeom>
          <a:noFill/>
        </p:spPr>
        <p:txBody>
          <a:bodyPr wrap="square" rtlCol="0">
            <a:spAutoFit/>
          </a:bodyPr>
          <a:lstStyle/>
          <a:p>
            <a:r>
              <a:rPr lang="en-US" sz="2400" b="1" dirty="0">
                <a:solidFill>
                  <a:prstClr val="black"/>
                </a:solidFill>
                <a:latin typeface="Times New Roman" pitchFamily="18" charset="0"/>
                <a:cs typeface="Times New Roman" pitchFamily="18" charset="0"/>
              </a:rPr>
              <a:t>2. </a:t>
            </a:r>
            <a:r>
              <a:rPr lang="en-US" sz="2400" b="1" dirty="0" err="1">
                <a:solidFill>
                  <a:prstClr val="black"/>
                </a:solidFill>
                <a:latin typeface="Times New Roman" pitchFamily="18" charset="0"/>
                <a:cs typeface="Times New Roman" pitchFamily="18" charset="0"/>
              </a:rPr>
              <a:t>Có</a:t>
            </a:r>
            <a:r>
              <a:rPr lang="en-US" sz="2400" b="1" dirty="0">
                <a:solidFill>
                  <a:prstClr val="black"/>
                </a:solidFill>
                <a:latin typeface="Times New Roman" pitchFamily="18" charset="0"/>
                <a:cs typeface="Times New Roman" pitchFamily="18" charset="0"/>
              </a:rPr>
              <a:t> 3 </a:t>
            </a:r>
            <a:r>
              <a:rPr lang="en-US" sz="2400" b="1" dirty="0" err="1">
                <a:solidFill>
                  <a:prstClr val="black"/>
                </a:solidFill>
                <a:latin typeface="Times New Roman" pitchFamily="18" charset="0"/>
                <a:cs typeface="Times New Roman" pitchFamily="18" charset="0"/>
              </a:rPr>
              <a:t>quả</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táo</a:t>
            </a:r>
            <a:endParaRPr lang="en-US" sz="2400" b="1" dirty="0">
              <a:solidFill>
                <a:prstClr val="black"/>
              </a:solidFill>
              <a:latin typeface="Times New Roman" pitchFamily="18" charset="0"/>
              <a:cs typeface="Times New Roman" pitchFamily="18" charset="0"/>
            </a:endParaRPr>
          </a:p>
        </p:txBody>
      </p:sp>
      <p:pic>
        <p:nvPicPr>
          <p:cNvPr id="10" name="âm đồng hồ.m4a">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981200" y="6096000"/>
            <a:ext cx="609600" cy="609600"/>
          </a:xfrm>
          <a:prstGeom prst="rect">
            <a:avLst/>
          </a:prstGeom>
        </p:spPr>
      </p:pic>
      <p:pic>
        <p:nvPicPr>
          <p:cNvPr id="12"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86943" y="3340683"/>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15744" y="3321945"/>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20744" y="3352005"/>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2"/>
          <a:stretch>
            <a:fillRect/>
          </a:stretch>
        </p:blipFill>
        <p:spPr>
          <a:xfrm>
            <a:off x="9906000" y="6096000"/>
            <a:ext cx="609600" cy="609600"/>
          </a:xfrm>
          <a:prstGeom prst="rect">
            <a:avLst/>
          </a:prstGeom>
        </p:spPr>
      </p:pic>
    </p:spTree>
    <p:custDataLst>
      <p:tags r:id="rId1"/>
    </p:custDataLst>
    <p:extLst>
      <p:ext uri="{BB962C8B-B14F-4D97-AF65-F5344CB8AC3E}">
        <p14:creationId xmlns:p14="http://schemas.microsoft.com/office/powerpoint/2010/main" val="606185324"/>
      </p:ext>
    </p:extLst>
  </p:cSld>
  <p:clrMapOvr>
    <a:masterClrMapping/>
  </p:clrMapOvr>
  <mc:AlternateContent xmlns:mc="http://schemas.openxmlformats.org/markup-compatibility/2006" xmlns:p14="http://schemas.microsoft.com/office/powerpoint/2010/main">
    <mc:Choice Requires="p14">
      <p:transition spd="slow" p14:dur="2000" advTm="58592"/>
    </mc:Choice>
    <mc:Fallback xmlns="">
      <p:transition spd="slow" advTm="5859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7670" fill="hold"/>
                                        <p:tgtEl>
                                          <p:spTgt spid="10"/>
                                        </p:tgtEl>
                                      </p:cBhvr>
                                    </p:cmd>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randombar(horizont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12"/>
                                        </p:tgtEl>
                                      </p:cBhvr>
                                    </p:animEffect>
                                    <p:set>
                                      <p:cBhvr>
                                        <p:cTn id="26" dur="1" fill="hold">
                                          <p:stCondLst>
                                            <p:cond delay="499"/>
                                          </p:stCondLst>
                                        </p:cTn>
                                        <p:tgtEl>
                                          <p:spTgt spid="12"/>
                                        </p:tgtEl>
                                        <p:attrNameLst>
                                          <p:attrName>style.visibility</p:attrName>
                                        </p:attrNameLst>
                                      </p:cBhvr>
                                      <p:to>
                                        <p:strVal val="hidden"/>
                                      </p:to>
                                    </p:set>
                                  </p:childTnLst>
                                </p:cTn>
                              </p:par>
                            </p:childTnLst>
                          </p:cTn>
                        </p:par>
                        <p:par>
                          <p:cTn id="27" fill="hold">
                            <p:stCondLst>
                              <p:cond delay="500"/>
                            </p:stCondLst>
                            <p:childTnLst>
                              <p:par>
                                <p:cTn id="28" presetID="14" presetClass="entr" presetSubtype="10"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randombar(horizontal)">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13"/>
                                        </p:tgtEl>
                                      </p:cBhvr>
                                    </p:animEffect>
                                    <p:set>
                                      <p:cBhvr>
                                        <p:cTn id="35" dur="1" fill="hold">
                                          <p:stCondLst>
                                            <p:cond delay="499"/>
                                          </p:stCondLst>
                                        </p:cTn>
                                        <p:tgtEl>
                                          <p:spTgt spid="13"/>
                                        </p:tgtEl>
                                        <p:attrNameLst>
                                          <p:attrName>style.visibility</p:attrName>
                                        </p:attrNameLst>
                                      </p:cBhvr>
                                      <p:to>
                                        <p:strVal val="hidden"/>
                                      </p:to>
                                    </p:set>
                                  </p:childTnLst>
                                </p:cTn>
                              </p:par>
                            </p:childTnLst>
                          </p:cTn>
                        </p:par>
                        <p:par>
                          <p:cTn id="36" fill="hold">
                            <p:stCondLst>
                              <p:cond delay="500"/>
                            </p:stCondLst>
                            <p:childTnLst>
                              <p:par>
                                <p:cTn id="37" presetID="14" presetClass="entr" presetSubtype="10"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randombar(horizontal)">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14"/>
                                        </p:tgtEl>
                                      </p:cBhvr>
                                    </p:animEffect>
                                    <p:set>
                                      <p:cBhvr>
                                        <p:cTn id="44" dur="1" fill="hold">
                                          <p:stCondLst>
                                            <p:cond delay="499"/>
                                          </p:stCondLst>
                                        </p:cTn>
                                        <p:tgtEl>
                                          <p:spTgt spid="14"/>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6" presetClass="exit" presetSubtype="21" fill="hold" grpId="1" nodeType="clickEffect">
                                  <p:stCondLst>
                                    <p:cond delay="0"/>
                                  </p:stCondLst>
                                  <p:childTnLst>
                                    <p:animEffect transition="out" filter="barn(inVertical)">
                                      <p:cBhvr>
                                        <p:cTn id="48" dur="500"/>
                                        <p:tgtEl>
                                          <p:spTgt spid="8"/>
                                        </p:tgtEl>
                                      </p:cBhvr>
                                    </p:animEffect>
                                    <p:set>
                                      <p:cBhvr>
                                        <p:cTn id="49" dur="1" fill="hold">
                                          <p:stCondLst>
                                            <p:cond delay="499"/>
                                          </p:stCondLst>
                                        </p:cTn>
                                        <p:tgtEl>
                                          <p:spTgt spid="8"/>
                                        </p:tgtEl>
                                        <p:attrNameLst>
                                          <p:attrName>style.visibility</p:attrName>
                                        </p:attrNameLst>
                                      </p:cBhvr>
                                      <p:to>
                                        <p:strVal val="hidden"/>
                                      </p:to>
                                    </p:set>
                                  </p:childTnLst>
                                </p:cTn>
                              </p:par>
                            </p:childTnLst>
                          </p:cTn>
                        </p:par>
                        <p:par>
                          <p:cTn id="50" fill="hold">
                            <p:stCondLst>
                              <p:cond delay="500"/>
                            </p:stCondLst>
                            <p:childTnLst>
                              <p:par>
                                <p:cTn id="51" presetID="32" presetClass="emph" presetSubtype="0" fill="hold" grpId="1" nodeType="afterEffect">
                                  <p:stCondLst>
                                    <p:cond delay="0"/>
                                  </p:stCondLst>
                                  <p:childTnLst>
                                    <p:animRot by="120000">
                                      <p:cBhvr>
                                        <p:cTn id="52" dur="100" fill="hold">
                                          <p:stCondLst>
                                            <p:cond delay="0"/>
                                          </p:stCondLst>
                                        </p:cTn>
                                        <p:tgtEl>
                                          <p:spTgt spid="9"/>
                                        </p:tgtEl>
                                        <p:attrNameLst>
                                          <p:attrName>r</p:attrName>
                                        </p:attrNameLst>
                                      </p:cBhvr>
                                    </p:animRot>
                                    <p:animRot by="-240000">
                                      <p:cBhvr>
                                        <p:cTn id="53" dur="200" fill="hold">
                                          <p:stCondLst>
                                            <p:cond delay="200"/>
                                          </p:stCondLst>
                                        </p:cTn>
                                        <p:tgtEl>
                                          <p:spTgt spid="9"/>
                                        </p:tgtEl>
                                        <p:attrNameLst>
                                          <p:attrName>r</p:attrName>
                                        </p:attrNameLst>
                                      </p:cBhvr>
                                    </p:animRot>
                                    <p:animRot by="240000">
                                      <p:cBhvr>
                                        <p:cTn id="54" dur="200" fill="hold">
                                          <p:stCondLst>
                                            <p:cond delay="400"/>
                                          </p:stCondLst>
                                        </p:cTn>
                                        <p:tgtEl>
                                          <p:spTgt spid="9"/>
                                        </p:tgtEl>
                                        <p:attrNameLst>
                                          <p:attrName>r</p:attrName>
                                        </p:attrNameLst>
                                      </p:cBhvr>
                                    </p:animRot>
                                    <p:animRot by="-240000">
                                      <p:cBhvr>
                                        <p:cTn id="55" dur="200" fill="hold">
                                          <p:stCondLst>
                                            <p:cond delay="600"/>
                                          </p:stCondLst>
                                        </p:cTn>
                                        <p:tgtEl>
                                          <p:spTgt spid="9"/>
                                        </p:tgtEl>
                                        <p:attrNameLst>
                                          <p:attrName>r</p:attrName>
                                        </p:attrNameLst>
                                      </p:cBhvr>
                                    </p:animRot>
                                    <p:animRot by="120000">
                                      <p:cBhvr>
                                        <p:cTn id="56"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7" fill="hold" display="0">
                  <p:stCondLst>
                    <p:cond delay="indefinite"/>
                  </p:stCondLst>
                  <p:endCondLst>
                    <p:cond evt="onStopAudio" delay="0">
                      <p:tgtEl>
                        <p:sldTgt/>
                      </p:tgtEl>
                    </p:cond>
                  </p:endCondLst>
                </p:cTn>
                <p:tgtEl>
                  <p:spTgt spid="10"/>
                </p:tgtEl>
              </p:cMediaNode>
            </p:audio>
            <p:audio isNarration="1">
              <p:cMediaNode vol="80000" showWhenStopped="0">
                <p:cTn id="58" fill="hold" display="0">
                  <p:stCondLst>
                    <p:cond delay="indefinite"/>
                  </p:stCondLst>
                  <p:endCondLst>
                    <p:cond evt="onStopAudio" delay="0">
                      <p:tgtEl>
                        <p:sldTgt/>
                      </p:tgtEl>
                    </p:cond>
                  </p:endCondLst>
                </p:cTn>
                <p:tgtEl>
                  <p:spTgt spid="5"/>
                </p:tgtEl>
              </p:cMediaNode>
            </p:audio>
          </p:childTnLst>
        </p:cTn>
      </p:par>
    </p:tnLst>
    <p:bldLst>
      <p:bldP spid="8" grpId="0"/>
      <p:bldP spid="8" grpId="1"/>
      <p:bldP spid="9" grpId="0"/>
      <p:bldP spid="9" grpId="1"/>
    </p:bldLst>
  </p:timing>
  <p:extLst>
    <p:ext uri="{E180D4A7-C9FB-4DFB-919C-405C955672EB}">
      <p14:showEvtLst xmlns:p14="http://schemas.microsoft.com/office/powerpoint/2010/main">
        <p14:playEvt time="16167" objId="10"/>
        <p14:stopEvt time="24133" objId="10"/>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Tài liệu soạn bài hương\tư liệu hình ảnh làm ppt\z3117175416591_96a558effb56fe5817f6c2d48d9351d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794164" y="606257"/>
            <a:ext cx="8035637" cy="430887"/>
          </a:xfrm>
          <a:prstGeom prst="rect">
            <a:avLst/>
          </a:prstGeom>
          <a:noFill/>
        </p:spPr>
        <p:txBody>
          <a:bodyPr wrap="square" rtlCol="0">
            <a:spAutoFit/>
          </a:bodyPr>
          <a:lstStyle/>
          <a:p>
            <a:pPr algn="ctr"/>
            <a:r>
              <a:rPr lang="en-US" sz="2200" b="1">
                <a:solidFill>
                  <a:prstClr val="black"/>
                </a:solidFill>
                <a:latin typeface="Times New Roman" pitchFamily="18" charset="0"/>
                <a:cs typeface="Times New Roman" pitchFamily="18" charset="0"/>
              </a:rPr>
              <a:t>Câu 2: Các bạn hãy đếm xem có bao nhiêu quả cam? </a:t>
            </a:r>
          </a:p>
        </p:txBody>
      </p:sp>
      <p:sp>
        <p:nvSpPr>
          <p:cNvPr id="2" name="TextBox 1"/>
          <p:cNvSpPr txBox="1"/>
          <p:nvPr/>
        </p:nvSpPr>
        <p:spPr>
          <a:xfrm>
            <a:off x="4557855" y="4509542"/>
            <a:ext cx="3009900" cy="461665"/>
          </a:xfrm>
          <a:prstGeom prst="rect">
            <a:avLst/>
          </a:prstGeom>
          <a:noFill/>
        </p:spPr>
        <p:txBody>
          <a:bodyPr wrap="square" rtlCol="0">
            <a:spAutoFit/>
          </a:bodyPr>
          <a:lstStyle/>
          <a:p>
            <a:r>
              <a:rPr lang="en-US" sz="2400" b="1" dirty="0">
                <a:solidFill>
                  <a:prstClr val="black"/>
                </a:solidFill>
                <a:latin typeface="Times New Roman" pitchFamily="18" charset="0"/>
                <a:cs typeface="Times New Roman" pitchFamily="18" charset="0"/>
              </a:rPr>
              <a:t>1. </a:t>
            </a:r>
            <a:r>
              <a:rPr lang="en-US" sz="2400" b="1" dirty="0" err="1">
                <a:solidFill>
                  <a:prstClr val="black"/>
                </a:solidFill>
                <a:latin typeface="Times New Roman" pitchFamily="18" charset="0"/>
                <a:cs typeface="Times New Roman" pitchFamily="18" charset="0"/>
              </a:rPr>
              <a:t>Có</a:t>
            </a:r>
            <a:r>
              <a:rPr lang="en-US" sz="2400" b="1" dirty="0">
                <a:solidFill>
                  <a:prstClr val="black"/>
                </a:solidFill>
                <a:latin typeface="Times New Roman" pitchFamily="18" charset="0"/>
                <a:cs typeface="Times New Roman" pitchFamily="18" charset="0"/>
              </a:rPr>
              <a:t> 2 </a:t>
            </a:r>
            <a:r>
              <a:rPr lang="en-US" sz="2400" b="1" dirty="0" err="1">
                <a:solidFill>
                  <a:prstClr val="black"/>
                </a:solidFill>
                <a:latin typeface="Times New Roman" pitchFamily="18" charset="0"/>
                <a:cs typeface="Times New Roman" pitchFamily="18" charset="0"/>
              </a:rPr>
              <a:t>quả</a:t>
            </a:r>
            <a:r>
              <a:rPr lang="en-US" sz="2400" b="1" dirty="0">
                <a:solidFill>
                  <a:prstClr val="black"/>
                </a:solidFill>
                <a:latin typeface="Times New Roman" pitchFamily="18" charset="0"/>
                <a:cs typeface="Times New Roman" pitchFamily="18" charset="0"/>
              </a:rPr>
              <a:t> cam</a:t>
            </a:r>
          </a:p>
        </p:txBody>
      </p:sp>
      <p:sp>
        <p:nvSpPr>
          <p:cNvPr id="9" name="TextBox 8"/>
          <p:cNvSpPr txBox="1"/>
          <p:nvPr/>
        </p:nvSpPr>
        <p:spPr>
          <a:xfrm>
            <a:off x="4490071" y="5112098"/>
            <a:ext cx="3009900" cy="461665"/>
          </a:xfrm>
          <a:prstGeom prst="rect">
            <a:avLst/>
          </a:prstGeom>
          <a:noFill/>
        </p:spPr>
        <p:txBody>
          <a:bodyPr wrap="square" rtlCol="0">
            <a:spAutoFit/>
          </a:bodyPr>
          <a:lstStyle/>
          <a:p>
            <a:r>
              <a:rPr lang="en-US" sz="2400" b="1" dirty="0">
                <a:solidFill>
                  <a:prstClr val="black"/>
                </a:solidFill>
                <a:latin typeface="Times New Roman" pitchFamily="18" charset="0"/>
                <a:cs typeface="Times New Roman" pitchFamily="18" charset="0"/>
              </a:rPr>
              <a:t>2. </a:t>
            </a:r>
            <a:r>
              <a:rPr lang="en-US" sz="2400" b="1" dirty="0" err="1">
                <a:solidFill>
                  <a:prstClr val="black"/>
                </a:solidFill>
                <a:latin typeface="Times New Roman" pitchFamily="18" charset="0"/>
                <a:cs typeface="Times New Roman" pitchFamily="18" charset="0"/>
              </a:rPr>
              <a:t>Có</a:t>
            </a:r>
            <a:r>
              <a:rPr lang="en-US" sz="2400" b="1" dirty="0">
                <a:solidFill>
                  <a:prstClr val="black"/>
                </a:solidFill>
                <a:latin typeface="Times New Roman" pitchFamily="18" charset="0"/>
                <a:cs typeface="Times New Roman" pitchFamily="18" charset="0"/>
              </a:rPr>
              <a:t> 3 </a:t>
            </a:r>
            <a:r>
              <a:rPr lang="en-US" sz="2400" b="1" dirty="0" err="1">
                <a:solidFill>
                  <a:prstClr val="black"/>
                </a:solidFill>
                <a:latin typeface="Times New Roman" pitchFamily="18" charset="0"/>
                <a:cs typeface="Times New Roman" pitchFamily="18" charset="0"/>
              </a:rPr>
              <a:t>quả</a:t>
            </a:r>
            <a:r>
              <a:rPr lang="en-US" sz="2400" b="1" dirty="0">
                <a:solidFill>
                  <a:prstClr val="black"/>
                </a:solidFill>
                <a:latin typeface="Times New Roman" pitchFamily="18" charset="0"/>
                <a:cs typeface="Times New Roman" pitchFamily="18" charset="0"/>
              </a:rPr>
              <a:t> cam</a:t>
            </a:r>
          </a:p>
        </p:txBody>
      </p:sp>
      <p:pic>
        <p:nvPicPr>
          <p:cNvPr id="3075" name="Picture 3" descr="D:\Tài liệu soạn bài hương\tư liệu hình ảnh làm ppt\cam-removebg-previ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1" y="1415329"/>
            <a:ext cx="2303953" cy="16668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72025" y="1384444"/>
            <a:ext cx="2305050" cy="167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2800" y="1377517"/>
            <a:ext cx="2305050" cy="167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6601" y="3008628"/>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39750" y="2991198"/>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53401" y="3049995"/>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m đồng hồ.m4a">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981200" y="6096000"/>
            <a:ext cx="609600" cy="609600"/>
          </a:xfrm>
          <a:prstGeom prst="rect">
            <a:avLst/>
          </a:prstGeom>
        </p:spPr>
      </p:pic>
    </p:spTree>
    <p:custDataLst>
      <p:tags r:id="rId1"/>
    </p:custDataLst>
    <p:extLst>
      <p:ext uri="{BB962C8B-B14F-4D97-AF65-F5344CB8AC3E}">
        <p14:creationId xmlns:p14="http://schemas.microsoft.com/office/powerpoint/2010/main" val="3837404396"/>
      </p:ext>
    </p:extLst>
  </p:cSld>
  <p:clrMapOvr>
    <a:masterClrMapping/>
  </p:clrMapOvr>
  <mc:AlternateContent xmlns:mc="http://schemas.openxmlformats.org/markup-compatibility/2006" xmlns:p14="http://schemas.microsoft.com/office/powerpoint/2010/main">
    <mc:Choice Requires="p14">
      <p:transition spd="slow" p14:dur="2000" advTm="51515"/>
    </mc:Choice>
    <mc:Fallback xmlns="">
      <p:transition spd="slow" advTm="5151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7670" fill="hold"/>
                                        <p:tgtEl>
                                          <p:spTgt spid="5"/>
                                        </p:tgtEl>
                                      </p:cBhvr>
                                    </p:cmd>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randombar(horizont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12"/>
                                        </p:tgtEl>
                                      </p:cBhvr>
                                    </p:animEffect>
                                    <p:set>
                                      <p:cBhvr>
                                        <p:cTn id="26" dur="1" fill="hold">
                                          <p:stCondLst>
                                            <p:cond delay="499"/>
                                          </p:stCondLst>
                                        </p:cTn>
                                        <p:tgtEl>
                                          <p:spTgt spid="12"/>
                                        </p:tgtEl>
                                        <p:attrNameLst>
                                          <p:attrName>style.visibility</p:attrName>
                                        </p:attrNameLst>
                                      </p:cBhvr>
                                      <p:to>
                                        <p:strVal val="hidden"/>
                                      </p:to>
                                    </p:set>
                                  </p:childTnLst>
                                </p:cTn>
                              </p:par>
                            </p:childTnLst>
                          </p:cTn>
                        </p:par>
                        <p:par>
                          <p:cTn id="27" fill="hold">
                            <p:stCondLst>
                              <p:cond delay="500"/>
                            </p:stCondLst>
                            <p:childTnLst>
                              <p:par>
                                <p:cTn id="28" presetID="14" presetClass="entr" presetSubtype="10"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randombar(horizontal)">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13"/>
                                        </p:tgtEl>
                                      </p:cBhvr>
                                    </p:animEffect>
                                    <p:set>
                                      <p:cBhvr>
                                        <p:cTn id="35" dur="1" fill="hold">
                                          <p:stCondLst>
                                            <p:cond delay="499"/>
                                          </p:stCondLst>
                                        </p:cTn>
                                        <p:tgtEl>
                                          <p:spTgt spid="13"/>
                                        </p:tgtEl>
                                        <p:attrNameLst>
                                          <p:attrName>style.visibility</p:attrName>
                                        </p:attrNameLst>
                                      </p:cBhvr>
                                      <p:to>
                                        <p:strVal val="hidden"/>
                                      </p:to>
                                    </p:set>
                                  </p:childTnLst>
                                </p:cTn>
                              </p:par>
                            </p:childTnLst>
                          </p:cTn>
                        </p:par>
                        <p:par>
                          <p:cTn id="36" fill="hold">
                            <p:stCondLst>
                              <p:cond delay="500"/>
                            </p:stCondLst>
                            <p:childTnLst>
                              <p:par>
                                <p:cTn id="37" presetID="14" presetClass="entr" presetSubtype="10"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randombar(horizontal)">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path" presetSubtype="0" accel="50000" decel="50000" fill="hold" nodeType="clickEffect">
                                  <p:stCondLst>
                                    <p:cond delay="0"/>
                                  </p:stCondLst>
                                  <p:childTnLst>
                                    <p:animMotion origin="layout" path="M -0.26441 0.00069 C -0.02343 0.00069 0.17309 -0.0696 0.17309 -0.15538 C 0.17309 -0.24139 -0.02343 -0.31006 -0.26441 -0.31006 C -0.5059 -0.31006 -0.70191 -0.24139 -0.70191 -0.15538 C -0.70191 -0.0696 -0.5059 0.00069 -0.26441 0.00069 Z " pathEditMode="relative" rAng="0" ptsTypes="fffff">
                                      <p:cBhvr>
                                        <p:cTn id="43" dur="3000" fill="hold"/>
                                        <p:tgtEl>
                                          <p:spTgt spid="14"/>
                                        </p:tgtEl>
                                        <p:attrNameLst>
                                          <p:attrName>ppt_x</p:attrName>
                                          <p:attrName>ppt_y</p:attrName>
                                        </p:attrNameLst>
                                      </p:cBhvr>
                                      <p:rCtr x="0" y="-15538"/>
                                    </p:animMotion>
                                  </p:childTnLst>
                                </p:cTn>
                              </p:par>
                            </p:childTnLst>
                          </p:cTn>
                        </p:par>
                        <p:par>
                          <p:cTn id="44" fill="hold">
                            <p:stCondLst>
                              <p:cond delay="3000"/>
                            </p:stCondLst>
                            <p:childTnLst>
                              <p:par>
                                <p:cTn id="45" presetID="16" presetClass="exit" presetSubtype="21" fill="hold" nodeType="afterEffect">
                                  <p:stCondLst>
                                    <p:cond delay="0"/>
                                  </p:stCondLst>
                                  <p:childTnLst>
                                    <p:animEffect transition="out" filter="barn(inVertical)">
                                      <p:cBhvr>
                                        <p:cTn id="46" dur="500"/>
                                        <p:tgtEl>
                                          <p:spTgt spid="14"/>
                                        </p:tgtEl>
                                      </p:cBhvr>
                                    </p:animEffect>
                                    <p:set>
                                      <p:cBhvr>
                                        <p:cTn id="47" dur="1" fill="hold">
                                          <p:stCondLst>
                                            <p:cond delay="499"/>
                                          </p:stCondLst>
                                        </p:cTn>
                                        <p:tgtEl>
                                          <p:spTgt spid="14"/>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6" presetClass="exit" presetSubtype="21" fill="hold" grpId="1" nodeType="clickEffect">
                                  <p:stCondLst>
                                    <p:cond delay="0"/>
                                  </p:stCondLst>
                                  <p:childTnLst>
                                    <p:animEffect transition="out" filter="barn(inVertical)">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cTn>
                              </p:par>
                            </p:childTnLst>
                          </p:cTn>
                        </p:par>
                        <p:par>
                          <p:cTn id="53" fill="hold">
                            <p:stCondLst>
                              <p:cond delay="500"/>
                            </p:stCondLst>
                            <p:childTnLst>
                              <p:par>
                                <p:cTn id="54" presetID="6" presetClass="emph" presetSubtype="0" fill="hold" grpId="1" nodeType="afterEffect">
                                  <p:stCondLst>
                                    <p:cond delay="0"/>
                                  </p:stCondLst>
                                  <p:childTnLst>
                                    <p:animScale>
                                      <p:cBhvr>
                                        <p:cTn id="55"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56" fill="hold" display="0">
                  <p:stCondLst>
                    <p:cond delay="indefinite"/>
                  </p:stCondLst>
                  <p:endCondLst>
                    <p:cond evt="onStopAudio" delay="0">
                      <p:tgtEl>
                        <p:sldTgt/>
                      </p:tgtEl>
                    </p:cond>
                  </p:endCondLst>
                </p:cTn>
                <p:tgtEl>
                  <p:spTgt spid="5"/>
                </p:tgtEl>
              </p:cMediaNode>
            </p:audio>
          </p:childTnLst>
        </p:cTn>
      </p:par>
    </p:tnLst>
    <p:bldLst>
      <p:bldP spid="2" grpId="0"/>
      <p:bldP spid="2" grpId="1"/>
      <p:bldP spid="9" grpId="0"/>
      <p:bldP spid="9" grpId="1"/>
    </p:bldLst>
  </p:timing>
  <p:extLst>
    <p:ext uri="{E180D4A7-C9FB-4DFB-919C-405C955672EB}">
      <p14:showEvtLst xmlns:p14="http://schemas.microsoft.com/office/powerpoint/2010/main">
        <p14:playEvt time="17519" objId="5"/>
        <p14:stopEvt time="25518" objId="5"/>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Tài liệu soạn bài hương\tư liệu hình ảnh làm ppt\z3117175444226_ea739734d02818f054b3bf26e881cca4.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794164" y="606257"/>
            <a:ext cx="8035637" cy="430887"/>
          </a:xfrm>
          <a:prstGeom prst="rect">
            <a:avLst/>
          </a:prstGeom>
          <a:noFill/>
        </p:spPr>
        <p:txBody>
          <a:bodyPr wrap="square" rtlCol="0">
            <a:spAutoFit/>
          </a:bodyPr>
          <a:lstStyle/>
          <a:p>
            <a:pPr algn="ctr"/>
            <a:r>
              <a:rPr lang="en-US" sz="2200" b="1">
                <a:solidFill>
                  <a:prstClr val="black"/>
                </a:solidFill>
                <a:latin typeface="Times New Roman" pitchFamily="18" charset="0"/>
                <a:cs typeface="Times New Roman" pitchFamily="18" charset="0"/>
              </a:rPr>
              <a:t>Câu 3 : Các bạn hãy đếm xem có bao nhiêu cái đồng hồ ? </a:t>
            </a:r>
          </a:p>
        </p:txBody>
      </p:sp>
      <p:sp>
        <p:nvSpPr>
          <p:cNvPr id="8" name="TextBox 7"/>
          <p:cNvSpPr txBox="1"/>
          <p:nvPr/>
        </p:nvSpPr>
        <p:spPr>
          <a:xfrm>
            <a:off x="4591050" y="4495801"/>
            <a:ext cx="3009900" cy="461665"/>
          </a:xfrm>
          <a:prstGeom prst="rect">
            <a:avLst/>
          </a:prstGeom>
          <a:noFill/>
        </p:spPr>
        <p:txBody>
          <a:bodyPr wrap="square" rtlCol="0">
            <a:spAutoFit/>
          </a:bodyPr>
          <a:lstStyle/>
          <a:p>
            <a:r>
              <a:rPr lang="en-US" sz="2400" b="1">
                <a:solidFill>
                  <a:prstClr val="black"/>
                </a:solidFill>
                <a:latin typeface="Times New Roman" pitchFamily="18" charset="0"/>
                <a:cs typeface="Times New Roman" pitchFamily="18" charset="0"/>
              </a:rPr>
              <a:t>1. Có 2 cái đồng hồ </a:t>
            </a:r>
          </a:p>
        </p:txBody>
      </p:sp>
      <p:sp>
        <p:nvSpPr>
          <p:cNvPr id="9" name="TextBox 8"/>
          <p:cNvSpPr txBox="1"/>
          <p:nvPr/>
        </p:nvSpPr>
        <p:spPr>
          <a:xfrm>
            <a:off x="4742656" y="5105401"/>
            <a:ext cx="3009900" cy="461665"/>
          </a:xfrm>
          <a:prstGeom prst="rect">
            <a:avLst/>
          </a:prstGeom>
          <a:noFill/>
        </p:spPr>
        <p:txBody>
          <a:bodyPr wrap="square" rtlCol="0">
            <a:spAutoFit/>
          </a:bodyPr>
          <a:lstStyle/>
          <a:p>
            <a:r>
              <a:rPr lang="en-US" sz="2400" b="1" dirty="0">
                <a:solidFill>
                  <a:prstClr val="black"/>
                </a:solidFill>
                <a:latin typeface="Times New Roman" pitchFamily="18" charset="0"/>
                <a:cs typeface="Times New Roman" pitchFamily="18" charset="0"/>
              </a:rPr>
              <a:t>2. </a:t>
            </a:r>
            <a:r>
              <a:rPr lang="en-US" sz="2400" b="1" dirty="0" err="1">
                <a:solidFill>
                  <a:prstClr val="black"/>
                </a:solidFill>
                <a:latin typeface="Times New Roman" pitchFamily="18" charset="0"/>
                <a:cs typeface="Times New Roman" pitchFamily="18" charset="0"/>
              </a:rPr>
              <a:t>Có</a:t>
            </a:r>
            <a:r>
              <a:rPr lang="en-US" sz="2400" b="1" dirty="0">
                <a:solidFill>
                  <a:prstClr val="black"/>
                </a:solidFill>
                <a:latin typeface="Times New Roman" pitchFamily="18" charset="0"/>
                <a:cs typeface="Times New Roman" pitchFamily="18" charset="0"/>
              </a:rPr>
              <a:t> 3 </a:t>
            </a:r>
            <a:r>
              <a:rPr lang="en-US" sz="2400" b="1" dirty="0" err="1">
                <a:solidFill>
                  <a:prstClr val="black"/>
                </a:solidFill>
                <a:latin typeface="Times New Roman" pitchFamily="18" charset="0"/>
                <a:cs typeface="Times New Roman" pitchFamily="18" charset="0"/>
              </a:rPr>
              <a:t>cái</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đồng</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hồ</a:t>
            </a:r>
            <a:r>
              <a:rPr lang="en-US" sz="2400" b="1" dirty="0">
                <a:solidFill>
                  <a:prstClr val="black"/>
                </a:solidFill>
                <a:latin typeface="Times New Roman" pitchFamily="18" charset="0"/>
                <a:cs typeface="Times New Roman" pitchFamily="18" charset="0"/>
              </a:rPr>
              <a:t> </a:t>
            </a:r>
          </a:p>
        </p:txBody>
      </p:sp>
      <p:pic>
        <p:nvPicPr>
          <p:cNvPr id="1026" name="Picture 2" descr="D:\Tài liệu soạn bài hương\tư liệu hình ảnh làm ppt\đôngf hồ.jpg"/>
          <p:cNvPicPr>
            <a:picLocks noChangeAspect="1" noChangeArrowheads="1"/>
          </p:cNvPicPr>
          <p:nvPr/>
        </p:nvPicPr>
        <p:blipFill>
          <a:blip r:embed="rId8">
            <a:clrChange>
              <a:clrFrom>
                <a:srgbClr val="F0F0F0"/>
              </a:clrFrom>
              <a:clrTo>
                <a:srgbClr val="F0F0F0">
                  <a:alpha val="0"/>
                </a:srgbClr>
              </a:clrTo>
            </a:clrChange>
            <a:extLst>
              <a:ext uri="{28A0092B-C50C-407E-A947-70E740481C1C}">
                <a14:useLocalDpi xmlns:a14="http://schemas.microsoft.com/office/drawing/2010/main" val="0"/>
              </a:ext>
            </a:extLst>
          </a:blip>
          <a:srcRect/>
          <a:stretch>
            <a:fillRect/>
          </a:stretch>
        </p:blipFill>
        <p:spPr bwMode="auto">
          <a:xfrm>
            <a:off x="2574163" y="1476922"/>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47935" y="1473748"/>
            <a:ext cx="1908175" cy="190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56110" y="1448478"/>
            <a:ext cx="1908175" cy="190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52801" y="3065593"/>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78438" y="3054350"/>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06444" y="3078539"/>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m đồng hồ.m4a">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2362200" y="6096000"/>
            <a:ext cx="609600" cy="609600"/>
          </a:xfrm>
          <a:prstGeom prst="rect">
            <a:avLst/>
          </a:prstGeom>
        </p:spPr>
      </p:pic>
      <p:pic>
        <p:nvPicPr>
          <p:cNvPr id="5" name="reo hò.m4a">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1"/>
          <a:stretch>
            <a:fillRect/>
          </a:stretch>
        </p:blipFill>
        <p:spPr>
          <a:xfrm>
            <a:off x="5609730" y="6117236"/>
            <a:ext cx="609600" cy="609600"/>
          </a:xfrm>
          <a:prstGeom prst="rect">
            <a:avLst/>
          </a:prstGeom>
        </p:spPr>
      </p:pic>
    </p:spTree>
    <p:custDataLst>
      <p:tags r:id="rId1"/>
    </p:custDataLst>
    <p:extLst>
      <p:ext uri="{BB962C8B-B14F-4D97-AF65-F5344CB8AC3E}">
        <p14:creationId xmlns:p14="http://schemas.microsoft.com/office/powerpoint/2010/main" val="2650508406"/>
      </p:ext>
    </p:extLst>
  </p:cSld>
  <p:clrMapOvr>
    <a:masterClrMapping/>
  </p:clrMapOvr>
  <mc:AlternateContent xmlns:mc="http://schemas.openxmlformats.org/markup-compatibility/2006" xmlns:p14="http://schemas.microsoft.com/office/powerpoint/2010/main">
    <mc:Choice Requires="p14">
      <p:transition spd="slow" p14:dur="2000" advTm="57084"/>
    </mc:Choice>
    <mc:Fallback xmlns="">
      <p:transition spd="slow" advTm="5708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7670" fill="hold"/>
                                        <p:tgtEl>
                                          <p:spTgt spid="2"/>
                                        </p:tgtEl>
                                      </p:cBhvr>
                                    </p:cmd>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randombar(horizontal)">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16"/>
                                        </p:tgtEl>
                                      </p:cBhvr>
                                    </p:animEffect>
                                    <p:set>
                                      <p:cBhvr>
                                        <p:cTn id="26" dur="1" fill="hold">
                                          <p:stCondLst>
                                            <p:cond delay="499"/>
                                          </p:stCondLst>
                                        </p:cTn>
                                        <p:tgtEl>
                                          <p:spTgt spid="16"/>
                                        </p:tgtEl>
                                        <p:attrNameLst>
                                          <p:attrName>style.visibility</p:attrName>
                                        </p:attrNameLst>
                                      </p:cBhvr>
                                      <p:to>
                                        <p:strVal val="hidden"/>
                                      </p:to>
                                    </p:set>
                                  </p:childTnLst>
                                </p:cTn>
                              </p:par>
                            </p:childTnLst>
                          </p:cTn>
                        </p:par>
                        <p:par>
                          <p:cTn id="27" fill="hold">
                            <p:stCondLst>
                              <p:cond delay="500"/>
                            </p:stCondLst>
                            <p:childTnLst>
                              <p:par>
                                <p:cTn id="28" presetID="14" presetClass="entr" presetSubtype="10" fill="hold"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randombar(horizontal)">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17"/>
                                        </p:tgtEl>
                                      </p:cBhvr>
                                    </p:animEffect>
                                    <p:set>
                                      <p:cBhvr>
                                        <p:cTn id="35" dur="1" fill="hold">
                                          <p:stCondLst>
                                            <p:cond delay="499"/>
                                          </p:stCondLst>
                                        </p:cTn>
                                        <p:tgtEl>
                                          <p:spTgt spid="17"/>
                                        </p:tgtEl>
                                        <p:attrNameLst>
                                          <p:attrName>style.visibility</p:attrName>
                                        </p:attrNameLst>
                                      </p:cBhvr>
                                      <p:to>
                                        <p:strVal val="hidden"/>
                                      </p:to>
                                    </p:set>
                                  </p:childTnLst>
                                </p:cTn>
                              </p:par>
                            </p:childTnLst>
                          </p:cTn>
                        </p:par>
                        <p:par>
                          <p:cTn id="36" fill="hold">
                            <p:stCondLst>
                              <p:cond delay="500"/>
                            </p:stCondLst>
                            <p:childTnLst>
                              <p:par>
                                <p:cTn id="37" presetID="14" presetClass="entr" presetSubtype="10" fill="hold"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randombar(horizontal)">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18"/>
                                        </p:tgtEl>
                                      </p:cBhvr>
                                    </p:animEffect>
                                    <p:set>
                                      <p:cBhvr>
                                        <p:cTn id="44" dur="1" fill="hold">
                                          <p:stCondLst>
                                            <p:cond delay="499"/>
                                          </p:stCondLst>
                                        </p:cTn>
                                        <p:tgtEl>
                                          <p:spTgt spid="1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6" presetClass="exit" presetSubtype="21" fill="hold" grpId="1" nodeType="clickEffect">
                                  <p:stCondLst>
                                    <p:cond delay="0"/>
                                  </p:stCondLst>
                                  <p:childTnLst>
                                    <p:animEffect transition="out" filter="barn(inVertical)">
                                      <p:cBhvr>
                                        <p:cTn id="48" dur="500"/>
                                        <p:tgtEl>
                                          <p:spTgt spid="8"/>
                                        </p:tgtEl>
                                      </p:cBhvr>
                                    </p:animEffect>
                                    <p:set>
                                      <p:cBhvr>
                                        <p:cTn id="49" dur="1" fill="hold">
                                          <p:stCondLst>
                                            <p:cond delay="499"/>
                                          </p:stCondLst>
                                        </p:cTn>
                                        <p:tgtEl>
                                          <p:spTgt spid="8"/>
                                        </p:tgtEl>
                                        <p:attrNameLst>
                                          <p:attrName>style.visibility</p:attrName>
                                        </p:attrNameLst>
                                      </p:cBhvr>
                                      <p:to>
                                        <p:strVal val="hidden"/>
                                      </p:to>
                                    </p:set>
                                  </p:childTnLst>
                                </p:cTn>
                              </p:par>
                            </p:childTnLst>
                          </p:cTn>
                        </p:par>
                        <p:par>
                          <p:cTn id="50" fill="hold">
                            <p:stCondLst>
                              <p:cond delay="500"/>
                            </p:stCondLst>
                            <p:childTnLst>
                              <p:par>
                                <p:cTn id="51" presetID="32" presetClass="emph" presetSubtype="0" fill="hold" grpId="1" nodeType="afterEffect">
                                  <p:stCondLst>
                                    <p:cond delay="0"/>
                                  </p:stCondLst>
                                  <p:childTnLst>
                                    <p:animRot by="120000">
                                      <p:cBhvr>
                                        <p:cTn id="52" dur="100" fill="hold">
                                          <p:stCondLst>
                                            <p:cond delay="0"/>
                                          </p:stCondLst>
                                        </p:cTn>
                                        <p:tgtEl>
                                          <p:spTgt spid="9"/>
                                        </p:tgtEl>
                                        <p:attrNameLst>
                                          <p:attrName>r</p:attrName>
                                        </p:attrNameLst>
                                      </p:cBhvr>
                                    </p:animRot>
                                    <p:animRot by="-240000">
                                      <p:cBhvr>
                                        <p:cTn id="53" dur="200" fill="hold">
                                          <p:stCondLst>
                                            <p:cond delay="200"/>
                                          </p:stCondLst>
                                        </p:cTn>
                                        <p:tgtEl>
                                          <p:spTgt spid="9"/>
                                        </p:tgtEl>
                                        <p:attrNameLst>
                                          <p:attrName>r</p:attrName>
                                        </p:attrNameLst>
                                      </p:cBhvr>
                                    </p:animRot>
                                    <p:animRot by="240000">
                                      <p:cBhvr>
                                        <p:cTn id="54" dur="200" fill="hold">
                                          <p:stCondLst>
                                            <p:cond delay="400"/>
                                          </p:stCondLst>
                                        </p:cTn>
                                        <p:tgtEl>
                                          <p:spTgt spid="9"/>
                                        </p:tgtEl>
                                        <p:attrNameLst>
                                          <p:attrName>r</p:attrName>
                                        </p:attrNameLst>
                                      </p:cBhvr>
                                    </p:animRot>
                                    <p:animRot by="-240000">
                                      <p:cBhvr>
                                        <p:cTn id="55" dur="200" fill="hold">
                                          <p:stCondLst>
                                            <p:cond delay="600"/>
                                          </p:stCondLst>
                                        </p:cTn>
                                        <p:tgtEl>
                                          <p:spTgt spid="9"/>
                                        </p:tgtEl>
                                        <p:attrNameLst>
                                          <p:attrName>r</p:attrName>
                                        </p:attrNameLst>
                                      </p:cBhvr>
                                    </p:animRot>
                                    <p:animRot by="120000">
                                      <p:cBhvr>
                                        <p:cTn id="56" dur="200" fill="hold">
                                          <p:stCondLst>
                                            <p:cond delay="800"/>
                                          </p:stCondLst>
                                        </p:cTn>
                                        <p:tgtEl>
                                          <p:spTgt spid="9"/>
                                        </p:tgtEl>
                                        <p:attrNameLst>
                                          <p:attrName>r</p:attrName>
                                        </p:attrNameLst>
                                      </p:cBhvr>
                                    </p:animRot>
                                  </p:childTnLst>
                                </p:cTn>
                              </p:par>
                            </p:childTnLst>
                          </p:cTn>
                        </p:par>
                        <p:par>
                          <p:cTn id="57" fill="hold">
                            <p:stCondLst>
                              <p:cond delay="1500"/>
                            </p:stCondLst>
                            <p:childTnLst>
                              <p:par>
                                <p:cTn id="58" presetID="1" presetClass="mediacall" presetSubtype="0" fill="hold" nodeType="afterEffect">
                                  <p:stCondLst>
                                    <p:cond delay="0"/>
                                  </p:stCondLst>
                                  <p:childTnLst>
                                    <p:cmd type="call" cmd="playFrom(0.0)">
                                      <p:cBhvr>
                                        <p:cTn id="59" dur="29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0" fill="hold" display="0">
                  <p:stCondLst>
                    <p:cond delay="indefinite"/>
                  </p:stCondLst>
                  <p:endCondLst>
                    <p:cond evt="onStopAudio" delay="0">
                      <p:tgtEl>
                        <p:sldTgt/>
                      </p:tgtEl>
                    </p:cond>
                  </p:endCondLst>
                </p:cTn>
                <p:tgtEl>
                  <p:spTgt spid="2"/>
                </p:tgtEl>
              </p:cMediaNode>
            </p:audio>
            <p:audio>
              <p:cMediaNode vol="80000">
                <p:cTn id="61" fill="hold" display="0">
                  <p:stCondLst>
                    <p:cond delay="indefinite"/>
                  </p:stCondLst>
                  <p:endCondLst>
                    <p:cond evt="onStopAudio" delay="0">
                      <p:tgtEl>
                        <p:sldTgt/>
                      </p:tgtEl>
                    </p:cond>
                  </p:endCondLst>
                </p:cTn>
                <p:tgtEl>
                  <p:spTgt spid="5"/>
                </p:tgtEl>
              </p:cMediaNode>
            </p:audio>
          </p:childTnLst>
        </p:cTn>
      </p:par>
    </p:tnLst>
    <p:bldLst>
      <p:bldP spid="8" grpId="0"/>
      <p:bldP spid="8" grpId="1"/>
      <p:bldP spid="9" grpId="0"/>
      <p:bldP spid="9" grpId="1"/>
    </p:bldLst>
  </p:timing>
  <p:extLst>
    <p:ext uri="{E180D4A7-C9FB-4DFB-919C-405C955672EB}">
      <p14:showEvtLst xmlns:p14="http://schemas.microsoft.com/office/powerpoint/2010/main">
        <p14:playEvt time="16894" objId="2"/>
        <p14:stopEvt time="24887" objId="2"/>
        <p14:playEvt time="52151" objId="5"/>
        <p14:stopEvt time="55389" objId="5"/>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524000" y="130584"/>
            <a:ext cx="9144000" cy="838200"/>
            <a:chOff x="0" y="0"/>
            <a:chExt cx="9144000" cy="1447800"/>
          </a:xfrm>
        </p:grpSpPr>
        <p:sp>
          <p:nvSpPr>
            <p:cNvPr id="2" name="Rectangle 1"/>
            <p:cNvSpPr/>
            <p:nvPr/>
          </p:nvSpPr>
          <p:spPr>
            <a:xfrm>
              <a:off x="0" y="0"/>
              <a:ext cx="9144000" cy="14478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0" y="35003"/>
              <a:ext cx="9144000" cy="1222712"/>
            </a:xfrm>
            <a:prstGeom prst="rect">
              <a:avLst/>
            </a:prstGeom>
            <a:noFill/>
          </p:spPr>
          <p:txBody>
            <a:bodyPr wrap="square" rtlCol="0">
              <a:spAutoFit/>
            </a:bodyPr>
            <a:lstStyle/>
            <a:p>
              <a:pPr algn="ctr"/>
              <a:r>
                <a:rPr lang="en-US" sz="2000" b="1">
                  <a:solidFill>
                    <a:prstClr val="black"/>
                  </a:solidFill>
                  <a:latin typeface="Times New Roman" pitchFamily="18" charset="0"/>
                  <a:cs typeface="Times New Roman" pitchFamily="18" charset="0"/>
                </a:rPr>
                <a:t>Câu 4 : Trên màn hình có các nhóm con vật có số lượng khác nhau. Các bạn hãy nối nhóm con vật với thẻ chấm tròn tương ứng với số lượng của các nhóm con vật </a:t>
              </a:r>
            </a:p>
          </p:txBody>
        </p:sp>
      </p:grpSp>
      <p:grpSp>
        <p:nvGrpSpPr>
          <p:cNvPr id="6" name="Group 5"/>
          <p:cNvGrpSpPr/>
          <p:nvPr/>
        </p:nvGrpSpPr>
        <p:grpSpPr>
          <a:xfrm>
            <a:off x="1891165" y="1242248"/>
            <a:ext cx="2295331" cy="1525694"/>
            <a:chOff x="1066800" y="1256651"/>
            <a:chExt cx="2743200" cy="1524000"/>
          </a:xfrm>
        </p:grpSpPr>
        <p:sp>
          <p:nvSpPr>
            <p:cNvPr id="5" name="Oval 4"/>
            <p:cNvSpPr/>
            <p:nvPr/>
          </p:nvSpPr>
          <p:spPr>
            <a:xfrm>
              <a:off x="1066800" y="1256651"/>
              <a:ext cx="2743200" cy="152400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30246" y="1355108"/>
              <a:ext cx="1336754" cy="1327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6000" y="1392558"/>
              <a:ext cx="1336754" cy="1327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4" name="Group 13"/>
          <p:cNvGrpSpPr/>
          <p:nvPr/>
        </p:nvGrpSpPr>
        <p:grpSpPr>
          <a:xfrm>
            <a:off x="1666842" y="4477163"/>
            <a:ext cx="2975550" cy="1622305"/>
            <a:chOff x="5244351" y="3998981"/>
            <a:chExt cx="3449186" cy="1798427"/>
          </a:xfrm>
        </p:grpSpPr>
        <p:sp>
          <p:nvSpPr>
            <p:cNvPr id="11" name="Cloud 10"/>
            <p:cNvSpPr/>
            <p:nvPr/>
          </p:nvSpPr>
          <p:spPr>
            <a:xfrm rot="535036">
              <a:off x="5244351" y="3998981"/>
              <a:ext cx="3449186" cy="1798427"/>
            </a:xfrm>
            <a:prstGeom prst="cloud">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4" name="Picture 4"/>
            <p:cNvPicPr>
              <a:picLocks noChangeAspect="1" noChangeArrowheads="1"/>
            </p:cNvPicPr>
            <p:nvPr/>
          </p:nvPicPr>
          <p:blipFill>
            <a:blip r:embed="rId10"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320578" y="4495800"/>
              <a:ext cx="1078132" cy="790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p:cNvPicPr>
              <a:picLocks noChangeAspect="1" noChangeArrowheads="1"/>
            </p:cNvPicPr>
            <p:nvPr/>
          </p:nvPicPr>
          <p:blipFill>
            <a:blip r:embed="rId10"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320194" y="4495800"/>
              <a:ext cx="1078132" cy="790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4"/>
            <p:cNvPicPr>
              <a:picLocks noChangeAspect="1" noChangeArrowheads="1"/>
            </p:cNvPicPr>
            <p:nvPr/>
          </p:nvPicPr>
          <p:blipFill>
            <a:blip r:embed="rId10"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340817" y="4537824"/>
              <a:ext cx="1078132" cy="790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0" name="Group 9"/>
          <p:cNvGrpSpPr/>
          <p:nvPr/>
        </p:nvGrpSpPr>
        <p:grpSpPr>
          <a:xfrm>
            <a:off x="8163875" y="4464180"/>
            <a:ext cx="2235982" cy="1640815"/>
            <a:chOff x="1200918" y="3962400"/>
            <a:chExt cx="2549042" cy="1828800"/>
          </a:xfrm>
        </p:grpSpPr>
        <p:sp>
          <p:nvSpPr>
            <p:cNvPr id="7" name="Hexagon 6"/>
            <p:cNvSpPr/>
            <p:nvPr/>
          </p:nvSpPr>
          <p:spPr>
            <a:xfrm>
              <a:off x="1200918" y="3962400"/>
              <a:ext cx="2549042" cy="1828800"/>
            </a:xfrm>
            <a:prstGeom prst="hexagon">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3" name="Picture 3" descr="D:\Tài liệu soạn bài hương\tư liệu hình ảnh làm ppt\voi.jpg"/>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1754495" y="4042783"/>
              <a:ext cx="1461119" cy="14528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p:cNvGrpSpPr/>
          <p:nvPr/>
        </p:nvGrpSpPr>
        <p:grpSpPr>
          <a:xfrm>
            <a:off x="5633603" y="1479292"/>
            <a:ext cx="1042555" cy="540208"/>
            <a:chOff x="4232563" y="1495798"/>
            <a:chExt cx="838200" cy="540208"/>
          </a:xfrm>
        </p:grpSpPr>
        <p:sp>
          <p:nvSpPr>
            <p:cNvPr id="15" name="Rectangle 14"/>
            <p:cNvSpPr/>
            <p:nvPr/>
          </p:nvSpPr>
          <p:spPr>
            <a:xfrm>
              <a:off x="4232563" y="1495798"/>
              <a:ext cx="838200" cy="54020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558145" y="1630649"/>
              <a:ext cx="277091" cy="30759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5633602" y="2601273"/>
            <a:ext cx="1148198" cy="576917"/>
            <a:chOff x="4246418" y="2492775"/>
            <a:chExt cx="1011382" cy="540208"/>
          </a:xfrm>
        </p:grpSpPr>
        <p:sp>
          <p:nvSpPr>
            <p:cNvPr id="26" name="Rectangle 25"/>
            <p:cNvSpPr/>
            <p:nvPr/>
          </p:nvSpPr>
          <p:spPr>
            <a:xfrm>
              <a:off x="4246418" y="2492775"/>
              <a:ext cx="1011382" cy="54020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4388427" y="2601273"/>
              <a:ext cx="277091" cy="30619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4807527" y="2601273"/>
              <a:ext cx="277091" cy="30619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5659577" y="3738468"/>
            <a:ext cx="1046021" cy="689614"/>
            <a:chOff x="4388426" y="3609049"/>
            <a:chExt cx="869373" cy="689614"/>
          </a:xfrm>
        </p:grpSpPr>
        <p:sp>
          <p:nvSpPr>
            <p:cNvPr id="27" name="Rectangle 26"/>
            <p:cNvSpPr/>
            <p:nvPr/>
          </p:nvSpPr>
          <p:spPr>
            <a:xfrm>
              <a:off x="4388426" y="3609049"/>
              <a:ext cx="869373" cy="68961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4447308" y="3658131"/>
              <a:ext cx="277091" cy="30619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4939145" y="3658131"/>
              <a:ext cx="277091" cy="30619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4712275" y="3992465"/>
              <a:ext cx="277091" cy="30619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171" name="Straight Arrow Connector 7170"/>
          <p:cNvCxnSpPr>
            <a:endCxn id="26" idx="1"/>
          </p:cNvCxnSpPr>
          <p:nvPr/>
        </p:nvCxnSpPr>
        <p:spPr>
          <a:xfrm>
            <a:off x="3810000" y="2362201"/>
            <a:ext cx="1823602" cy="527531"/>
          </a:xfrm>
          <a:prstGeom prst="straightConnector1">
            <a:avLst/>
          </a:prstGeom>
          <a:ln w="5715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176" name="Straight Arrow Connector 7175"/>
          <p:cNvCxnSpPr>
            <a:endCxn id="27" idx="1"/>
          </p:cNvCxnSpPr>
          <p:nvPr/>
        </p:nvCxnSpPr>
        <p:spPr>
          <a:xfrm flipV="1">
            <a:off x="3810000" y="4083276"/>
            <a:ext cx="1849576" cy="564925"/>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7181" name="Straight Arrow Connector 7180"/>
          <p:cNvCxnSpPr>
            <a:stCxn id="7" idx="3"/>
          </p:cNvCxnSpPr>
          <p:nvPr/>
        </p:nvCxnSpPr>
        <p:spPr>
          <a:xfrm flipH="1" flipV="1">
            <a:off x="6509901" y="1767941"/>
            <a:ext cx="1653974" cy="3516646"/>
          </a:xfrm>
          <a:prstGeom prst="straightConnector1">
            <a:avLst/>
          </a:prstGeom>
          <a:ln w="57150">
            <a:solidFill>
              <a:srgbClr val="7030A0"/>
            </a:solidFill>
            <a:tailEnd type="arrow"/>
          </a:ln>
        </p:spPr>
        <p:style>
          <a:lnRef idx="1">
            <a:schemeClr val="accent1"/>
          </a:lnRef>
          <a:fillRef idx="0">
            <a:schemeClr val="accent1"/>
          </a:fillRef>
          <a:effectRef idx="0">
            <a:schemeClr val="accent1"/>
          </a:effectRef>
          <a:fontRef idx="minor">
            <a:schemeClr val="tx1"/>
          </a:fontRef>
        </p:style>
      </p:cxnSp>
      <p:pic>
        <p:nvPicPr>
          <p:cNvPr id="45" name="âm đồng hồ.m4a">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981200" y="6096000"/>
            <a:ext cx="609600" cy="609600"/>
          </a:xfrm>
          <a:prstGeom prst="rect">
            <a:avLst/>
          </a:prstGeom>
        </p:spPr>
      </p:pic>
      <p:pic>
        <p:nvPicPr>
          <p:cNvPr id="46" name="reo hò.m4a">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3"/>
          <a:stretch>
            <a:fillRect/>
          </a:stretch>
        </p:blipFill>
        <p:spPr>
          <a:xfrm>
            <a:off x="4799734" y="6248400"/>
            <a:ext cx="609600" cy="609600"/>
          </a:xfrm>
          <a:prstGeom prst="rect">
            <a:avLst/>
          </a:prstGeom>
        </p:spPr>
      </p:pic>
      <p:pic>
        <p:nvPicPr>
          <p:cNvPr id="7174" name="Audio 7173">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3"/>
          <a:stretch>
            <a:fillRect/>
          </a:stretch>
        </p:blipFill>
        <p:spPr>
          <a:xfrm>
            <a:off x="9906000" y="6096000"/>
            <a:ext cx="609600" cy="609600"/>
          </a:xfrm>
          <a:prstGeom prst="rect">
            <a:avLst/>
          </a:prstGeom>
        </p:spPr>
      </p:pic>
    </p:spTree>
    <p:custDataLst>
      <p:tags r:id="rId1"/>
    </p:custDataLst>
    <p:extLst>
      <p:ext uri="{BB962C8B-B14F-4D97-AF65-F5344CB8AC3E}">
        <p14:creationId xmlns:p14="http://schemas.microsoft.com/office/powerpoint/2010/main" val="2392431666"/>
      </p:ext>
    </p:extLst>
  </p:cSld>
  <p:clrMapOvr>
    <a:masterClrMapping/>
  </p:clrMapOvr>
  <mc:AlternateContent xmlns:mc="http://schemas.openxmlformats.org/markup-compatibility/2006" xmlns:p14="http://schemas.microsoft.com/office/powerpoint/2010/main">
    <mc:Choice Requires="p14">
      <p:transition spd="slow" p14:dur="2000" advTm="88972"/>
    </mc:Choice>
    <mc:Fallback xmlns="">
      <p:transition spd="slow" advTm="8897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70" fill="hold"/>
                                        <p:tgtEl>
                                          <p:spTgt spid="45"/>
                                        </p:tgtEl>
                                      </p:cBhvr>
                                    </p:cmd>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nodeType="clickEffect">
                                  <p:stCondLst>
                                    <p:cond delay="0"/>
                                  </p:stCondLst>
                                  <p:childTnLst>
                                    <p:animRot by="120000">
                                      <p:cBhvr>
                                        <p:cTn id="10" dur="100" fill="hold">
                                          <p:stCondLst>
                                            <p:cond delay="0"/>
                                          </p:stCondLst>
                                        </p:cTn>
                                        <p:tgtEl>
                                          <p:spTgt spid="6"/>
                                        </p:tgtEl>
                                        <p:attrNameLst>
                                          <p:attrName>r</p:attrName>
                                        </p:attrNameLst>
                                      </p:cBhvr>
                                    </p:animRot>
                                    <p:animRot by="-240000">
                                      <p:cBhvr>
                                        <p:cTn id="11" dur="200" fill="hold">
                                          <p:stCondLst>
                                            <p:cond delay="200"/>
                                          </p:stCondLst>
                                        </p:cTn>
                                        <p:tgtEl>
                                          <p:spTgt spid="6"/>
                                        </p:tgtEl>
                                        <p:attrNameLst>
                                          <p:attrName>r</p:attrName>
                                        </p:attrNameLst>
                                      </p:cBhvr>
                                    </p:animRot>
                                    <p:animRot by="240000">
                                      <p:cBhvr>
                                        <p:cTn id="12" dur="200" fill="hold">
                                          <p:stCondLst>
                                            <p:cond delay="400"/>
                                          </p:stCondLst>
                                        </p:cTn>
                                        <p:tgtEl>
                                          <p:spTgt spid="6"/>
                                        </p:tgtEl>
                                        <p:attrNameLst>
                                          <p:attrName>r</p:attrName>
                                        </p:attrNameLst>
                                      </p:cBhvr>
                                    </p:animRot>
                                    <p:animRot by="-240000">
                                      <p:cBhvr>
                                        <p:cTn id="13" dur="200" fill="hold">
                                          <p:stCondLst>
                                            <p:cond delay="600"/>
                                          </p:stCondLst>
                                        </p:cTn>
                                        <p:tgtEl>
                                          <p:spTgt spid="6"/>
                                        </p:tgtEl>
                                        <p:attrNameLst>
                                          <p:attrName>r</p:attrName>
                                        </p:attrNameLst>
                                      </p:cBhvr>
                                    </p:animRot>
                                    <p:animRot by="120000">
                                      <p:cBhvr>
                                        <p:cTn id="14" dur="200" fill="hold">
                                          <p:stCondLst>
                                            <p:cond delay="800"/>
                                          </p:stCondLst>
                                        </p:cTn>
                                        <p:tgtEl>
                                          <p:spTgt spid="6"/>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7171"/>
                                        </p:tgtEl>
                                        <p:attrNameLst>
                                          <p:attrName>style.visibility</p:attrName>
                                        </p:attrNameLst>
                                      </p:cBhvr>
                                      <p:to>
                                        <p:strVal val="visible"/>
                                      </p:to>
                                    </p:set>
                                    <p:animEffect transition="in" filter="circle(in)">
                                      <p:cBhvr>
                                        <p:cTn id="19" dur="2000"/>
                                        <p:tgtEl>
                                          <p:spTgt spid="7171"/>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mph" presetSubtype="0" fill="hold" nodeType="clickEffect">
                                  <p:stCondLst>
                                    <p:cond delay="0"/>
                                  </p:stCondLst>
                                  <p:childTnLst>
                                    <p:animEffect transition="out" filter="fade">
                                      <p:cBhvr>
                                        <p:cTn id="23" dur="2000" tmFilter="0, 0; .2, .5; .8, .5; 1, 0"/>
                                        <p:tgtEl>
                                          <p:spTgt spid="14"/>
                                        </p:tgtEl>
                                      </p:cBhvr>
                                    </p:animEffect>
                                    <p:animScale>
                                      <p:cBhvr>
                                        <p:cTn id="24" dur="1000" autoRev="1" fill="hold"/>
                                        <p:tgtEl>
                                          <p:spTgt spid="14"/>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7176"/>
                                        </p:tgtEl>
                                        <p:attrNameLst>
                                          <p:attrName>style.visibility</p:attrName>
                                        </p:attrNameLst>
                                      </p:cBhvr>
                                      <p:to>
                                        <p:strVal val="visible"/>
                                      </p:to>
                                    </p:set>
                                    <p:animEffect transition="in" filter="circle(in)">
                                      <p:cBhvr>
                                        <p:cTn id="29" dur="2000"/>
                                        <p:tgtEl>
                                          <p:spTgt spid="7176"/>
                                        </p:tgtEl>
                                      </p:cBhvr>
                                    </p:animEffect>
                                  </p:childTnLst>
                                </p:cTn>
                              </p:par>
                            </p:childTnLst>
                          </p:cTn>
                        </p:par>
                      </p:childTnLst>
                    </p:cTn>
                  </p:par>
                  <p:par>
                    <p:cTn id="30" fill="hold">
                      <p:stCondLst>
                        <p:cond delay="indefinite"/>
                      </p:stCondLst>
                      <p:childTnLst>
                        <p:par>
                          <p:cTn id="31" fill="hold">
                            <p:stCondLst>
                              <p:cond delay="0"/>
                            </p:stCondLst>
                            <p:childTnLst>
                              <p:par>
                                <p:cTn id="32" presetID="26" presetClass="emph" presetSubtype="0" fill="hold" nodeType="clickEffect">
                                  <p:stCondLst>
                                    <p:cond delay="0"/>
                                  </p:stCondLst>
                                  <p:childTnLst>
                                    <p:animEffect transition="out" filter="fade">
                                      <p:cBhvr>
                                        <p:cTn id="33" dur="2000" tmFilter="0, 0; .2, .5; .8, .5; 1, 0"/>
                                        <p:tgtEl>
                                          <p:spTgt spid="10"/>
                                        </p:tgtEl>
                                      </p:cBhvr>
                                    </p:animEffect>
                                    <p:animScale>
                                      <p:cBhvr>
                                        <p:cTn id="34" dur="1000" autoRev="1" fill="hold"/>
                                        <p:tgtEl>
                                          <p:spTgt spid="10"/>
                                        </p:tgtEl>
                                      </p:cBhvr>
                                      <p:by x="105000" y="105000"/>
                                    </p:animScale>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7181"/>
                                        </p:tgtEl>
                                        <p:attrNameLst>
                                          <p:attrName>style.visibility</p:attrName>
                                        </p:attrNameLst>
                                      </p:cBhvr>
                                      <p:to>
                                        <p:strVal val="visible"/>
                                      </p:to>
                                    </p:set>
                                    <p:animEffect transition="in" filter="circle(in)">
                                      <p:cBhvr>
                                        <p:cTn id="39" dur="2000"/>
                                        <p:tgtEl>
                                          <p:spTgt spid="7181"/>
                                        </p:tgtEl>
                                      </p:cBhvr>
                                    </p:animEffect>
                                  </p:childTnLst>
                                </p:cTn>
                              </p:par>
                            </p:childTnLst>
                          </p:cTn>
                        </p:par>
                        <p:par>
                          <p:cTn id="40" fill="hold">
                            <p:stCondLst>
                              <p:cond delay="2000"/>
                            </p:stCondLst>
                            <p:childTnLst>
                              <p:par>
                                <p:cTn id="41" presetID="1" presetClass="mediacall" presetSubtype="0" fill="hold" nodeType="afterEffect">
                                  <p:stCondLst>
                                    <p:cond delay="0"/>
                                  </p:stCondLst>
                                  <p:childTnLst>
                                    <p:cmd type="call" cmd="playFrom(0.0)">
                                      <p:cBhvr>
                                        <p:cTn id="42" dur="2940"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45"/>
                </p:tgtEl>
              </p:cMediaNode>
            </p:audio>
            <p:audio>
              <p:cMediaNode vol="80000">
                <p:cTn id="44" fill="hold" display="0">
                  <p:stCondLst>
                    <p:cond delay="indefinite"/>
                  </p:stCondLst>
                  <p:endCondLst>
                    <p:cond evt="onStopAudio" delay="0">
                      <p:tgtEl>
                        <p:sldTgt/>
                      </p:tgtEl>
                    </p:cond>
                  </p:endCondLst>
                </p:cTn>
                <p:tgtEl>
                  <p:spTgt spid="46"/>
                </p:tgtEl>
              </p:cMediaNode>
            </p:audio>
            <p:audio isNarration="1">
              <p:cMediaNode vol="80000" showWhenStopped="0">
                <p:cTn id="45" fill="hold" display="0">
                  <p:stCondLst>
                    <p:cond delay="indefinite"/>
                  </p:stCondLst>
                  <p:endCondLst>
                    <p:cond evt="onStopAudio" delay="0">
                      <p:tgtEl>
                        <p:sldTgt/>
                      </p:tgtEl>
                    </p:cond>
                  </p:endCondLst>
                </p:cTn>
                <p:tgtEl>
                  <p:spTgt spid="7174"/>
                </p:tgtEl>
              </p:cMediaNode>
            </p:audio>
          </p:childTnLst>
        </p:cTn>
      </p:par>
    </p:tnLst>
  </p:timing>
  <p:extLst>
    <p:ext uri="{E180D4A7-C9FB-4DFB-919C-405C955672EB}">
      <p14:showEvtLst xmlns:p14="http://schemas.microsoft.com/office/powerpoint/2010/main">
        <p14:playEvt time="22466" objId="45"/>
        <p14:stopEvt time="30428" objId="45"/>
        <p14:playEvt time="82832" objId="46"/>
        <p14:stopEvt time="86110" objId="46"/>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1C004EA-D34F-77DA-4A50-4C7DF8A52B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4" name="TextBox 3">
            <a:extLst>
              <a:ext uri="{FF2B5EF4-FFF2-40B4-BE49-F238E27FC236}">
                <a16:creationId xmlns:a16="http://schemas.microsoft.com/office/drawing/2014/main" xmlns="" id="{AD69F8EE-9760-0362-2A68-42822F4BE07E}"/>
              </a:ext>
            </a:extLst>
          </p:cNvPr>
          <p:cNvSpPr txBox="1"/>
          <p:nvPr/>
        </p:nvSpPr>
        <p:spPr>
          <a:xfrm>
            <a:off x="3471404" y="2286000"/>
            <a:ext cx="5385257" cy="1446550"/>
          </a:xfrm>
          <a:prstGeom prst="rect">
            <a:avLst/>
          </a:prstGeom>
          <a:solidFill>
            <a:srgbClr val="FFC000"/>
          </a:solidFill>
        </p:spPr>
        <p:txBody>
          <a:bodyPr wrap="none" rtlCol="0">
            <a:spAutoFit/>
          </a:bodyPr>
          <a:lstStyle/>
          <a:p>
            <a:r>
              <a:rPr lang="en-US" sz="8800" b="1" i="1" dirty="0">
                <a:solidFill>
                  <a:schemeClr val="tx2"/>
                </a:solidFill>
              </a:rPr>
              <a:t>Thank You!</a:t>
            </a:r>
          </a:p>
        </p:txBody>
      </p:sp>
    </p:spTree>
    <p:extLst>
      <p:ext uri="{BB962C8B-B14F-4D97-AF65-F5344CB8AC3E}">
        <p14:creationId xmlns:p14="http://schemas.microsoft.com/office/powerpoint/2010/main" val="7519665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6A76377-B74F-9128-2213-2E59490457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8600" y="0"/>
            <a:ext cx="9144000" cy="6858000"/>
          </a:xfrm>
          <a:prstGeom prst="rect">
            <a:avLst/>
          </a:prstGeom>
        </p:spPr>
      </p:pic>
      <p:sp>
        <p:nvSpPr>
          <p:cNvPr id="4" name="TextBox 3">
            <a:extLst>
              <a:ext uri="{FF2B5EF4-FFF2-40B4-BE49-F238E27FC236}">
                <a16:creationId xmlns:a16="http://schemas.microsoft.com/office/drawing/2014/main" xmlns="" id="{EDFE6C84-6691-5542-2AFE-59D685B37CED}"/>
              </a:ext>
            </a:extLst>
          </p:cNvPr>
          <p:cNvSpPr txBox="1"/>
          <p:nvPr/>
        </p:nvSpPr>
        <p:spPr>
          <a:xfrm>
            <a:off x="2283346" y="1613118"/>
            <a:ext cx="7574509" cy="1815882"/>
          </a:xfrm>
          <a:prstGeom prst="rect">
            <a:avLst/>
          </a:prstGeom>
          <a:noFill/>
        </p:spPr>
        <p:txBody>
          <a:bodyPr wrap="none" rtlCol="0">
            <a:spAutoFit/>
          </a:bodyPr>
          <a:lstStyle/>
          <a:p>
            <a:r>
              <a:rPr lang="en-US" sz="4000" b="1" i="1" dirty="0">
                <a:solidFill>
                  <a:srgbClr val="00B0F0"/>
                </a:solidFill>
                <a:latin typeface="Times New Roman" panose="02020603050405020304" pitchFamily="18" charset="0"/>
                <a:cs typeface="Times New Roman" panose="02020603050405020304" pitchFamily="18" charset="0"/>
              </a:rPr>
              <a:t>CHÀO MỪNG CÁC BÉ ĐẾN VỚI</a:t>
            </a:r>
          </a:p>
          <a:p>
            <a:r>
              <a:rPr lang="en-US" sz="4000" b="1" i="1" dirty="0">
                <a:solidFill>
                  <a:srgbClr val="00B0F0"/>
                </a:solidFill>
                <a:latin typeface="Times New Roman" panose="02020603050405020304" pitchFamily="18" charset="0"/>
                <a:cs typeface="Times New Roman" panose="02020603050405020304" pitchFamily="18" charset="0"/>
              </a:rPr>
              <a:t> </a:t>
            </a:r>
          </a:p>
          <a:p>
            <a:pPr algn="ctr"/>
            <a:r>
              <a:rPr lang="en-US" sz="3200" b="1" dirty="0">
                <a:solidFill>
                  <a:srgbClr val="FF0000"/>
                </a:solidFill>
                <a:latin typeface="Times New Roman" panose="02020603050405020304" pitchFamily="18" charset="0"/>
                <a:cs typeface="Times New Roman" panose="02020603050405020304" pitchFamily="18" charset="0"/>
              </a:rPr>
              <a:t>CHƯƠNG TRÌNH: BÉ TẬP ĐẾM</a:t>
            </a:r>
          </a:p>
        </p:txBody>
      </p:sp>
    </p:spTree>
    <p:extLst>
      <p:ext uri="{BB962C8B-B14F-4D97-AF65-F5344CB8AC3E}">
        <p14:creationId xmlns:p14="http://schemas.microsoft.com/office/powerpoint/2010/main" val="33507921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Tài liệu soạn bài hương\giáo án tham khảo\tài liệu bài giảng nghỉ dịch\tạo nhóm theo 1 dấu hiệu\hinh-nen-thiet-ke-bai-giang-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114800" y="1676405"/>
            <a:ext cx="4343400" cy="584775"/>
          </a:xfrm>
          <a:prstGeom prst="rect">
            <a:avLst/>
          </a:prstGeom>
          <a:noFill/>
        </p:spPr>
        <p:txBody>
          <a:bodyPr wrap="square" rtlCol="0">
            <a:spAutoFit/>
          </a:bodyPr>
          <a:lstStyle/>
          <a:p>
            <a:pPr algn="ctr"/>
            <a:r>
              <a:rPr lang="en-US" sz="3200" b="1">
                <a:solidFill>
                  <a:srgbClr val="FF0000"/>
                </a:solidFill>
                <a:latin typeface="Times New Roman" pitchFamily="18" charset="0"/>
                <a:cs typeface="Times New Roman" pitchFamily="18" charset="0"/>
              </a:rPr>
              <a:t>PHẦN 1: Khởi động </a:t>
            </a:r>
          </a:p>
        </p:txBody>
      </p:sp>
      <p:sp>
        <p:nvSpPr>
          <p:cNvPr id="3" name="TextBox 2"/>
          <p:cNvSpPr txBox="1"/>
          <p:nvPr/>
        </p:nvSpPr>
        <p:spPr>
          <a:xfrm>
            <a:off x="3886200" y="2819445"/>
            <a:ext cx="5334000" cy="954107"/>
          </a:xfrm>
          <a:prstGeom prst="rect">
            <a:avLst/>
          </a:prstGeom>
          <a:noFill/>
        </p:spPr>
        <p:txBody>
          <a:bodyPr wrap="square" rtlCol="0">
            <a:spAutoFit/>
          </a:bodyPr>
          <a:lstStyle/>
          <a:p>
            <a:pPr algn="ctr"/>
            <a:r>
              <a:rPr lang="en-US" sz="2800" b="1" dirty="0" err="1">
                <a:latin typeface="Times New Roman" pitchFamily="18" charset="0"/>
                <a:cs typeface="Times New Roman" pitchFamily="18" charset="0"/>
              </a:rPr>
              <a:t>Ôn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nhận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biết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nhóm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đối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tượng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trong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phạm</a:t>
            </a:r>
            <a:r>
              <a:rPr lang="en-US" sz="2800" b="1" dirty="0">
                <a:latin typeface="Times New Roman" pitchFamily="18" charset="0"/>
                <a:cs typeface="Times New Roman" pitchFamily="18" charset="0"/>
              </a:rPr>
              <a:t> vi 2</a:t>
            </a:r>
          </a:p>
        </p:txBody>
      </p:sp>
    </p:spTree>
    <p:extLst>
      <p:ext uri="{BB962C8B-B14F-4D97-AF65-F5344CB8AC3E}">
        <p14:creationId xmlns:p14="http://schemas.microsoft.com/office/powerpoint/2010/main" val="899275776"/>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Tài liệu soạn bài hương\giáo án tham khảo\tài liệu bài giảng nghỉ dịch\Dạy trẻ đếm đến 4\vườn (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0145" y="609600"/>
            <a:ext cx="9144000" cy="651277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D:\Tài liệu soạn bài hương\tư liệu hình ảnh làm ppt\xu_hào-removebg-previ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25158" y="4137042"/>
            <a:ext cx="2133600" cy="159819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6766959" y="1225984"/>
            <a:ext cx="3887187" cy="2277664"/>
            <a:chOff x="5242958" y="1225984"/>
            <a:chExt cx="3887187" cy="2277664"/>
          </a:xfrm>
        </p:grpSpPr>
        <p:pic>
          <p:nvPicPr>
            <p:cNvPr id="3081" name="Picture 9" descr="D:\Tài liệu soạn bài hương\tư liệu hình ảnh làm ppt\cà_rốt-removebg-preview.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655636">
              <a:off x="5242958" y="1433382"/>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19800" y="1225984"/>
              <a:ext cx="2262187" cy="226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5"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67958" y="1241461"/>
              <a:ext cx="2262187" cy="226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 name="Group 1"/>
          <p:cNvGrpSpPr/>
          <p:nvPr/>
        </p:nvGrpSpPr>
        <p:grpSpPr>
          <a:xfrm>
            <a:off x="1981200" y="4788802"/>
            <a:ext cx="3659910" cy="1124490"/>
            <a:chOff x="457200" y="4788802"/>
            <a:chExt cx="3659910" cy="1124490"/>
          </a:xfrm>
        </p:grpSpPr>
        <p:pic>
          <p:nvPicPr>
            <p:cNvPr id="3082" name="Picture 10" descr="D:\Tài liệu soạn bài hương\tư liệu hình ảnh làm ppt\bắp_cải-removebg-preview.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 y="4788802"/>
              <a:ext cx="1447800" cy="1124490"/>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76400" y="4788802"/>
              <a:ext cx="1411377" cy="1094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8" name="Picture 1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02647" y="4822679"/>
              <a:ext cx="1414463" cy="1090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 name="Rectangle 4"/>
          <p:cNvSpPr/>
          <p:nvPr/>
        </p:nvSpPr>
        <p:spPr>
          <a:xfrm>
            <a:off x="1510146" y="108922"/>
            <a:ext cx="9310255" cy="400110"/>
          </a:xfrm>
          <a:prstGeom prst="rect">
            <a:avLst/>
          </a:prstGeom>
        </p:spPr>
        <p:txBody>
          <a:bodyPr wrap="square">
            <a:spAutoFit/>
          </a:bodyPr>
          <a:lstStyle/>
          <a:p>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Câu</a:t>
            </a:r>
            <a:r>
              <a:rPr lang="en-US" sz="2000" b="1" dirty="0">
                <a:latin typeface="Times New Roman" pitchFamily="18" charset="0"/>
                <a:cs typeface="Times New Roman" pitchFamily="18" charset="0"/>
              </a:rPr>
              <a:t> 1 : </a:t>
            </a:r>
            <a:r>
              <a:rPr lang="en-US" sz="2000" b="1" dirty="0" err="1">
                <a:latin typeface="Times New Roman" pitchFamily="18" charset="0"/>
                <a:cs typeface="Times New Roman" pitchFamily="18" charset="0"/>
              </a:rPr>
              <a:t>Các</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bạn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hãy</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đếm</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xem</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củ</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su</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hào</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có</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số</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lượng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là</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bao</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nhiêu</a:t>
            </a:r>
            <a:r>
              <a:rPr lang="en-US" sz="2000" b="1" dirty="0">
                <a:latin typeface="Times New Roman" pitchFamily="18" charset="0"/>
                <a:cs typeface="Times New Roman" pitchFamily="18" charset="0"/>
              </a:rPr>
              <a:t> ?</a:t>
            </a: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9906000" y="6096000"/>
            <a:ext cx="609600" cy="609600"/>
          </a:xfrm>
          <a:prstGeom prst="rect">
            <a:avLst/>
          </a:prstGeom>
        </p:spPr>
      </p:pic>
      <p:pic>
        <p:nvPicPr>
          <p:cNvPr id="1026"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641110" y="574413"/>
            <a:ext cx="1225212" cy="1226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810921" y="1591433"/>
            <a:ext cx="1199479" cy="474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10146" y="465546"/>
            <a:ext cx="1309255" cy="2049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52601" y="1828801"/>
            <a:ext cx="1201737" cy="869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1752600" y="975952"/>
            <a:ext cx="3973032" cy="2762250"/>
            <a:chOff x="319568" y="755253"/>
            <a:chExt cx="3973032" cy="2762250"/>
          </a:xfrm>
        </p:grpSpPr>
        <p:pic>
          <p:nvPicPr>
            <p:cNvPr id="3079" name="Picture 7" descr="D:\Tài liệu soạn bài hương\tư liệu hình ảnh làm ppt\tải_xuống-removebg-preview.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rot="1207632">
              <a:off x="319568" y="1060200"/>
              <a:ext cx="2154818" cy="2154818"/>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524000" y="755253"/>
              <a:ext cx="2768600" cy="276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ustDataLst>
      <p:tags r:id="rId1"/>
    </p:custDataLst>
    <p:extLst>
      <p:ext uri="{BB962C8B-B14F-4D97-AF65-F5344CB8AC3E}">
        <p14:creationId xmlns:p14="http://schemas.microsoft.com/office/powerpoint/2010/main" val="1659158370"/>
      </p:ext>
    </p:extLst>
  </p:cSld>
  <p:clrMapOvr>
    <a:masterClrMapping/>
  </p:clrMapOvr>
  <mc:AlternateContent xmlns:mc="http://schemas.openxmlformats.org/markup-compatibility/2006" xmlns:p14="http://schemas.microsoft.com/office/powerpoint/2010/main">
    <mc:Choice Requires="p14">
      <p:transition spd="slow" p14:dur="2000" advTm="49239"/>
    </mc:Choice>
    <mc:Fallback xmlns="">
      <p:transition spd="slow" advTm="4923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2000" tmFilter="0, 0; .2, .5; .8, .5; 1, 0"/>
                                        <p:tgtEl>
                                          <p:spTgt spid="3080"/>
                                        </p:tgtEl>
                                      </p:cBhvr>
                                    </p:animEffect>
                                    <p:animScale>
                                      <p:cBhvr>
                                        <p:cTn id="7" dur="1000" autoRev="1" fill="hold"/>
                                        <p:tgtEl>
                                          <p:spTgt spid="3080"/>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Rot by="120000">
                                      <p:cBhvr>
                                        <p:cTn id="11" dur="200" fill="hold">
                                          <p:stCondLst>
                                            <p:cond delay="0"/>
                                          </p:stCondLst>
                                        </p:cTn>
                                        <p:tgtEl>
                                          <p:spTgt spid="2"/>
                                        </p:tgtEl>
                                        <p:attrNameLst>
                                          <p:attrName>r</p:attrName>
                                        </p:attrNameLst>
                                      </p:cBhvr>
                                    </p:animRot>
                                    <p:animRot by="-240000">
                                      <p:cBhvr>
                                        <p:cTn id="12" dur="400" fill="hold">
                                          <p:stCondLst>
                                            <p:cond delay="400"/>
                                          </p:stCondLst>
                                        </p:cTn>
                                        <p:tgtEl>
                                          <p:spTgt spid="2"/>
                                        </p:tgtEl>
                                        <p:attrNameLst>
                                          <p:attrName>r</p:attrName>
                                        </p:attrNameLst>
                                      </p:cBhvr>
                                    </p:animRot>
                                    <p:animRot by="240000">
                                      <p:cBhvr>
                                        <p:cTn id="13" dur="400" fill="hold">
                                          <p:stCondLst>
                                            <p:cond delay="800"/>
                                          </p:stCondLst>
                                        </p:cTn>
                                        <p:tgtEl>
                                          <p:spTgt spid="2"/>
                                        </p:tgtEl>
                                        <p:attrNameLst>
                                          <p:attrName>r</p:attrName>
                                        </p:attrNameLst>
                                      </p:cBhvr>
                                    </p:animRot>
                                    <p:animRot by="-240000">
                                      <p:cBhvr>
                                        <p:cTn id="14" dur="400" fill="hold">
                                          <p:stCondLst>
                                            <p:cond delay="1200"/>
                                          </p:stCondLst>
                                        </p:cTn>
                                        <p:tgtEl>
                                          <p:spTgt spid="2"/>
                                        </p:tgtEl>
                                        <p:attrNameLst>
                                          <p:attrName>r</p:attrName>
                                        </p:attrNameLst>
                                      </p:cBhvr>
                                    </p:animRot>
                                    <p:animRot by="120000">
                                      <p:cBhvr>
                                        <p:cTn id="15" dur="400" fill="hold">
                                          <p:stCondLst>
                                            <p:cond delay="1600"/>
                                          </p:stCondLst>
                                        </p:cTn>
                                        <p:tgtEl>
                                          <p:spTgt spid="2"/>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6" presetClass="emph" presetSubtype="0" fill="hold" nodeType="clickEffect">
                                  <p:stCondLst>
                                    <p:cond delay="0"/>
                                  </p:stCondLst>
                                  <p:childTnLst>
                                    <p:animEffect transition="out" filter="fade">
                                      <p:cBhvr>
                                        <p:cTn id="19" dur="2000" tmFilter="0, 0; .2, .5; .8, .5; 1, 0"/>
                                        <p:tgtEl>
                                          <p:spTgt spid="3"/>
                                        </p:tgtEl>
                                      </p:cBhvr>
                                    </p:animEffect>
                                    <p:animScale>
                                      <p:cBhvr>
                                        <p:cTn id="20" dur="1000" autoRev="1" fill="hold"/>
                                        <p:tgtEl>
                                          <p:spTgt spid="3"/>
                                        </p:tgtEl>
                                      </p:cBhvr>
                                      <p:by x="105000" y="105000"/>
                                    </p:animScale>
                                  </p:childTnLst>
                                </p:cTn>
                              </p:par>
                            </p:childTnLst>
                          </p:cTn>
                        </p:par>
                      </p:childTnLst>
                    </p:cTn>
                  </p:par>
                  <p:par>
                    <p:cTn id="21" fill="hold">
                      <p:stCondLst>
                        <p:cond delay="indefinite"/>
                      </p:stCondLst>
                      <p:childTnLst>
                        <p:par>
                          <p:cTn id="22" fill="hold">
                            <p:stCondLst>
                              <p:cond delay="0"/>
                            </p:stCondLst>
                            <p:childTnLst>
                              <p:par>
                                <p:cTn id="23" presetID="32" presetClass="emph" presetSubtype="0" fill="hold" nodeType="clickEffect">
                                  <p:stCondLst>
                                    <p:cond delay="0"/>
                                  </p:stCondLst>
                                  <p:childTnLst>
                                    <p:animRot by="120000">
                                      <p:cBhvr>
                                        <p:cTn id="24" dur="200" fill="hold">
                                          <p:stCondLst>
                                            <p:cond delay="0"/>
                                          </p:stCondLst>
                                        </p:cTn>
                                        <p:tgtEl>
                                          <p:spTgt spid="4"/>
                                        </p:tgtEl>
                                        <p:attrNameLst>
                                          <p:attrName>r</p:attrName>
                                        </p:attrNameLst>
                                      </p:cBhvr>
                                    </p:animRot>
                                    <p:animRot by="-240000">
                                      <p:cBhvr>
                                        <p:cTn id="25" dur="400" fill="hold">
                                          <p:stCondLst>
                                            <p:cond delay="400"/>
                                          </p:stCondLst>
                                        </p:cTn>
                                        <p:tgtEl>
                                          <p:spTgt spid="4"/>
                                        </p:tgtEl>
                                        <p:attrNameLst>
                                          <p:attrName>r</p:attrName>
                                        </p:attrNameLst>
                                      </p:cBhvr>
                                    </p:animRot>
                                    <p:animRot by="240000">
                                      <p:cBhvr>
                                        <p:cTn id="26" dur="400" fill="hold">
                                          <p:stCondLst>
                                            <p:cond delay="800"/>
                                          </p:stCondLst>
                                        </p:cTn>
                                        <p:tgtEl>
                                          <p:spTgt spid="4"/>
                                        </p:tgtEl>
                                        <p:attrNameLst>
                                          <p:attrName>r</p:attrName>
                                        </p:attrNameLst>
                                      </p:cBhvr>
                                    </p:animRot>
                                    <p:animRot by="-240000">
                                      <p:cBhvr>
                                        <p:cTn id="27" dur="400" fill="hold">
                                          <p:stCondLst>
                                            <p:cond delay="1200"/>
                                          </p:stCondLst>
                                        </p:cTn>
                                        <p:tgtEl>
                                          <p:spTgt spid="4"/>
                                        </p:tgtEl>
                                        <p:attrNameLst>
                                          <p:attrName>r</p:attrName>
                                        </p:attrNameLst>
                                      </p:cBhvr>
                                    </p:animRot>
                                    <p:animRot by="120000">
                                      <p:cBhvr>
                                        <p:cTn id="28" dur="400" fill="hold">
                                          <p:stCondLst>
                                            <p:cond delay="16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Tài liệu soạn bài hương\giáo án tham khảo\tài liệu bài giảng nghỉ dịch\Dạy trẻ đếm đến 4\vườn (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0145" y="533400"/>
            <a:ext cx="9144000" cy="643657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D:\Tài liệu soạn bài hương\tư liệu hình ảnh làm ppt\xu_hào-removebg-previ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25158" y="4137042"/>
            <a:ext cx="2133600" cy="1598198"/>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D:\Tài liệu soạn bài hương\tư liệu hình ảnh làm ppt\cà_rốt-removebg-preview.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655636">
            <a:off x="6766958" y="1433382"/>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D:\Tài liệu soạn bài hương\tư liệu hình ảnh làm ppt\bắp_cải-removebg-preview.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81200" y="4788802"/>
            <a:ext cx="1447800" cy="1124490"/>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00401" y="4788803"/>
            <a:ext cx="1411377" cy="1094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4"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43801" y="1225985"/>
            <a:ext cx="2262187" cy="226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5" name="Picture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91959" y="1241462"/>
            <a:ext cx="2262187" cy="226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8" name="Picture 1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26648" y="4822680"/>
            <a:ext cx="1414463" cy="1090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63404" y="5735240"/>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1510146" y="108922"/>
            <a:ext cx="9310255" cy="400110"/>
          </a:xfrm>
          <a:prstGeom prst="rect">
            <a:avLst/>
          </a:prstGeom>
        </p:spPr>
        <p:txBody>
          <a:bodyPr wrap="square">
            <a:spAutoFit/>
          </a:bodyPr>
          <a:lstStyle/>
          <a:p>
            <a:r>
              <a:rPr lang="en-US" sz="2000" b="1">
                <a:latin typeface="Times New Roman" pitchFamily="18" charset="0"/>
                <a:cs typeface="Times New Roman" pitchFamily="18" charset="0"/>
              </a:rPr>
              <a:t> Câu 1 : Các bạn hãy đếm xem mỗi loại rau trong vườn có số lượng là bao nhiêu ?</a:t>
            </a: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9906000" y="6096000"/>
            <a:ext cx="609600" cy="609600"/>
          </a:xfrm>
          <a:prstGeom prst="rect">
            <a:avLst/>
          </a:prstGeom>
        </p:spPr>
      </p:pic>
      <p:pic>
        <p:nvPicPr>
          <p:cNvPr id="2050"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343775" y="509032"/>
            <a:ext cx="1499073" cy="122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21244825">
            <a:off x="5641111" y="1656078"/>
            <a:ext cx="120173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818045" y="1894203"/>
            <a:ext cx="1201737" cy="691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495156" y="533400"/>
            <a:ext cx="1705245"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6" name="Picture 1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019781" y="991429"/>
            <a:ext cx="2768600" cy="276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descr="D:\Tài liệu soạn bài hương\tư liệu hình ảnh làm ppt\tải_xuống-removebg-preview.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rot="1207632">
            <a:off x="1942372" y="1270373"/>
            <a:ext cx="2154818" cy="215481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2502371"/>
      </p:ext>
    </p:extLst>
  </p:cSld>
  <p:clrMapOvr>
    <a:masterClrMapping/>
  </p:clrMapOvr>
  <mc:AlternateContent xmlns:mc="http://schemas.openxmlformats.org/markup-compatibility/2006" xmlns:p14="http://schemas.microsoft.com/office/powerpoint/2010/main">
    <mc:Choice Requires="p14">
      <p:transition spd="slow" p14:dur="2000" advTm="19856"/>
    </mc:Choice>
    <mc:Fallback xmlns="">
      <p:transition spd="slow" advTm="1985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2000" tmFilter="0, 0; .2, .5; .8, .5; 1, 0"/>
                                        <p:tgtEl>
                                          <p:spTgt spid="3080"/>
                                        </p:tgtEl>
                                      </p:cBhvr>
                                    </p:animEffect>
                                    <p:animScale>
                                      <p:cBhvr>
                                        <p:cTn id="7" dur="1000" autoRev="1" fill="hold"/>
                                        <p:tgtEl>
                                          <p:spTgt spid="3080"/>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circle(in)">
                                      <p:cBhvr>
                                        <p:cTn id="12" dur="1000"/>
                                        <p:tgtEl>
                                          <p:spTgt spid="409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path" presetSubtype="0" accel="50000" decel="50000" fill="hold" nodeType="clickEffect">
                                  <p:stCondLst>
                                    <p:cond delay="0"/>
                                  </p:stCondLst>
                                  <p:childTnLst>
                                    <p:animMotion origin="layout" path="M 5.55556E-7 1.48148E-6 C 0.06424 -0.00787 0.11146 -0.0838 0.10538 -0.17037 C 0.09948 -0.25648 0.04271 -0.32037 -0.02153 -0.3125 C -0.08542 -0.30463 -0.13281 -0.22801 -0.12691 -0.14213 C -0.12101 -0.05533 -0.06389 0.00787 5.55556E-7 1.48148E-6 Z " pathEditMode="relative" rAng="10487408" ptsTypes="fffff">
                                      <p:cBhvr>
                                        <p:cTn id="16" dur="2000" fill="hold"/>
                                        <p:tgtEl>
                                          <p:spTgt spid="4098"/>
                                        </p:tgtEl>
                                        <p:attrNameLst>
                                          <p:attrName>ppt_x</p:attrName>
                                          <p:attrName>ppt_y</p:attrName>
                                        </p:attrNameLst>
                                      </p:cBhvr>
                                      <p:rCtr x="-1076" y="-15625"/>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Tài liệu soạn bài hương\giáo án tham khảo\tài liệu bài giảng nghỉ dịch\Dạy trẻ đếm đến 4\vườn (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0145" y="381000"/>
            <a:ext cx="9144000" cy="658897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D:\Tài liệu soạn bài hương\tư liệu hình ảnh làm ppt\xu_hào-removebg-previ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25158" y="4137042"/>
            <a:ext cx="2133600" cy="1598198"/>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D:\Tài liệu soạn bài hương\tư liệu hình ảnh làm ppt\cà_rốt-removebg-preview.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655636">
            <a:off x="6766958" y="1433382"/>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D:\Tài liệu soạn bài hương\tư liệu hình ảnh làm ppt\bắp_cải-removebg-preview.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81200" y="4788802"/>
            <a:ext cx="1447800" cy="1124490"/>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00401" y="4788803"/>
            <a:ext cx="1411377" cy="1094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4"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43801" y="1225985"/>
            <a:ext cx="2262187" cy="226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5" name="Picture 1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91959" y="1241462"/>
            <a:ext cx="2262187" cy="226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6" name="Picture 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48000" y="755253"/>
            <a:ext cx="2768600" cy="276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8" name="Picture 1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26648" y="4822680"/>
            <a:ext cx="1414463" cy="1090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39485" y="3101290"/>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196876" y="3101290"/>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1538622" y="3991"/>
            <a:ext cx="9310255" cy="400110"/>
          </a:xfrm>
          <a:prstGeom prst="rect">
            <a:avLst/>
          </a:prstGeom>
        </p:spPr>
        <p:txBody>
          <a:bodyPr wrap="square">
            <a:spAutoFit/>
          </a:bodyPr>
          <a:lstStyle/>
          <a:p>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Câu</a:t>
            </a:r>
            <a:r>
              <a:rPr lang="en-US" sz="2000" b="1" dirty="0">
                <a:latin typeface="Times New Roman" pitchFamily="18" charset="0"/>
                <a:cs typeface="Times New Roman" pitchFamily="18" charset="0"/>
              </a:rPr>
              <a:t> 1 : </a:t>
            </a:r>
            <a:r>
              <a:rPr lang="en-US" sz="2000" b="1" dirty="0" err="1">
                <a:latin typeface="Times New Roman" pitchFamily="18" charset="0"/>
                <a:cs typeface="Times New Roman" pitchFamily="18" charset="0"/>
              </a:rPr>
              <a:t>Các</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bạn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hãy</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đếm</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xem</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củ</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cải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trắng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có</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số</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lượng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là</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bao</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nhiêu</a:t>
            </a:r>
            <a:r>
              <a:rPr lang="en-US" sz="2000" b="1" dirty="0">
                <a:latin typeface="Times New Roman" pitchFamily="18" charset="0"/>
                <a:cs typeface="Times New Roman" pitchFamily="18" charset="0"/>
              </a:rPr>
              <a:t> ?</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9906000" y="6096000"/>
            <a:ext cx="609600" cy="609600"/>
          </a:xfrm>
          <a:prstGeom prst="rect">
            <a:avLst/>
          </a:prstGeom>
        </p:spPr>
      </p:pic>
      <p:pic>
        <p:nvPicPr>
          <p:cNvPr id="4098"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24475" y="338925"/>
            <a:ext cx="1543050" cy="1436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00188" y="338925"/>
            <a:ext cx="1547813" cy="171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816601" y="1316167"/>
            <a:ext cx="1255713" cy="60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617624" y="1919417"/>
            <a:ext cx="1430377" cy="60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descr="D:\Tài liệu soạn bài hương\tư liệu hình ảnh làm ppt\tải_xuống-removebg-preview.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1207632">
            <a:off x="1843567" y="1060201"/>
            <a:ext cx="2154818" cy="215481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06100961"/>
      </p:ext>
    </p:extLst>
  </p:cSld>
  <p:clrMapOvr>
    <a:masterClrMapping/>
  </p:clrMapOvr>
  <mc:AlternateContent xmlns:mc="http://schemas.openxmlformats.org/markup-compatibility/2006" xmlns:p14="http://schemas.microsoft.com/office/powerpoint/2010/main">
    <mc:Choice Requires="p14">
      <p:transition spd="slow" p14:dur="2000" advTm="18302"/>
    </mc:Choice>
    <mc:Fallback xmlns="">
      <p:transition spd="slow" advTm="183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nodeType="clickEffect">
                                  <p:stCondLst>
                                    <p:cond delay="0"/>
                                  </p:stCondLst>
                                  <p:childTnLst>
                                    <p:animEffect transition="out" filter="fade">
                                      <p:cBhvr>
                                        <p:cTn id="10" dur="2000" tmFilter="0, 0; .2, .5; .8, .5; 1, 0"/>
                                        <p:tgtEl>
                                          <p:spTgt spid="3079"/>
                                        </p:tgtEl>
                                      </p:cBhvr>
                                    </p:animEffect>
                                    <p:animScale>
                                      <p:cBhvr>
                                        <p:cTn id="11" dur="1000" autoRev="1" fill="hold"/>
                                        <p:tgtEl>
                                          <p:spTgt spid="3079"/>
                                        </p:tgtEl>
                                      </p:cBhvr>
                                      <p:by x="105000" y="105000"/>
                                    </p:animScale>
                                  </p:childTnLst>
                                </p:cTn>
                              </p:par>
                              <p:par>
                                <p:cTn id="12" presetID="26" presetClass="emph" presetSubtype="0" fill="hold" nodeType="withEffect">
                                  <p:stCondLst>
                                    <p:cond delay="0"/>
                                  </p:stCondLst>
                                  <p:childTnLst>
                                    <p:animEffect transition="out" filter="fade">
                                      <p:cBhvr>
                                        <p:cTn id="13" dur="2000" tmFilter="0, 0; .2, .5; .8, .5; 1, 0"/>
                                        <p:tgtEl>
                                          <p:spTgt spid="3086"/>
                                        </p:tgtEl>
                                      </p:cBhvr>
                                    </p:animEffect>
                                    <p:animScale>
                                      <p:cBhvr>
                                        <p:cTn id="14" dur="1000" autoRev="1" fill="hold"/>
                                        <p:tgtEl>
                                          <p:spTgt spid="3086"/>
                                        </p:tgtEl>
                                      </p:cBhvr>
                                      <p:by x="105000" y="105000"/>
                                    </p:animScale>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5122"/>
                                        </p:tgtEl>
                                        <p:attrNameLst>
                                          <p:attrName>style.visibility</p:attrName>
                                        </p:attrNameLst>
                                      </p:cBhvr>
                                      <p:to>
                                        <p:strVal val="visible"/>
                                      </p:to>
                                    </p:set>
                                    <p:animEffect transition="in" filter="randombar(horizontal)">
                                      <p:cBhvr>
                                        <p:cTn id="19" dur="500"/>
                                        <p:tgtEl>
                                          <p:spTgt spid="512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5122"/>
                                        </p:tgtEl>
                                      </p:cBhvr>
                                    </p:animEffect>
                                    <p:set>
                                      <p:cBhvr>
                                        <p:cTn id="24" dur="1" fill="hold">
                                          <p:stCondLst>
                                            <p:cond delay="499"/>
                                          </p:stCondLst>
                                        </p:cTn>
                                        <p:tgtEl>
                                          <p:spTgt spid="5122"/>
                                        </p:tgtEl>
                                        <p:attrNameLst>
                                          <p:attrName>style.visibility</p:attrName>
                                        </p:attrNameLst>
                                      </p:cBhvr>
                                      <p:to>
                                        <p:strVal val="hidden"/>
                                      </p:to>
                                    </p:set>
                                  </p:childTnLst>
                                </p:cTn>
                              </p:par>
                            </p:childTnLst>
                          </p:cTn>
                        </p:par>
                        <p:par>
                          <p:cTn id="25" fill="hold">
                            <p:stCondLst>
                              <p:cond delay="500"/>
                            </p:stCondLst>
                            <p:childTnLst>
                              <p:par>
                                <p:cTn id="26" presetID="14" presetClass="entr" presetSubtype="10" fill="hold" nodeType="afterEffect">
                                  <p:stCondLst>
                                    <p:cond delay="0"/>
                                  </p:stCondLst>
                                  <p:childTnLst>
                                    <p:set>
                                      <p:cBhvr>
                                        <p:cTn id="27" dur="1" fill="hold">
                                          <p:stCondLst>
                                            <p:cond delay="0"/>
                                          </p:stCondLst>
                                        </p:cTn>
                                        <p:tgtEl>
                                          <p:spTgt spid="5123"/>
                                        </p:tgtEl>
                                        <p:attrNameLst>
                                          <p:attrName>style.visibility</p:attrName>
                                        </p:attrNameLst>
                                      </p:cBhvr>
                                      <p:to>
                                        <p:strVal val="visible"/>
                                      </p:to>
                                    </p:set>
                                    <p:animEffect transition="in" filter="randombar(horizontal)">
                                      <p:cBhvr>
                                        <p:cTn id="28" dur="500"/>
                                        <p:tgtEl>
                                          <p:spTgt spid="5123"/>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path" presetSubtype="0" accel="50000" decel="50000" fill="hold" nodeType="clickEffect">
                                  <p:stCondLst>
                                    <p:cond delay="0"/>
                                  </p:stCondLst>
                                  <p:childTnLst>
                                    <p:animMotion origin="layout" path="M -0.08142 -0.0243 C 0.02414 -0.0243 0.11025 -0.09699 0.11025 -0.18588 C 0.11025 -0.27453 0.02414 -0.34652 -0.08142 -0.34652 C -0.18715 -0.34652 -0.27309 -0.27453 -0.27309 -0.18588 C -0.27309 -0.09699 -0.18715 -0.0243 -0.08142 -0.0243 Z " pathEditMode="relative" rAng="0" ptsTypes="fffff">
                                      <p:cBhvr>
                                        <p:cTn id="32" dur="2000" fill="hold"/>
                                        <p:tgtEl>
                                          <p:spTgt spid="5123"/>
                                        </p:tgtEl>
                                        <p:attrNameLst>
                                          <p:attrName>ppt_x</p:attrName>
                                          <p:attrName>ppt_y</p:attrName>
                                        </p:attrNameLst>
                                      </p:cBhvr>
                                      <p:rCtr x="0" y="-16111"/>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Tài liệu soạn bài hương\tư liệu hình ảnh làm ppt\z3117175420404_7ffe5223cd324923dd7e6038b4b8b97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27709"/>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009900" y="1485352"/>
            <a:ext cx="6172200" cy="584775"/>
          </a:xfrm>
          <a:prstGeom prst="rect">
            <a:avLst/>
          </a:prstGeom>
          <a:noFill/>
        </p:spPr>
        <p:txBody>
          <a:bodyPr wrap="square" rtlCol="0">
            <a:spAutoFit/>
          </a:bodyPr>
          <a:lstStyle/>
          <a:p>
            <a:pPr algn="ctr"/>
            <a:r>
              <a:rPr lang="en-US" sz="3200" b="1">
                <a:solidFill>
                  <a:srgbClr val="FF0000"/>
                </a:solidFill>
                <a:latin typeface="Times New Roman" pitchFamily="18" charset="0"/>
                <a:cs typeface="Times New Roman" pitchFamily="18" charset="0"/>
              </a:rPr>
              <a:t>PHẦN 2: Vượt chướng ngại vật</a:t>
            </a:r>
          </a:p>
        </p:txBody>
      </p:sp>
      <p:sp>
        <p:nvSpPr>
          <p:cNvPr id="4" name="TextBox 3"/>
          <p:cNvSpPr txBox="1"/>
          <p:nvPr/>
        </p:nvSpPr>
        <p:spPr>
          <a:xfrm>
            <a:off x="3746614" y="2109493"/>
            <a:ext cx="5334000" cy="461665"/>
          </a:xfrm>
          <a:prstGeom prst="rect">
            <a:avLst/>
          </a:prstGeom>
          <a:noFill/>
        </p:spPr>
        <p:txBody>
          <a:bodyPr wrap="square" rtlCol="0">
            <a:spAutoFit/>
          </a:bodyPr>
          <a:lstStyle/>
          <a:p>
            <a:pPr algn="ctr"/>
            <a:r>
              <a:rPr lang="en-US" sz="2400" b="1" dirty="0" err="1">
                <a:latin typeface="Times New Roman" pitchFamily="18" charset="0"/>
                <a:cs typeface="Times New Roman" pitchFamily="18" charset="0"/>
              </a:rPr>
              <a:t>Dạy</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trẻ</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đếm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số</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lượng</a:t>
            </a:r>
            <a:r>
              <a:rPr lang="en-US" sz="2400" b="1" dirty="0">
                <a:latin typeface="Times New Roman" pitchFamily="18" charset="0"/>
                <a:cs typeface="Times New Roman" pitchFamily="18" charset="0"/>
              </a:rPr>
              <a:t> 3 </a:t>
            </a:r>
            <a:r>
              <a:rPr lang="en-US" sz="2400" b="1" dirty="0" err="1">
                <a:latin typeface="Times New Roman" pitchFamily="18" charset="0"/>
                <a:cs typeface="Times New Roman" pitchFamily="18" charset="0"/>
              </a:rPr>
              <a:t>trên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đối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tượng</a:t>
            </a:r>
            <a:endParaRPr lang="en-US" sz="2400" b="1" dirty="0">
              <a:latin typeface="Times New Roman" pitchFamily="18" charset="0"/>
              <a:cs typeface="Times New Roman" pitchFamily="18" charset="0"/>
            </a:endParaRPr>
          </a:p>
        </p:txBody>
      </p:sp>
      <p:pic>
        <p:nvPicPr>
          <p:cNvPr id="4098" name="Picture 2" descr="D:\Tài liệu soạn bài hương\tư liệu hình ảnh làm ppt\kiến_tím-removebg-preview.png"/>
          <p:cNvPicPr>
            <a:picLocks noChangeAspect="1" noChangeArrowheads="1"/>
          </p:cNvPicPr>
          <p:nvPr/>
        </p:nvPicPr>
        <p:blipFill rotWithShape="1">
          <a:blip r:embed="rId7">
            <a:extLst>
              <a:ext uri="{28A0092B-C50C-407E-A947-70E740481C1C}">
                <a14:useLocalDpi xmlns:a14="http://schemas.microsoft.com/office/drawing/2010/main" val="0"/>
              </a:ext>
            </a:extLst>
          </a:blip>
          <a:srcRect l="32500" r="39027"/>
          <a:stretch/>
        </p:blipFill>
        <p:spPr bwMode="auto">
          <a:xfrm rot="21347744">
            <a:off x="2244892" y="2659767"/>
            <a:ext cx="2603614" cy="507525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3649742" y="2663072"/>
            <a:ext cx="5334000" cy="707886"/>
          </a:xfrm>
          <a:prstGeom prst="rect">
            <a:avLst/>
          </a:prstGeom>
          <a:noFill/>
        </p:spPr>
        <p:txBody>
          <a:bodyPr wrap="square" rtlCol="0">
            <a:spAutoFit/>
          </a:bodyPr>
          <a:lstStyle/>
          <a:p>
            <a:pPr algn="ctr"/>
            <a:r>
              <a:rPr lang="en-US" sz="2000" b="1" dirty="0" err="1">
                <a:latin typeface="Times New Roman" pitchFamily="18" charset="0"/>
                <a:cs typeface="Times New Roman" pitchFamily="18" charset="0"/>
              </a:rPr>
              <a:t>Câu</a:t>
            </a:r>
            <a:r>
              <a:rPr lang="en-US" sz="2000" b="1" dirty="0">
                <a:latin typeface="Times New Roman" pitchFamily="18" charset="0"/>
                <a:cs typeface="Times New Roman" pitchFamily="18" charset="0"/>
              </a:rPr>
              <a:t> 1: </a:t>
            </a:r>
            <a:r>
              <a:rPr lang="en-US" sz="2000" b="1" dirty="0" err="1">
                <a:latin typeface="Times New Roman" pitchFamily="18" charset="0"/>
                <a:cs typeface="Times New Roman" pitchFamily="18" charset="0"/>
              </a:rPr>
              <a:t>Các</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bạn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hãy</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đếm</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xem</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có</a:t>
            </a:r>
            <a:r>
              <a:rPr lang="en-US" sz="2000" b="1" dirty="0">
                <a:latin typeface="Times New Roman" pitchFamily="18" charset="0"/>
                <a:cs typeface="Times New Roman" pitchFamily="18" charset="0"/>
              </a:rPr>
              <a:t> bao </a:t>
            </a:r>
            <a:r>
              <a:rPr lang="en-US" sz="2000" b="1" dirty="0" err="1">
                <a:latin typeface="Times New Roman" pitchFamily="18" charset="0"/>
                <a:cs typeface="Times New Roman" pitchFamily="18" charset="0"/>
              </a:rPr>
              <a:t>nhiêu</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bông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hoa</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hồng</a:t>
            </a:r>
            <a:r>
              <a:rPr lang="en-US" sz="2000" b="1" dirty="0">
                <a:latin typeface="Times New Roman" pitchFamily="18" charset="0"/>
                <a:cs typeface="Times New Roman" pitchFamily="18" charset="0"/>
              </a:rPr>
              <a:t> </a:t>
            </a: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9906000" y="6096000"/>
            <a:ext cx="609600" cy="609600"/>
          </a:xfrm>
          <a:prstGeom prst="rect">
            <a:avLst/>
          </a:prstGeom>
        </p:spPr>
      </p:pic>
      <p:pic>
        <p:nvPicPr>
          <p:cNvPr id="5" name="Picture 3">
            <a:extLst>
              <a:ext uri="{FF2B5EF4-FFF2-40B4-BE49-F238E27FC236}">
                <a16:creationId xmlns:a16="http://schemas.microsoft.com/office/drawing/2014/main" xmlns="" id="{075F76D5-CA99-6F03-9340-741B48FABE7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583722">
            <a:off x="3624342" y="3641157"/>
            <a:ext cx="1520732" cy="1355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a:extLst>
              <a:ext uri="{FF2B5EF4-FFF2-40B4-BE49-F238E27FC236}">
                <a16:creationId xmlns:a16="http://schemas.microsoft.com/office/drawing/2014/main" xmlns="" id="{98A58D7D-1084-431E-DE97-CAC4B5E0F5B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3780985">
            <a:off x="3776742" y="3793557"/>
            <a:ext cx="1520732" cy="1355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a:extLst>
              <a:ext uri="{FF2B5EF4-FFF2-40B4-BE49-F238E27FC236}">
                <a16:creationId xmlns:a16="http://schemas.microsoft.com/office/drawing/2014/main" xmlns="" id="{210414B2-E660-BA63-98D5-322D9EECFB9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413604">
            <a:off x="3538605" y="3527769"/>
            <a:ext cx="1520732" cy="1355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563431936"/>
      </p:ext>
    </p:extLst>
  </p:cSld>
  <p:clrMapOvr>
    <a:masterClrMapping/>
  </p:clrMapOvr>
  <mc:AlternateContent xmlns:mc="http://schemas.openxmlformats.org/markup-compatibility/2006" xmlns:p14="http://schemas.microsoft.com/office/powerpoint/2010/main">
    <mc:Choice Requires="p14">
      <p:transition spd="slow" p14:dur="2000" advTm="28751"/>
    </mc:Choice>
    <mc:Fallback xmlns="">
      <p:transition spd="slow" advTm="287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2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circle(in)">
                                      <p:cBhvr>
                                        <p:cTn id="16" dur="20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8" fill="hold" display="0">
                  <p:stCondLst>
                    <p:cond delay="indefinite"/>
                  </p:stCondLst>
                  <p:endCondLst>
                    <p:cond evt="onStopAudio" delay="0">
                      <p:tgtEl>
                        <p:sldTgt/>
                      </p:tgtEl>
                    </p:cond>
                  </p:endCondLst>
                </p:cTn>
                <p:tgtEl>
                  <p:spTgt spid="8"/>
                </p:tgtEl>
              </p:cMediaNode>
            </p:audio>
          </p:childTnLst>
        </p:cTn>
      </p:par>
    </p:tnLst>
    <p:bldLst>
      <p:bldP spid="3"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Tài liệu soạn bài hương\tư liệu hình ảnh làm ppt\z2926126931699_b7672ddb33ca6cda5c87139561efe4c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1" y="0"/>
            <a:ext cx="9143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1752601"/>
            <a:ext cx="2724062" cy="242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7401" y="1776557"/>
            <a:ext cx="2725737" cy="242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7601" y="1752600"/>
            <a:ext cx="2725737" cy="242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38400" y="4242954"/>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6801" y="4175702"/>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1"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86601" y="4236316"/>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835727" y="200055"/>
            <a:ext cx="8603673" cy="400110"/>
          </a:xfrm>
          <a:prstGeom prst="rect">
            <a:avLst/>
          </a:prstGeom>
          <a:noFill/>
        </p:spPr>
        <p:txBody>
          <a:bodyPr wrap="square" rtlCol="0">
            <a:spAutoFit/>
          </a:bodyPr>
          <a:lstStyle/>
          <a:p>
            <a:pPr algn="ctr"/>
            <a:r>
              <a:rPr lang="en-US" sz="2000" b="1" dirty="0" err="1">
                <a:latin typeface="Times New Roman" pitchFamily="18" charset="0"/>
                <a:cs typeface="Times New Roman" pitchFamily="18" charset="0"/>
              </a:rPr>
              <a:t>Câu</a:t>
            </a:r>
            <a:r>
              <a:rPr lang="en-US" sz="2000" b="1" dirty="0">
                <a:latin typeface="Times New Roman" pitchFamily="18" charset="0"/>
                <a:cs typeface="Times New Roman" pitchFamily="18" charset="0"/>
              </a:rPr>
              <a:t> 1: </a:t>
            </a:r>
            <a:r>
              <a:rPr lang="en-US" sz="2000" b="1" dirty="0" err="1">
                <a:latin typeface="Times New Roman" pitchFamily="18" charset="0"/>
                <a:cs typeface="Times New Roman" pitchFamily="18" charset="0"/>
              </a:rPr>
              <a:t>Các</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bạn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hãy</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xếp</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hết</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số</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hoa</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hổng</a:t>
            </a:r>
            <a:r>
              <a:rPr lang="en-US" sz="2000" b="1" dirty="0">
                <a:latin typeface="Times New Roman" pitchFamily="18" charset="0"/>
                <a:cs typeface="Times New Roman" pitchFamily="18" charset="0"/>
              </a:rPr>
              <a:t> ? </a:t>
            </a:r>
          </a:p>
        </p:txBody>
      </p:sp>
    </p:spTree>
    <p:custDataLst>
      <p:tags r:id="rId1"/>
    </p:custDataLst>
    <p:extLst>
      <p:ext uri="{BB962C8B-B14F-4D97-AF65-F5344CB8AC3E}">
        <p14:creationId xmlns:p14="http://schemas.microsoft.com/office/powerpoint/2010/main" val="2906919231"/>
      </p:ext>
    </p:extLst>
  </p:cSld>
  <p:clrMapOvr>
    <a:masterClrMapping/>
  </p:clrMapOvr>
  <mc:AlternateContent xmlns:mc="http://schemas.openxmlformats.org/markup-compatibility/2006" xmlns:p14="http://schemas.microsoft.com/office/powerpoint/2010/main">
    <mc:Choice Requires="p14">
      <p:transition spd="slow" p14:dur="2000" advTm="35354"/>
    </mc:Choice>
    <mc:Fallback xmlns="">
      <p:transition spd="slow" advTm="3535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1000"/>
                                        <p:tgtEl>
                                          <p:spTgt spid="3075"/>
                                        </p:tgtEl>
                                      </p:cBhvr>
                                    </p:animEffect>
                                    <p:anim calcmode="lin" valueType="num">
                                      <p:cBhvr>
                                        <p:cTn id="8" dur="1000" fill="hold"/>
                                        <p:tgtEl>
                                          <p:spTgt spid="3075"/>
                                        </p:tgtEl>
                                        <p:attrNameLst>
                                          <p:attrName>ppt_x</p:attrName>
                                        </p:attrNameLst>
                                      </p:cBhvr>
                                      <p:tavLst>
                                        <p:tav tm="0">
                                          <p:val>
                                            <p:strVal val="#ppt_x"/>
                                          </p:val>
                                        </p:tav>
                                        <p:tav tm="100000">
                                          <p:val>
                                            <p:strVal val="#ppt_x"/>
                                          </p:val>
                                        </p:tav>
                                      </p:tavLst>
                                    </p:anim>
                                    <p:anim calcmode="lin" valueType="num">
                                      <p:cBhvr>
                                        <p:cTn id="9" dur="1000" fill="hold"/>
                                        <p:tgtEl>
                                          <p:spTgt spid="307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1000"/>
                                        <p:tgtEl>
                                          <p:spTgt spid="3077"/>
                                        </p:tgtEl>
                                      </p:cBhvr>
                                    </p:animEffect>
                                    <p:anim calcmode="lin" valueType="num">
                                      <p:cBhvr>
                                        <p:cTn id="15" dur="1000" fill="hold"/>
                                        <p:tgtEl>
                                          <p:spTgt spid="3077"/>
                                        </p:tgtEl>
                                        <p:attrNameLst>
                                          <p:attrName>ppt_x</p:attrName>
                                        </p:attrNameLst>
                                      </p:cBhvr>
                                      <p:tavLst>
                                        <p:tav tm="0">
                                          <p:val>
                                            <p:strVal val="#ppt_x"/>
                                          </p:val>
                                        </p:tav>
                                        <p:tav tm="100000">
                                          <p:val>
                                            <p:strVal val="#ppt_x"/>
                                          </p:val>
                                        </p:tav>
                                      </p:tavLst>
                                    </p:anim>
                                    <p:anim calcmode="lin" valueType="num">
                                      <p:cBhvr>
                                        <p:cTn id="16" dur="1000" fill="hold"/>
                                        <p:tgtEl>
                                          <p:spTgt spid="307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6"/>
                                        </p:tgtEl>
                                        <p:attrNameLst>
                                          <p:attrName>style.visibility</p:attrName>
                                        </p:attrNameLst>
                                      </p:cBhvr>
                                      <p:to>
                                        <p:strVal val="visible"/>
                                      </p:to>
                                    </p:set>
                                    <p:animEffect transition="in" filter="fade">
                                      <p:cBhvr>
                                        <p:cTn id="21" dur="1000"/>
                                        <p:tgtEl>
                                          <p:spTgt spid="3076"/>
                                        </p:tgtEl>
                                      </p:cBhvr>
                                    </p:animEffect>
                                    <p:anim calcmode="lin" valueType="num">
                                      <p:cBhvr>
                                        <p:cTn id="22" dur="1000" fill="hold"/>
                                        <p:tgtEl>
                                          <p:spTgt spid="3076"/>
                                        </p:tgtEl>
                                        <p:attrNameLst>
                                          <p:attrName>ppt_x</p:attrName>
                                        </p:attrNameLst>
                                      </p:cBhvr>
                                      <p:tavLst>
                                        <p:tav tm="0">
                                          <p:val>
                                            <p:strVal val="#ppt_x"/>
                                          </p:val>
                                        </p:tav>
                                        <p:tav tm="100000">
                                          <p:val>
                                            <p:strVal val="#ppt_x"/>
                                          </p:val>
                                        </p:tav>
                                      </p:tavLst>
                                    </p:anim>
                                    <p:anim calcmode="lin" valueType="num">
                                      <p:cBhvr>
                                        <p:cTn id="23"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079"/>
                                        </p:tgtEl>
                                        <p:attrNameLst>
                                          <p:attrName>style.visibility</p:attrName>
                                        </p:attrNameLst>
                                      </p:cBhvr>
                                      <p:to>
                                        <p:strVal val="visible"/>
                                      </p:to>
                                    </p:set>
                                    <p:animEffect transition="in" filter="randombar(horizontal)">
                                      <p:cBhvr>
                                        <p:cTn id="28" dur="500"/>
                                        <p:tgtEl>
                                          <p:spTgt spid="307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3079"/>
                                        </p:tgtEl>
                                      </p:cBhvr>
                                    </p:animEffect>
                                    <p:set>
                                      <p:cBhvr>
                                        <p:cTn id="33" dur="1" fill="hold">
                                          <p:stCondLst>
                                            <p:cond delay="499"/>
                                          </p:stCondLst>
                                        </p:cTn>
                                        <p:tgtEl>
                                          <p:spTgt spid="3079"/>
                                        </p:tgtEl>
                                        <p:attrNameLst>
                                          <p:attrName>style.visibility</p:attrName>
                                        </p:attrNameLst>
                                      </p:cBhvr>
                                      <p:to>
                                        <p:strVal val="hidden"/>
                                      </p:to>
                                    </p:set>
                                  </p:childTnLst>
                                </p:cTn>
                              </p:par>
                            </p:childTnLst>
                          </p:cTn>
                        </p:par>
                        <p:par>
                          <p:cTn id="34" fill="hold">
                            <p:stCondLst>
                              <p:cond delay="500"/>
                            </p:stCondLst>
                            <p:childTnLst>
                              <p:par>
                                <p:cTn id="35" presetID="14" presetClass="entr" presetSubtype="10" fill="hold" nodeType="afterEffect">
                                  <p:stCondLst>
                                    <p:cond delay="0"/>
                                  </p:stCondLst>
                                  <p:childTnLst>
                                    <p:set>
                                      <p:cBhvr>
                                        <p:cTn id="36" dur="1" fill="hold">
                                          <p:stCondLst>
                                            <p:cond delay="0"/>
                                          </p:stCondLst>
                                        </p:cTn>
                                        <p:tgtEl>
                                          <p:spTgt spid="3080"/>
                                        </p:tgtEl>
                                        <p:attrNameLst>
                                          <p:attrName>style.visibility</p:attrName>
                                        </p:attrNameLst>
                                      </p:cBhvr>
                                      <p:to>
                                        <p:strVal val="visible"/>
                                      </p:to>
                                    </p:set>
                                    <p:animEffect transition="in" filter="randombar(horizontal)">
                                      <p:cBhvr>
                                        <p:cTn id="37" dur="500"/>
                                        <p:tgtEl>
                                          <p:spTgt spid="308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3080"/>
                                        </p:tgtEl>
                                      </p:cBhvr>
                                    </p:animEffect>
                                    <p:set>
                                      <p:cBhvr>
                                        <p:cTn id="42" dur="1" fill="hold">
                                          <p:stCondLst>
                                            <p:cond delay="499"/>
                                          </p:stCondLst>
                                        </p:cTn>
                                        <p:tgtEl>
                                          <p:spTgt spid="3080"/>
                                        </p:tgtEl>
                                        <p:attrNameLst>
                                          <p:attrName>style.visibility</p:attrName>
                                        </p:attrNameLst>
                                      </p:cBhvr>
                                      <p:to>
                                        <p:strVal val="hidden"/>
                                      </p:to>
                                    </p:set>
                                  </p:childTnLst>
                                </p:cTn>
                              </p:par>
                            </p:childTnLst>
                          </p:cTn>
                        </p:par>
                        <p:par>
                          <p:cTn id="43" fill="hold">
                            <p:stCondLst>
                              <p:cond delay="500"/>
                            </p:stCondLst>
                            <p:childTnLst>
                              <p:par>
                                <p:cTn id="44" presetID="14" presetClass="entr" presetSubtype="10" fill="hold" nodeType="afterEffect">
                                  <p:stCondLst>
                                    <p:cond delay="0"/>
                                  </p:stCondLst>
                                  <p:childTnLst>
                                    <p:set>
                                      <p:cBhvr>
                                        <p:cTn id="45" dur="1" fill="hold">
                                          <p:stCondLst>
                                            <p:cond delay="0"/>
                                          </p:stCondLst>
                                        </p:cTn>
                                        <p:tgtEl>
                                          <p:spTgt spid="3081"/>
                                        </p:tgtEl>
                                        <p:attrNameLst>
                                          <p:attrName>style.visibility</p:attrName>
                                        </p:attrNameLst>
                                      </p:cBhvr>
                                      <p:to>
                                        <p:strVal val="visible"/>
                                      </p:to>
                                    </p:set>
                                    <p:animEffect transition="in" filter="randombar(horizontal)">
                                      <p:cBhvr>
                                        <p:cTn id="46" dur="500"/>
                                        <p:tgtEl>
                                          <p:spTgt spid="308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3081"/>
                                        </p:tgtEl>
                                      </p:cBhvr>
                                    </p:animEffect>
                                    <p:set>
                                      <p:cBhvr>
                                        <p:cTn id="51" dur="1" fill="hold">
                                          <p:stCondLst>
                                            <p:cond delay="499"/>
                                          </p:stCondLst>
                                        </p:cTn>
                                        <p:tgtEl>
                                          <p:spTgt spid="308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Tài liệu soạn bài hương\tư liệu hình ảnh làm ppt\z2926126931699_b7672ddb33ca6cda5c87139561efe4c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0"/>
            <a:ext cx="9143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752601"/>
            <a:ext cx="2724062" cy="242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1" y="1776557"/>
            <a:ext cx="2725737" cy="242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1" y="1752600"/>
            <a:ext cx="2725737" cy="242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4242954"/>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1" y="4175702"/>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86601" y="4236316"/>
            <a:ext cx="646113"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835727" y="200055"/>
            <a:ext cx="8603673" cy="400110"/>
          </a:xfrm>
          <a:prstGeom prst="rect">
            <a:avLst/>
          </a:prstGeom>
          <a:noFill/>
        </p:spPr>
        <p:txBody>
          <a:bodyPr wrap="square" rtlCol="0">
            <a:spAutoFit/>
          </a:bodyPr>
          <a:lstStyle/>
          <a:p>
            <a:pPr algn="ctr"/>
            <a:r>
              <a:rPr lang="en-US" sz="2000" b="1">
                <a:solidFill>
                  <a:prstClr val="black"/>
                </a:solidFill>
                <a:latin typeface="Times New Roman" pitchFamily="18" charset="0"/>
                <a:cs typeface="Times New Roman" pitchFamily="18" charset="0"/>
              </a:rPr>
              <a:t>Câu 1: Các bạn hãy đếm xem có bao nhiêu bông hoa hồng ? </a:t>
            </a:r>
          </a:p>
        </p:txBody>
      </p:sp>
    </p:spTree>
    <p:custDataLst>
      <p:tags r:id="rId1"/>
    </p:custDataLst>
    <p:extLst>
      <p:ext uri="{BB962C8B-B14F-4D97-AF65-F5344CB8AC3E}">
        <p14:creationId xmlns:p14="http://schemas.microsoft.com/office/powerpoint/2010/main" val="2453051496"/>
      </p:ext>
    </p:extLst>
  </p:cSld>
  <p:clrMapOvr>
    <a:masterClrMapping/>
  </p:clrMapOvr>
  <mc:AlternateContent xmlns:mc="http://schemas.openxmlformats.org/markup-compatibility/2006" xmlns:p14="http://schemas.microsoft.com/office/powerpoint/2010/main">
    <mc:Choice Requires="p14">
      <p:transition spd="slow" p14:dur="2000" advTm="14566"/>
    </mc:Choice>
    <mc:Fallback xmlns="">
      <p:transition spd="slow" advTm="1456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79"/>
                                        </p:tgtEl>
                                        <p:attrNameLst>
                                          <p:attrName>style.visibility</p:attrName>
                                        </p:attrNameLst>
                                      </p:cBhvr>
                                      <p:to>
                                        <p:strVal val="visible"/>
                                      </p:to>
                                    </p:set>
                                    <p:animEffect transition="in" filter="randombar(horizontal)">
                                      <p:cBhvr>
                                        <p:cTn id="7" dur="500"/>
                                        <p:tgtEl>
                                          <p:spTgt spid="307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079"/>
                                        </p:tgtEl>
                                      </p:cBhvr>
                                    </p:animEffect>
                                    <p:set>
                                      <p:cBhvr>
                                        <p:cTn id="12" dur="1" fill="hold">
                                          <p:stCondLst>
                                            <p:cond delay="499"/>
                                          </p:stCondLst>
                                        </p:cTn>
                                        <p:tgtEl>
                                          <p:spTgt spid="3079"/>
                                        </p:tgtEl>
                                        <p:attrNameLst>
                                          <p:attrName>style.visibility</p:attrName>
                                        </p:attrNameLst>
                                      </p:cBhvr>
                                      <p:to>
                                        <p:strVal val="hidden"/>
                                      </p:to>
                                    </p:se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3080"/>
                                        </p:tgtEl>
                                        <p:attrNameLst>
                                          <p:attrName>style.visibility</p:attrName>
                                        </p:attrNameLst>
                                      </p:cBhvr>
                                      <p:to>
                                        <p:strVal val="visible"/>
                                      </p:to>
                                    </p:set>
                                    <p:animEffect transition="in" filter="randombar(horizontal)">
                                      <p:cBhvr>
                                        <p:cTn id="16" dur="500"/>
                                        <p:tgtEl>
                                          <p:spTgt spid="308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3080"/>
                                        </p:tgtEl>
                                      </p:cBhvr>
                                    </p:animEffect>
                                    <p:set>
                                      <p:cBhvr>
                                        <p:cTn id="21" dur="1" fill="hold">
                                          <p:stCondLst>
                                            <p:cond delay="499"/>
                                          </p:stCondLst>
                                        </p:cTn>
                                        <p:tgtEl>
                                          <p:spTgt spid="3080"/>
                                        </p:tgtEl>
                                        <p:attrNameLst>
                                          <p:attrName>style.visibility</p:attrName>
                                        </p:attrNameLst>
                                      </p:cBhvr>
                                      <p:to>
                                        <p:strVal val="hidden"/>
                                      </p:to>
                                    </p:set>
                                  </p:childTnLst>
                                </p:cTn>
                              </p:par>
                            </p:childTnLst>
                          </p:cTn>
                        </p:par>
                        <p:par>
                          <p:cTn id="22" fill="hold">
                            <p:stCondLst>
                              <p:cond delay="500"/>
                            </p:stCondLst>
                            <p:childTnLst>
                              <p:par>
                                <p:cTn id="23" presetID="14" presetClass="entr" presetSubtype="10" fill="hold" nodeType="afterEffect">
                                  <p:stCondLst>
                                    <p:cond delay="0"/>
                                  </p:stCondLst>
                                  <p:childTnLst>
                                    <p:set>
                                      <p:cBhvr>
                                        <p:cTn id="24" dur="1" fill="hold">
                                          <p:stCondLst>
                                            <p:cond delay="0"/>
                                          </p:stCondLst>
                                        </p:cTn>
                                        <p:tgtEl>
                                          <p:spTgt spid="3081"/>
                                        </p:tgtEl>
                                        <p:attrNameLst>
                                          <p:attrName>style.visibility</p:attrName>
                                        </p:attrNameLst>
                                      </p:cBhvr>
                                      <p:to>
                                        <p:strVal val="visible"/>
                                      </p:to>
                                    </p:set>
                                    <p:animEffect transition="in" filter="randombar(horizontal)">
                                      <p:cBhvr>
                                        <p:cTn id="25" dur="500"/>
                                        <p:tgtEl>
                                          <p:spTgt spid="308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3081"/>
                                        </p:tgtEl>
                                      </p:cBhvr>
                                    </p:animEffect>
                                    <p:set>
                                      <p:cBhvr>
                                        <p:cTn id="30" dur="1" fill="hold">
                                          <p:stCondLst>
                                            <p:cond delay="499"/>
                                          </p:stCondLst>
                                        </p:cTn>
                                        <p:tgtEl>
                                          <p:spTgt spid="308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3.7|4.6|5.1|5.3"/>
</p:tagLst>
</file>

<file path=ppt/tags/tag10.xml><?xml version="1.0" encoding="utf-8"?>
<p:tagLst xmlns:a="http://schemas.openxmlformats.org/drawingml/2006/main" xmlns:r="http://schemas.openxmlformats.org/officeDocument/2006/relationships" xmlns:p="http://schemas.openxmlformats.org/presentationml/2006/main">
  <p:tag name="TIMING" val="|8.9|3.4|5.1|15.9|1.7|1.6|2.8|6"/>
</p:tagLst>
</file>

<file path=ppt/tags/tag11.xml><?xml version="1.0" encoding="utf-8"?>
<p:tagLst xmlns:a="http://schemas.openxmlformats.org/drawingml/2006/main" xmlns:r="http://schemas.openxmlformats.org/officeDocument/2006/relationships" xmlns:p="http://schemas.openxmlformats.org/presentationml/2006/main">
  <p:tag name="TIMING" val="|7.7|4|5.1|18.3|1.7|1.8|2.1|2.2|7.4"/>
</p:tagLst>
</file>

<file path=ppt/tags/tag12.xml><?xml version="1.0" encoding="utf-8"?>
<p:tagLst xmlns:a="http://schemas.openxmlformats.org/drawingml/2006/main" xmlns:r="http://schemas.openxmlformats.org/officeDocument/2006/relationships" xmlns:p="http://schemas.openxmlformats.org/presentationml/2006/main">
  <p:tag name="TIMING" val="|22.4|17.3|8.5|3|5.9|4|4.9|4.4|9.9"/>
</p:tagLst>
</file>

<file path=ppt/tags/tag2.xml><?xml version="1.0" encoding="utf-8"?>
<p:tagLst xmlns:a="http://schemas.openxmlformats.org/drawingml/2006/main" xmlns:r="http://schemas.openxmlformats.org/officeDocument/2006/relationships" xmlns:p="http://schemas.openxmlformats.org/presentationml/2006/main">
  <p:tag name="TIMING" val="|2.1|4.5|1.8"/>
</p:tagLst>
</file>

<file path=ppt/tags/tag3.xml><?xml version="1.0" encoding="utf-8"?>
<p:tagLst xmlns:a="http://schemas.openxmlformats.org/drawingml/2006/main" xmlns:r="http://schemas.openxmlformats.org/officeDocument/2006/relationships" xmlns:p="http://schemas.openxmlformats.org/presentationml/2006/main">
  <p:tag name="TIMING" val="|1.4|5.4|1.8|1.6"/>
</p:tagLst>
</file>

<file path=ppt/tags/tag4.xml><?xml version="1.0" encoding="utf-8"?>
<p:tagLst xmlns:a="http://schemas.openxmlformats.org/drawingml/2006/main" xmlns:r="http://schemas.openxmlformats.org/officeDocument/2006/relationships" xmlns:p="http://schemas.openxmlformats.org/presentationml/2006/main">
  <p:tag name="TIMING" val="|3.1|12.9"/>
</p:tagLst>
</file>

<file path=ppt/tags/tag5.xml><?xml version="1.0" encoding="utf-8"?>
<p:tagLst xmlns:a="http://schemas.openxmlformats.org/drawingml/2006/main" xmlns:r="http://schemas.openxmlformats.org/officeDocument/2006/relationships" xmlns:p="http://schemas.openxmlformats.org/presentationml/2006/main">
  <p:tag name="TIMING" val="|5.8|1.9|1.6|1.5|12.9|1.2|1.4|1.6|1.7"/>
</p:tagLst>
</file>

<file path=ppt/tags/tag6.xml><?xml version="1.0" encoding="utf-8"?>
<p:tagLst xmlns:a="http://schemas.openxmlformats.org/drawingml/2006/main" xmlns:r="http://schemas.openxmlformats.org/officeDocument/2006/relationships" xmlns:p="http://schemas.openxmlformats.org/presentationml/2006/main">
  <p:tag name="TIMING" val="|3.1|1.6|1.6|1.8|1.6"/>
</p:tagLst>
</file>

<file path=ppt/tags/tag7.xml><?xml version="1.0" encoding="utf-8"?>
<p:tagLst xmlns:a="http://schemas.openxmlformats.org/drawingml/2006/main" xmlns:r="http://schemas.openxmlformats.org/officeDocument/2006/relationships" xmlns:p="http://schemas.openxmlformats.org/presentationml/2006/main">
  <p:tag name="TIMING" val="|4.5|1.8|1.8|1.4|3.6|6.2|1.9|1.5|4.9"/>
</p:tagLst>
</file>

<file path=ppt/tags/tag8.xml><?xml version="1.0" encoding="utf-8"?>
<p:tagLst xmlns:a="http://schemas.openxmlformats.org/drawingml/2006/main" xmlns:r="http://schemas.openxmlformats.org/officeDocument/2006/relationships" xmlns:p="http://schemas.openxmlformats.org/presentationml/2006/main">
  <p:tag name="TIMING" val="|3.1|1.2|1.5|1.7|2"/>
</p:tagLst>
</file>

<file path=ppt/tags/tag9.xml><?xml version="1.0" encoding="utf-8"?>
<p:tagLst xmlns:a="http://schemas.openxmlformats.org/drawingml/2006/main" xmlns:r="http://schemas.openxmlformats.org/officeDocument/2006/relationships" xmlns:p="http://schemas.openxmlformats.org/presentationml/2006/main">
  <p:tag name="TIMING" val="|7.4|3.6|5|14.8|2.1|1.7|2|2.1|13.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1746</TotalTime>
  <Words>377</Words>
  <Application>Microsoft Office PowerPoint</Application>
  <PresentationFormat>Widescreen</PresentationFormat>
  <Paragraphs>39</Paragraphs>
  <Slides>17</Slides>
  <Notes>3</Notes>
  <HiddenSlides>0</HiddenSlides>
  <MMClips>15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dc:creator>
  <cp:lastModifiedBy>Admin</cp:lastModifiedBy>
  <cp:revision>137</cp:revision>
  <dcterms:created xsi:type="dcterms:W3CDTF">2006-08-16T00:00:00Z</dcterms:created>
  <dcterms:modified xsi:type="dcterms:W3CDTF">2025-02-04T13:24:46Z</dcterms:modified>
</cp:coreProperties>
</file>