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ebm" ContentType="video/webm"/>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9" r:id="rId3"/>
    <p:sldId id="260" r:id="rId4"/>
    <p:sldId id="263" r:id="rId5"/>
    <p:sldId id="267" r:id="rId6"/>
    <p:sldId id="266" r:id="rId7"/>
    <p:sldId id="268"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3" autoAdjust="0"/>
    <p:restoredTop sz="94660"/>
  </p:normalViewPr>
  <p:slideViewPr>
    <p:cSldViewPr snapToGrid="0">
      <p:cViewPr varScale="1">
        <p:scale>
          <a:sx n="68" d="100"/>
          <a:sy n="68" d="100"/>
        </p:scale>
        <p:origin x="816"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8111969-0D9C-4810-81A0-29E5C8FB1B66}" type="datetimeFigureOut">
              <a:rPr lang="en-US" smtClean="0"/>
              <a:pPr/>
              <a:t>2/18/2025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731E41-2A4C-414A-A837-ABFCF555A141}" type="slidenum">
              <a:rPr lang="en-US" smtClean="0"/>
              <a:pPr/>
              <a:t>‹#›</a:t>
            </a:fld>
            <a:endParaRPr lang="en-US"/>
          </a:p>
        </p:txBody>
      </p:sp>
    </p:spTree>
    <p:extLst>
      <p:ext uri="{BB962C8B-B14F-4D97-AF65-F5344CB8AC3E}">
        <p14:creationId xmlns:p14="http://schemas.microsoft.com/office/powerpoint/2010/main" val="31402886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8111969-0D9C-4810-81A0-29E5C8FB1B66}" type="datetimeFigureOut">
              <a:rPr lang="en-US" smtClean="0"/>
              <a:pPr/>
              <a:t>2/18/2025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731E41-2A4C-414A-A837-ABFCF555A141}" type="slidenum">
              <a:rPr lang="en-US" smtClean="0"/>
              <a:pPr/>
              <a:t>‹#›</a:t>
            </a:fld>
            <a:endParaRPr lang="en-US"/>
          </a:p>
        </p:txBody>
      </p:sp>
    </p:spTree>
    <p:extLst>
      <p:ext uri="{BB962C8B-B14F-4D97-AF65-F5344CB8AC3E}">
        <p14:creationId xmlns:p14="http://schemas.microsoft.com/office/powerpoint/2010/main" val="34523189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8111969-0D9C-4810-81A0-29E5C8FB1B66}" type="datetimeFigureOut">
              <a:rPr lang="en-US" smtClean="0"/>
              <a:pPr/>
              <a:t>2/18/2025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731E41-2A4C-414A-A837-ABFCF555A141}" type="slidenum">
              <a:rPr lang="en-US" smtClean="0"/>
              <a:pPr/>
              <a:t>‹#›</a:t>
            </a:fld>
            <a:endParaRPr lang="en-US"/>
          </a:p>
        </p:txBody>
      </p:sp>
    </p:spTree>
    <p:extLst>
      <p:ext uri="{BB962C8B-B14F-4D97-AF65-F5344CB8AC3E}">
        <p14:creationId xmlns:p14="http://schemas.microsoft.com/office/powerpoint/2010/main" val="10390708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8111969-0D9C-4810-81A0-29E5C8FB1B66}" type="datetimeFigureOut">
              <a:rPr lang="en-US" smtClean="0"/>
              <a:pPr/>
              <a:t>2/18/2025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731E41-2A4C-414A-A837-ABFCF555A141}" type="slidenum">
              <a:rPr lang="en-US" smtClean="0"/>
              <a:pPr/>
              <a:t>‹#›</a:t>
            </a:fld>
            <a:endParaRPr lang="en-US"/>
          </a:p>
        </p:txBody>
      </p:sp>
    </p:spTree>
    <p:extLst>
      <p:ext uri="{BB962C8B-B14F-4D97-AF65-F5344CB8AC3E}">
        <p14:creationId xmlns:p14="http://schemas.microsoft.com/office/powerpoint/2010/main" val="37967692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8111969-0D9C-4810-81A0-29E5C8FB1B66}" type="datetimeFigureOut">
              <a:rPr lang="en-US" smtClean="0"/>
              <a:pPr/>
              <a:t>2/18/2025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731E41-2A4C-414A-A837-ABFCF555A141}" type="slidenum">
              <a:rPr lang="en-US" smtClean="0"/>
              <a:pPr/>
              <a:t>‹#›</a:t>
            </a:fld>
            <a:endParaRPr lang="en-US"/>
          </a:p>
        </p:txBody>
      </p:sp>
    </p:spTree>
    <p:extLst>
      <p:ext uri="{BB962C8B-B14F-4D97-AF65-F5344CB8AC3E}">
        <p14:creationId xmlns:p14="http://schemas.microsoft.com/office/powerpoint/2010/main" val="28224591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8111969-0D9C-4810-81A0-29E5C8FB1B66}" type="datetimeFigureOut">
              <a:rPr lang="en-US" smtClean="0"/>
              <a:pPr/>
              <a:t>2/18/2025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731E41-2A4C-414A-A837-ABFCF555A141}" type="slidenum">
              <a:rPr lang="en-US" smtClean="0"/>
              <a:pPr/>
              <a:t>‹#›</a:t>
            </a:fld>
            <a:endParaRPr lang="en-US"/>
          </a:p>
        </p:txBody>
      </p:sp>
    </p:spTree>
    <p:extLst>
      <p:ext uri="{BB962C8B-B14F-4D97-AF65-F5344CB8AC3E}">
        <p14:creationId xmlns:p14="http://schemas.microsoft.com/office/powerpoint/2010/main" val="36195200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8111969-0D9C-4810-81A0-29E5C8FB1B66}" type="datetimeFigureOut">
              <a:rPr lang="en-US" smtClean="0"/>
              <a:pPr/>
              <a:t>2/18/2025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7731E41-2A4C-414A-A837-ABFCF555A141}" type="slidenum">
              <a:rPr lang="en-US" smtClean="0"/>
              <a:pPr/>
              <a:t>‹#›</a:t>
            </a:fld>
            <a:endParaRPr lang="en-US"/>
          </a:p>
        </p:txBody>
      </p:sp>
    </p:spTree>
    <p:extLst>
      <p:ext uri="{BB962C8B-B14F-4D97-AF65-F5344CB8AC3E}">
        <p14:creationId xmlns:p14="http://schemas.microsoft.com/office/powerpoint/2010/main" val="35394870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8111969-0D9C-4810-81A0-29E5C8FB1B66}" type="datetimeFigureOut">
              <a:rPr lang="en-US" smtClean="0"/>
              <a:pPr/>
              <a:t>2/18/2025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7731E41-2A4C-414A-A837-ABFCF555A141}" type="slidenum">
              <a:rPr lang="en-US" smtClean="0"/>
              <a:pPr/>
              <a:t>‹#›</a:t>
            </a:fld>
            <a:endParaRPr lang="en-US"/>
          </a:p>
        </p:txBody>
      </p:sp>
    </p:spTree>
    <p:extLst>
      <p:ext uri="{BB962C8B-B14F-4D97-AF65-F5344CB8AC3E}">
        <p14:creationId xmlns:p14="http://schemas.microsoft.com/office/powerpoint/2010/main" val="38746907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111969-0D9C-4810-81A0-29E5C8FB1B66}" type="datetimeFigureOut">
              <a:rPr lang="en-US" smtClean="0"/>
              <a:pPr/>
              <a:t>2/18/2025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7731E41-2A4C-414A-A837-ABFCF555A141}" type="slidenum">
              <a:rPr lang="en-US" smtClean="0"/>
              <a:pPr/>
              <a:t>‹#›</a:t>
            </a:fld>
            <a:endParaRPr lang="en-US"/>
          </a:p>
        </p:txBody>
      </p:sp>
    </p:spTree>
    <p:extLst>
      <p:ext uri="{BB962C8B-B14F-4D97-AF65-F5344CB8AC3E}">
        <p14:creationId xmlns:p14="http://schemas.microsoft.com/office/powerpoint/2010/main" val="29718933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8111969-0D9C-4810-81A0-29E5C8FB1B66}" type="datetimeFigureOut">
              <a:rPr lang="en-US" smtClean="0"/>
              <a:pPr/>
              <a:t>2/18/2025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731E41-2A4C-414A-A837-ABFCF555A141}" type="slidenum">
              <a:rPr lang="en-US" smtClean="0"/>
              <a:pPr/>
              <a:t>‹#›</a:t>
            </a:fld>
            <a:endParaRPr lang="en-US"/>
          </a:p>
        </p:txBody>
      </p:sp>
    </p:spTree>
    <p:extLst>
      <p:ext uri="{BB962C8B-B14F-4D97-AF65-F5344CB8AC3E}">
        <p14:creationId xmlns:p14="http://schemas.microsoft.com/office/powerpoint/2010/main" val="3507054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8111969-0D9C-4810-81A0-29E5C8FB1B66}" type="datetimeFigureOut">
              <a:rPr lang="en-US" smtClean="0"/>
              <a:pPr/>
              <a:t>2/18/2025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731E41-2A4C-414A-A837-ABFCF555A141}" type="slidenum">
              <a:rPr lang="en-US" smtClean="0"/>
              <a:pPr/>
              <a:t>‹#›</a:t>
            </a:fld>
            <a:endParaRPr lang="en-US"/>
          </a:p>
        </p:txBody>
      </p:sp>
    </p:spTree>
    <p:extLst>
      <p:ext uri="{BB962C8B-B14F-4D97-AF65-F5344CB8AC3E}">
        <p14:creationId xmlns:p14="http://schemas.microsoft.com/office/powerpoint/2010/main" val="33648212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111969-0D9C-4810-81A0-29E5C8FB1B66}" type="datetimeFigureOut">
              <a:rPr lang="en-US" smtClean="0"/>
              <a:pPr/>
              <a:t>2/18/2025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731E41-2A4C-414A-A837-ABFCF555A141}" type="slidenum">
              <a:rPr lang="en-US" smtClean="0"/>
              <a:pPr/>
              <a:t>‹#›</a:t>
            </a:fld>
            <a:endParaRPr lang="en-US"/>
          </a:p>
        </p:txBody>
      </p:sp>
    </p:spTree>
    <p:extLst>
      <p:ext uri="{BB962C8B-B14F-4D97-AF65-F5344CB8AC3E}">
        <p14:creationId xmlns:p14="http://schemas.microsoft.com/office/powerpoint/2010/main" val="32096587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ebm"/><Relationship Id="rId1" Type="http://schemas.microsoft.com/office/2007/relationships/media" Target="../media/media2.webm"/><Relationship Id="rId5" Type="http://schemas.openxmlformats.org/officeDocument/2006/relationships/image" Target="../media/image10.png"/><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49758" y="0"/>
            <a:ext cx="9144000" cy="953037"/>
          </a:xfrm>
        </p:spPr>
        <p:txBody>
          <a:bodyPr>
            <a:normAutofit/>
          </a:bodyPr>
          <a:lstStyle/>
          <a:p>
            <a:r>
              <a:rPr lang="vi-VN" sz="2000" b="1" dirty="0">
                <a:solidFill>
                  <a:srgbClr val="0070C0"/>
                </a:solidFill>
                <a:latin typeface="Times New Roman" panose="02020603050405020304" pitchFamily="18" charset="0"/>
                <a:cs typeface="Times New Roman" panose="02020603050405020304" pitchFamily="18" charset="0"/>
              </a:rPr>
              <a:t>PHÒNG GIÁO DỤC VÀ ĐÀO TẠO QUẬN LONG BIÊN </a:t>
            </a:r>
            <a:br>
              <a:rPr lang="vi-VN" sz="2000" b="1" dirty="0">
                <a:solidFill>
                  <a:srgbClr val="0070C0"/>
                </a:solidFill>
                <a:latin typeface="Times New Roman" panose="02020603050405020304" pitchFamily="18" charset="0"/>
                <a:cs typeface="Times New Roman" panose="02020603050405020304" pitchFamily="18" charset="0"/>
              </a:rPr>
            </a:br>
            <a:r>
              <a:rPr lang="vi-VN" sz="2000" b="1" dirty="0">
                <a:solidFill>
                  <a:srgbClr val="0070C0"/>
                </a:solidFill>
                <a:latin typeface="Times New Roman" panose="02020603050405020304" pitchFamily="18" charset="0"/>
                <a:cs typeface="Times New Roman" panose="02020603050405020304" pitchFamily="18" charset="0"/>
              </a:rPr>
              <a:t>TRƯỜNG MẦM NON </a:t>
            </a:r>
            <a:r>
              <a:rPr lang="en-US" sz="2000" b="1" dirty="0">
                <a:solidFill>
                  <a:srgbClr val="0070C0"/>
                </a:solidFill>
                <a:latin typeface="Times New Roman" panose="02020603050405020304" pitchFamily="18" charset="0"/>
                <a:cs typeface="Times New Roman" panose="02020603050405020304" pitchFamily="18" charset="0"/>
              </a:rPr>
              <a:t>HOA TRẠNG NGUYÊN</a:t>
            </a:r>
            <a:br>
              <a:rPr lang="vi-VN" sz="2000" b="1" dirty="0">
                <a:solidFill>
                  <a:srgbClr val="0070C0"/>
                </a:solidFill>
                <a:latin typeface="Times New Roman" panose="02020603050405020304" pitchFamily="18" charset="0"/>
                <a:cs typeface="Times New Roman" panose="02020603050405020304" pitchFamily="18" charset="0"/>
              </a:rPr>
            </a:br>
            <a:endParaRPr lang="en-US" sz="2000" b="1" dirty="0">
              <a:solidFill>
                <a:srgbClr val="0070C0"/>
              </a:solidFill>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a:xfrm>
            <a:off x="2215166" y="3313525"/>
            <a:ext cx="8152327" cy="2873131"/>
          </a:xfrm>
        </p:spPr>
        <p:txBody>
          <a:bodyPr>
            <a:normAutofit/>
          </a:bodyPr>
          <a:lstStyle/>
          <a:p>
            <a:pPr algn="l"/>
            <a:r>
              <a:rPr lang="vi-VN" sz="2800" dirty="0">
                <a:solidFill>
                  <a:srgbClr val="00B0F0"/>
                </a:solidFill>
                <a:latin typeface="Times New Roman" panose="02020603050405020304" pitchFamily="18" charset="0"/>
                <a:cs typeface="Times New Roman" panose="02020603050405020304" pitchFamily="18" charset="0"/>
              </a:rPr>
              <a:t>Đề tài :</a:t>
            </a:r>
            <a:r>
              <a:rPr lang="en-US" sz="2800" dirty="0">
                <a:solidFill>
                  <a:srgbClr val="00B0F0"/>
                </a:solidFill>
                <a:latin typeface="Times New Roman" panose="02020603050405020304" pitchFamily="18" charset="0"/>
                <a:cs typeface="Times New Roman" panose="02020603050405020304" pitchFamily="18" charset="0"/>
              </a:rPr>
              <a:t> </a:t>
            </a:r>
            <a:r>
              <a:rPr lang="en-US" sz="2800" dirty="0" err="1">
                <a:solidFill>
                  <a:srgbClr val="00B0F0"/>
                </a:solidFill>
                <a:latin typeface="Times New Roman" panose="02020603050405020304" pitchFamily="18" charset="0"/>
                <a:cs typeface="Times New Roman" panose="02020603050405020304" pitchFamily="18" charset="0"/>
              </a:rPr>
              <a:t>Đếm</a:t>
            </a:r>
            <a:r>
              <a:rPr lang="en-US" sz="2800" dirty="0">
                <a:solidFill>
                  <a:srgbClr val="00B0F0"/>
                </a:solidFill>
                <a:latin typeface="Times New Roman" panose="02020603050405020304" pitchFamily="18" charset="0"/>
                <a:cs typeface="Times New Roman" panose="02020603050405020304" pitchFamily="18" charset="0"/>
              </a:rPr>
              <a:t> </a:t>
            </a:r>
            <a:r>
              <a:rPr lang="en-US" sz="2800" dirty="0" err="1">
                <a:solidFill>
                  <a:srgbClr val="00B0F0"/>
                </a:solidFill>
                <a:latin typeface="Times New Roman" pitchFamily="18" charset="0"/>
                <a:cs typeface="Times New Roman" pitchFamily="18" charset="0"/>
              </a:rPr>
              <a:t>để</a:t>
            </a:r>
            <a:r>
              <a:rPr lang="en-US" sz="2800" dirty="0">
                <a:solidFill>
                  <a:srgbClr val="00B0F0"/>
                </a:solidFill>
                <a:latin typeface="Times New Roman" pitchFamily="18" charset="0"/>
                <a:cs typeface="Times New Roman" pitchFamily="18" charset="0"/>
              </a:rPr>
              <a:t> </a:t>
            </a:r>
            <a:r>
              <a:rPr lang="en-US" sz="2800" dirty="0" err="1">
                <a:solidFill>
                  <a:srgbClr val="00B0F0"/>
                </a:solidFill>
                <a:latin typeface="Times New Roman" pitchFamily="18" charset="0"/>
                <a:cs typeface="Times New Roman" pitchFamily="18" charset="0"/>
              </a:rPr>
              <a:t>nhận</a:t>
            </a:r>
            <a:r>
              <a:rPr lang="en-US" sz="2800" dirty="0">
                <a:solidFill>
                  <a:srgbClr val="00B0F0"/>
                </a:solidFill>
                <a:latin typeface="Times New Roman" pitchFamily="18" charset="0"/>
                <a:cs typeface="Times New Roman" pitchFamily="18" charset="0"/>
              </a:rPr>
              <a:t> </a:t>
            </a:r>
            <a:r>
              <a:rPr lang="en-US" sz="2800" dirty="0" err="1">
                <a:solidFill>
                  <a:srgbClr val="00B0F0"/>
                </a:solidFill>
                <a:latin typeface="Times New Roman" pitchFamily="18" charset="0"/>
                <a:cs typeface="Times New Roman" pitchFamily="18" charset="0"/>
              </a:rPr>
              <a:t>biết</a:t>
            </a:r>
            <a:r>
              <a:rPr lang="en-US" sz="2800" dirty="0">
                <a:solidFill>
                  <a:srgbClr val="00B0F0"/>
                </a:solidFill>
                <a:latin typeface="Times New Roman" pitchFamily="18" charset="0"/>
                <a:cs typeface="Times New Roman" pitchFamily="18" charset="0"/>
              </a:rPr>
              <a:t> </a:t>
            </a:r>
            <a:r>
              <a:rPr lang="en-US" sz="2800" dirty="0" err="1">
                <a:solidFill>
                  <a:srgbClr val="00B0F0"/>
                </a:solidFill>
                <a:latin typeface="Times New Roman" pitchFamily="18" charset="0"/>
                <a:cs typeface="Times New Roman" pitchFamily="18" charset="0"/>
              </a:rPr>
              <a:t>số</a:t>
            </a:r>
            <a:r>
              <a:rPr lang="en-US" sz="2800" dirty="0">
                <a:solidFill>
                  <a:srgbClr val="00B0F0"/>
                </a:solidFill>
                <a:latin typeface="Times New Roman" pitchFamily="18" charset="0"/>
                <a:cs typeface="Times New Roman" pitchFamily="18" charset="0"/>
              </a:rPr>
              <a:t> </a:t>
            </a:r>
            <a:r>
              <a:rPr lang="en-US" sz="2800" dirty="0" err="1">
                <a:solidFill>
                  <a:srgbClr val="00B0F0"/>
                </a:solidFill>
                <a:latin typeface="Times New Roman" pitchFamily="18" charset="0"/>
                <a:cs typeface="Times New Roman" pitchFamily="18" charset="0"/>
              </a:rPr>
              <a:t>lượng</a:t>
            </a:r>
            <a:r>
              <a:rPr lang="en-US" sz="2800" dirty="0">
                <a:solidFill>
                  <a:srgbClr val="00B0F0"/>
                </a:solidFill>
                <a:latin typeface="Times New Roman" pitchFamily="18" charset="0"/>
                <a:cs typeface="Times New Roman" pitchFamily="18" charset="0"/>
              </a:rPr>
              <a:t> 1,2 </a:t>
            </a:r>
            <a:r>
              <a:rPr lang="en-US" sz="2800" dirty="0" err="1">
                <a:solidFill>
                  <a:srgbClr val="00B0F0"/>
                </a:solidFill>
                <a:latin typeface="Times New Roman" pitchFamily="18" charset="0"/>
                <a:cs typeface="Times New Roman" pitchFamily="18" charset="0"/>
              </a:rPr>
              <a:t>trên</a:t>
            </a:r>
            <a:r>
              <a:rPr lang="en-US" sz="2800" dirty="0">
                <a:solidFill>
                  <a:srgbClr val="00B0F0"/>
                </a:solidFill>
                <a:latin typeface="Times New Roman" pitchFamily="18" charset="0"/>
                <a:cs typeface="Times New Roman" pitchFamily="18" charset="0"/>
              </a:rPr>
              <a:t> </a:t>
            </a:r>
            <a:r>
              <a:rPr lang="en-US" sz="2800" dirty="0" err="1">
                <a:solidFill>
                  <a:srgbClr val="00B0F0"/>
                </a:solidFill>
                <a:latin typeface="Times New Roman" pitchFamily="18" charset="0"/>
                <a:cs typeface="Times New Roman" pitchFamily="18" charset="0"/>
              </a:rPr>
              <a:t>đối</a:t>
            </a:r>
            <a:r>
              <a:rPr lang="en-US" sz="2800" dirty="0">
                <a:solidFill>
                  <a:srgbClr val="00B0F0"/>
                </a:solidFill>
                <a:latin typeface="Times New Roman" pitchFamily="18" charset="0"/>
                <a:cs typeface="Times New Roman" pitchFamily="18" charset="0"/>
              </a:rPr>
              <a:t> </a:t>
            </a:r>
            <a:r>
              <a:rPr lang="en-US" sz="2800" dirty="0" err="1">
                <a:solidFill>
                  <a:srgbClr val="00B0F0"/>
                </a:solidFill>
                <a:latin typeface="Times New Roman" pitchFamily="18" charset="0"/>
                <a:cs typeface="Times New Roman" pitchFamily="18" charset="0"/>
              </a:rPr>
              <a:t>tượng</a:t>
            </a:r>
            <a:endParaRPr lang="vi-VN" sz="2800" dirty="0">
              <a:solidFill>
                <a:srgbClr val="00B0F0"/>
              </a:solidFill>
              <a:latin typeface="Times New Roman" panose="02020603050405020304" pitchFamily="18" charset="0"/>
              <a:cs typeface="Times New Roman" panose="02020603050405020304" pitchFamily="18" charset="0"/>
            </a:endParaRPr>
          </a:p>
          <a:p>
            <a:endParaRPr lang="vi-VN" sz="2800"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sp>
        <p:nvSpPr>
          <p:cNvPr id="6" name="TextBox 5"/>
          <p:cNvSpPr txBox="1"/>
          <p:nvPr/>
        </p:nvSpPr>
        <p:spPr>
          <a:xfrm>
            <a:off x="3503274" y="2298777"/>
            <a:ext cx="5962698" cy="646331"/>
          </a:xfrm>
          <a:prstGeom prst="rect">
            <a:avLst/>
          </a:prstGeom>
          <a:noFill/>
        </p:spPr>
        <p:txBody>
          <a:bodyPr wrap="square" rtlCol="0">
            <a:spAutoFit/>
          </a:bodyPr>
          <a:lstStyle/>
          <a:p>
            <a:pPr algn="ctr"/>
            <a:r>
              <a:rPr lang="en-US" sz="3600" b="1">
                <a:solidFill>
                  <a:srgbClr val="FF0000"/>
                </a:solidFill>
                <a:latin typeface="Times New Roman" pitchFamily="18" charset="0"/>
                <a:cs typeface="Times New Roman" pitchFamily="18" charset="0"/>
              </a:rPr>
              <a:t>LÀM QUEN VỚI TOÁN</a:t>
            </a:r>
          </a:p>
        </p:txBody>
      </p:sp>
    </p:spTree>
    <p:extLst>
      <p:ext uri="{BB962C8B-B14F-4D97-AF65-F5344CB8AC3E}">
        <p14:creationId xmlns:p14="http://schemas.microsoft.com/office/powerpoint/2010/main" val="275455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7000" b="-17000"/>
          </a:stretch>
        </a:blipFill>
        <a:effectLst/>
      </p:bgPr>
    </p:bg>
    <p:spTree>
      <p:nvGrpSpPr>
        <p:cNvPr id="1" name=""/>
        <p:cNvGrpSpPr/>
        <p:nvPr/>
      </p:nvGrpSpPr>
      <p:grpSpPr>
        <a:xfrm>
          <a:off x="0" y="0"/>
          <a:ext cx="0" cy="0"/>
          <a:chOff x="0" y="0"/>
          <a:chExt cx="0" cy="0"/>
        </a:xfrm>
      </p:grpSpPr>
      <p:sp>
        <p:nvSpPr>
          <p:cNvPr id="6" name="Rectangle 5"/>
          <p:cNvSpPr/>
          <p:nvPr/>
        </p:nvSpPr>
        <p:spPr>
          <a:xfrm>
            <a:off x="2253803" y="8692"/>
            <a:ext cx="7083380" cy="707886"/>
          </a:xfrm>
          <a:prstGeom prst="rect">
            <a:avLst/>
          </a:prstGeom>
        </p:spPr>
        <p:txBody>
          <a:bodyPr wrap="square">
            <a:spAutoFit/>
          </a:bodyPr>
          <a:lstStyle/>
          <a:p>
            <a:r>
              <a:rPr lang="en-US" sz="2000" b="1">
                <a:solidFill>
                  <a:srgbClr val="002060"/>
                </a:solidFill>
                <a:latin typeface="Times New Roman" pitchFamily="18" charset="0"/>
                <a:cs typeface="Times New Roman" pitchFamily="18" charset="0"/>
              </a:rPr>
              <a:t>1.Ổn định tổ chức: </a:t>
            </a:r>
            <a:endParaRPr lang="en-US" sz="2000">
              <a:solidFill>
                <a:srgbClr val="002060"/>
              </a:solidFill>
              <a:latin typeface="Times New Roman" pitchFamily="18" charset="0"/>
              <a:cs typeface="Times New Roman" pitchFamily="18" charset="0"/>
            </a:endParaRPr>
          </a:p>
          <a:p>
            <a:r>
              <a:rPr lang="en-US" sz="2000" b="1">
                <a:solidFill>
                  <a:srgbClr val="002060"/>
                </a:solidFill>
                <a:latin typeface="Times New Roman" pitchFamily="18" charset="0"/>
                <a:cs typeface="Times New Roman" pitchFamily="18" charset="0"/>
              </a:rPr>
              <a:t>- </a:t>
            </a:r>
            <a:r>
              <a:rPr lang="en-US" sz="2000">
                <a:solidFill>
                  <a:srgbClr val="002060"/>
                </a:solidFill>
                <a:latin typeface="Times New Roman" pitchFamily="18" charset="0"/>
                <a:cs typeface="Times New Roman" pitchFamily="18" charset="0"/>
              </a:rPr>
              <a:t>Cô và trẻ cùng đọc bài thơ “cái bát xinh xinh” ĐT dẫn vào bài.</a:t>
            </a:r>
          </a:p>
        </p:txBody>
      </p:sp>
      <p:pic>
        <p:nvPicPr>
          <p:cNvPr id="7" name="Cái Bát Xinh Xinh - Thơ cho bé - Đọc và học thơ - Best Poems for Kids - Dế Mèn TV - de men tv.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00795" y="868710"/>
            <a:ext cx="10229582" cy="5754140"/>
          </a:xfrm>
          <a:prstGeom prst="rect">
            <a:avLst/>
          </a:prstGeom>
        </p:spPr>
      </p:pic>
    </p:spTree>
    <p:extLst>
      <p:ext uri="{BB962C8B-B14F-4D97-AF65-F5344CB8AC3E}">
        <p14:creationId xmlns:p14="http://schemas.microsoft.com/office/powerpoint/2010/main" val="62200033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2210873" y="240182"/>
            <a:ext cx="8014952" cy="1015663"/>
          </a:xfrm>
          <a:prstGeom prst="rect">
            <a:avLst/>
          </a:prstGeom>
        </p:spPr>
        <p:txBody>
          <a:bodyPr wrap="square">
            <a:spAutoFit/>
          </a:bodyPr>
          <a:lstStyle/>
          <a:p>
            <a:r>
              <a:rPr lang="en-US" sz="2000" b="1">
                <a:latin typeface="Times New Roman" pitchFamily="18" charset="0"/>
                <a:cs typeface="Times New Roman" pitchFamily="18" charset="0"/>
              </a:rPr>
              <a:t>2. Phương pháp, hình thức tổ chức</a:t>
            </a:r>
            <a:endParaRPr lang="en-US" sz="2000">
              <a:latin typeface="Times New Roman" pitchFamily="18" charset="0"/>
              <a:cs typeface="Times New Roman" pitchFamily="18" charset="0"/>
            </a:endParaRPr>
          </a:p>
          <a:p>
            <a:r>
              <a:rPr lang="en-US" sz="2000" b="1">
                <a:latin typeface="Times New Roman" pitchFamily="18" charset="0"/>
                <a:cs typeface="Times New Roman" pitchFamily="18" charset="0"/>
              </a:rPr>
              <a:t>* Ôn nhận biết số lượng trong phạm vi 1</a:t>
            </a:r>
            <a:endParaRPr lang="en-US" sz="2000">
              <a:latin typeface="Times New Roman" pitchFamily="18" charset="0"/>
              <a:cs typeface="Times New Roman" pitchFamily="18" charset="0"/>
            </a:endParaRPr>
          </a:p>
          <a:p>
            <a:r>
              <a:rPr lang="en-US" sz="2000">
                <a:latin typeface="Times New Roman" pitchFamily="18" charset="0"/>
                <a:cs typeface="Times New Roman" pitchFamily="18" charset="0"/>
              </a:rPr>
              <a:t>- Có mấy cái bát? Mấy cái đĩa? Mấy cái cốc? (Cho cả lớp, cá nhân trẻ đếm)</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1855" y="3999867"/>
            <a:ext cx="2143125" cy="2143125"/>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25172" y="1255845"/>
            <a:ext cx="3815585" cy="3815585"/>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39067" y="1765655"/>
            <a:ext cx="2619375" cy="1743075"/>
          </a:xfrm>
          <a:prstGeom prst="rect">
            <a:avLst/>
          </a:prstGeom>
        </p:spPr>
      </p:pic>
    </p:spTree>
    <p:extLst>
      <p:ext uri="{BB962C8B-B14F-4D97-AF65-F5344CB8AC3E}">
        <p14:creationId xmlns:p14="http://schemas.microsoft.com/office/powerpoint/2010/main" val="20293084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3" name="Rectangle 2"/>
          <p:cNvSpPr/>
          <p:nvPr/>
        </p:nvSpPr>
        <p:spPr>
          <a:xfrm>
            <a:off x="0" y="111394"/>
            <a:ext cx="12325081" cy="1015663"/>
          </a:xfrm>
          <a:prstGeom prst="rect">
            <a:avLst/>
          </a:prstGeom>
        </p:spPr>
        <p:txBody>
          <a:bodyPr wrap="square">
            <a:spAutoFit/>
          </a:bodyPr>
          <a:lstStyle/>
          <a:p>
            <a:r>
              <a:rPr lang="en-US" sz="2000" b="1">
                <a:latin typeface="Times New Roman" pitchFamily="18" charset="0"/>
                <a:cs typeface="Times New Roman" pitchFamily="18" charset="0"/>
              </a:rPr>
              <a:t>* Dạy trẻ đếm đến 2:</a:t>
            </a:r>
            <a:endParaRPr lang="en-US" sz="2000">
              <a:latin typeface="Times New Roman" pitchFamily="18" charset="0"/>
              <a:cs typeface="Times New Roman" pitchFamily="18" charset="0"/>
            </a:endParaRPr>
          </a:p>
          <a:p>
            <a:r>
              <a:rPr lang="en-US" sz="2000">
                <a:latin typeface="Times New Roman" pitchFamily="18" charset="0"/>
                <a:cs typeface="Times New Roman" pitchFamily="18" charset="0"/>
              </a:rPr>
              <a:t>+ Cô lấy cái bát thứ nhất đếm là 1, cái bát thứ 2 đếm là 2.  Tất cả là 2 cái bát. Mỗi cái bát đọc 1 số, trẻ nhìn cô đếm lại 1- 2, tất cả là 2 cái bát.</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0697" y="2158419"/>
            <a:ext cx="2644462" cy="2293244"/>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44483" y="2158419"/>
            <a:ext cx="2644462" cy="2293244"/>
          </a:xfrm>
          <a:prstGeom prst="rect">
            <a:avLst/>
          </a:prstGeom>
        </p:spPr>
      </p:pic>
    </p:spTree>
    <p:extLst>
      <p:ext uri="{BB962C8B-B14F-4D97-AF65-F5344CB8AC3E}">
        <p14:creationId xmlns:p14="http://schemas.microsoft.com/office/powerpoint/2010/main" val="38533089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Rectangle 1"/>
          <p:cNvSpPr/>
          <p:nvPr/>
        </p:nvSpPr>
        <p:spPr>
          <a:xfrm>
            <a:off x="0" y="0"/>
            <a:ext cx="12192000" cy="1631216"/>
          </a:xfrm>
          <a:prstGeom prst="rect">
            <a:avLst/>
          </a:prstGeom>
        </p:spPr>
        <p:txBody>
          <a:bodyPr wrap="square">
            <a:spAutoFit/>
          </a:bodyPr>
          <a:lstStyle/>
          <a:p>
            <a:r>
              <a:rPr lang="en-US" sz="2000">
                <a:latin typeface="Times New Roman" pitchFamily="18" charset="0"/>
                <a:cs typeface="Times New Roman" pitchFamily="18" charset="0"/>
              </a:rPr>
              <a:t>- Cho trẻ lấy đồ dùng trong rổ, xếp  2 cái bát thành 1 hàng ngang trước mặt. Cho trẻ đếm số bát, vừa đếm vừa dùng ngón tay trỏ để chỉ, đếm từ trái sang phải: 1- 2, tất cả là 2 cái bát. (Cho cả lớp, tổ, nhóm, cá nhân trẻ đếm).</a:t>
            </a:r>
          </a:p>
          <a:p>
            <a:r>
              <a:rPr lang="en-US" sz="2000">
                <a:latin typeface="Times New Roman" pitchFamily="18" charset="0"/>
                <a:cs typeface="Times New Roman" pitchFamily="18" charset="0"/>
              </a:rPr>
              <a:t>- Cái cốc dùng để làm gì? Cho trẻ lấy tất cả số cốc ra xếp giống cô. Có tất cả mấy cái cốc? Cô đếm, cho cả lớp, tổ, nhóm, cá nhân trẻ đếm (Giống đếm số bát). Vậy có tất cả mấy cốc?</a:t>
            </a:r>
          </a:p>
          <a:p>
            <a:r>
              <a:rPr lang="en-US" sz="2000">
                <a:latin typeface="Times New Roman" pitchFamily="18" charset="0"/>
                <a:cs typeface="Times New Roman" pitchFamily="18" charset="0"/>
              </a:rPr>
              <a:t>- Cho trẻ cất hết cốc vào rổ. Vừa cất vừa đếm. Trẻ cất hết cốc sau đó cất bát.</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59199" y="4061135"/>
            <a:ext cx="2606898" cy="2606898"/>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24907" y="2104589"/>
            <a:ext cx="2142186" cy="1857677"/>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91555" y="2104589"/>
            <a:ext cx="2142186" cy="1857677"/>
          </a:xfrm>
          <a:prstGeom prst="rect">
            <a:avLst/>
          </a:prstGeom>
        </p:spPr>
      </p:pic>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92551" y="4061135"/>
            <a:ext cx="2606898" cy="2606898"/>
          </a:xfrm>
          <a:prstGeom prst="rect">
            <a:avLst/>
          </a:prstGeom>
        </p:spPr>
      </p:pic>
    </p:spTree>
    <p:extLst>
      <p:ext uri="{BB962C8B-B14F-4D97-AF65-F5344CB8AC3E}">
        <p14:creationId xmlns:p14="http://schemas.microsoft.com/office/powerpoint/2010/main" val="12515661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Rectangle 3"/>
          <p:cNvSpPr/>
          <p:nvPr/>
        </p:nvSpPr>
        <p:spPr>
          <a:xfrm>
            <a:off x="1502537" y="1017430"/>
            <a:ext cx="9556123" cy="5016758"/>
          </a:xfrm>
          <a:prstGeom prst="rect">
            <a:avLst/>
          </a:prstGeom>
        </p:spPr>
        <p:txBody>
          <a:bodyPr wrap="square">
            <a:spAutoFit/>
          </a:bodyPr>
          <a:lstStyle/>
          <a:p>
            <a:r>
              <a:rPr lang="en-US" sz="3200" b="1">
                <a:latin typeface="Times New Roman" pitchFamily="18" charset="0"/>
                <a:cs typeface="Times New Roman" pitchFamily="18" charset="0"/>
              </a:rPr>
              <a:t>* Ôn luyện củng cố.</a:t>
            </a:r>
            <a:endParaRPr lang="en-US" sz="3200">
              <a:latin typeface="Times New Roman" pitchFamily="18" charset="0"/>
              <a:cs typeface="Times New Roman" pitchFamily="18" charset="0"/>
            </a:endParaRPr>
          </a:p>
          <a:p>
            <a:r>
              <a:rPr lang="en-US" sz="3200">
                <a:latin typeface="Times New Roman" pitchFamily="18" charset="0"/>
                <a:cs typeface="Times New Roman" pitchFamily="18" charset="0"/>
              </a:rPr>
              <a:t>- TC1: Thi xem ai nhanh</a:t>
            </a:r>
          </a:p>
          <a:p>
            <a:r>
              <a:rPr lang="en-US" sz="3200">
                <a:latin typeface="Times New Roman" pitchFamily="18" charset="0"/>
                <a:cs typeface="Times New Roman" pitchFamily="18" charset="0"/>
              </a:rPr>
              <a:t>+  Cho trẻ tìm xung quanh lớp các nhóm đồ vật có số lượng là 1- 2, thi xem ai tìm nhanh nhất và đúng.</a:t>
            </a:r>
          </a:p>
          <a:p>
            <a:r>
              <a:rPr lang="en-US" sz="3200">
                <a:latin typeface="Times New Roman" pitchFamily="18" charset="0"/>
                <a:cs typeface="Times New Roman" pitchFamily="18" charset="0"/>
              </a:rPr>
              <a:t>- TC2: Tìm về đúng nhà</a:t>
            </a:r>
          </a:p>
          <a:p>
            <a:r>
              <a:rPr lang="en-US" sz="3200">
                <a:latin typeface="Times New Roman" pitchFamily="18" charset="0"/>
                <a:cs typeface="Times New Roman" pitchFamily="18" charset="0"/>
              </a:rPr>
              <a:t>+ CC: Trẻ đi vòng tròn và hát bài “Cháu yêu cô chú công nhân” khi có hiệu lệnh “tìm nhà” trẻ chạy về ngôi nhà có chấm tròn tương ứng với thẻ chấm đang cầm.</a:t>
            </a:r>
          </a:p>
          <a:p>
            <a:r>
              <a:rPr lang="en-US" sz="3200">
                <a:latin typeface="Times New Roman" pitchFamily="18" charset="0"/>
                <a:cs typeface="Times New Roman" pitchFamily="18" charset="0"/>
              </a:rPr>
              <a:t>+ LC: Bạn nào tìm sai sẽ phải nhảy lò cò (Cô cho trẻ chơi 2- 3 lần, bao quát động viên trẻ chơi).</a:t>
            </a:r>
          </a:p>
        </p:txBody>
      </p:sp>
    </p:spTree>
    <p:extLst>
      <p:ext uri="{BB962C8B-B14F-4D97-AF65-F5344CB8AC3E}">
        <p14:creationId xmlns:p14="http://schemas.microsoft.com/office/powerpoint/2010/main" val="35014396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2" name="Rectangle 1"/>
          <p:cNvSpPr/>
          <p:nvPr/>
        </p:nvSpPr>
        <p:spPr>
          <a:xfrm>
            <a:off x="3305578" y="191024"/>
            <a:ext cx="6096000" cy="707886"/>
          </a:xfrm>
          <a:prstGeom prst="rect">
            <a:avLst/>
          </a:prstGeom>
        </p:spPr>
        <p:txBody>
          <a:bodyPr>
            <a:spAutoFit/>
          </a:bodyPr>
          <a:lstStyle/>
          <a:p>
            <a:r>
              <a:rPr lang="en-US" sz="2000" b="1">
                <a:latin typeface="Times New Roman" pitchFamily="18" charset="0"/>
                <a:cs typeface="Times New Roman" pitchFamily="18" charset="0"/>
              </a:rPr>
              <a:t>3. Kết thúc: </a:t>
            </a:r>
            <a:endParaRPr lang="en-US" sz="2000">
              <a:latin typeface="Times New Roman" pitchFamily="18" charset="0"/>
              <a:cs typeface="Times New Roman" pitchFamily="18" charset="0"/>
            </a:endParaRPr>
          </a:p>
          <a:p>
            <a:r>
              <a:rPr lang="en-US" sz="2000">
                <a:latin typeface="Times New Roman" pitchFamily="18" charset="0"/>
                <a:cs typeface="Times New Roman" pitchFamily="18" charset="0"/>
              </a:rPr>
              <a:t>Cô và trẻ cùng hát bài “Chú bộ đội”</a:t>
            </a:r>
          </a:p>
        </p:txBody>
      </p:sp>
      <p:pic>
        <p:nvPicPr>
          <p:cNvPr id="3" name="Chú Bộ Đội - Nhạc Thiếu Nhi Có Lời.web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79839" y="1060898"/>
            <a:ext cx="9667204" cy="5437803"/>
          </a:xfrm>
          <a:prstGeom prst="rect">
            <a:avLst/>
          </a:prstGeom>
        </p:spPr>
      </p:pic>
    </p:spTree>
    <p:extLst>
      <p:ext uri="{BB962C8B-B14F-4D97-AF65-F5344CB8AC3E}">
        <p14:creationId xmlns:p14="http://schemas.microsoft.com/office/powerpoint/2010/main" val="25017296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1665</TotalTime>
  <Words>435</Words>
  <Application>Microsoft Office PowerPoint</Application>
  <PresentationFormat>Widescreen</PresentationFormat>
  <Paragraphs>21</Paragraphs>
  <Slides>7</Slides>
  <Notes>0</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vt:i4>
      </vt:variant>
    </vt:vector>
  </HeadingPairs>
  <TitlesOfParts>
    <vt:vector size="12" baseType="lpstr">
      <vt:lpstr>Arial</vt:lpstr>
      <vt:lpstr>Calibri</vt:lpstr>
      <vt:lpstr>Calibri Light</vt:lpstr>
      <vt:lpstr>Times New Roman</vt:lpstr>
      <vt:lpstr>Office Theme</vt:lpstr>
      <vt:lpstr>PHÒNG GIÁO DỤC VÀ ĐÀO TẠO QUẬN LONG BIÊN  TRƯỜNG MẦM NON HOA TRẠNG NGUYÊN </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PHÒNG GIÁO DỤC VÀ ĐÀO TẠO QUẬN LONG BIÊN  TRƯỜNG MẦM NON GIA THƯỢNG</dc:title>
  <dc:creator>Windows User</dc:creator>
  <cp:lastModifiedBy>thinkpad</cp:lastModifiedBy>
  <cp:revision>17</cp:revision>
  <dcterms:created xsi:type="dcterms:W3CDTF">2020-02-03T12:44:27Z</dcterms:created>
  <dcterms:modified xsi:type="dcterms:W3CDTF">2025-02-18T13:15:09Z</dcterms:modified>
</cp:coreProperties>
</file>