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itchFamily="34" charset="0"/>
      <p:regular r:id="rId8"/>
      <p:bold r:id="rId9"/>
      <p:italic r:id="rId10"/>
      <p:boldItalic r:id="rId11"/>
    </p:embeddedFont>
    <p:embeddedFont>
      <p:font typeface="Noto Sans Bold" charset="0"/>
      <p:regular r:id="rId12"/>
      <p:bold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-536" y="-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7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9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F3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74076" y="4684198"/>
            <a:ext cx="8205551" cy="8185037"/>
          </a:xfrm>
          <a:custGeom>
            <a:avLst/>
            <a:gdLst/>
            <a:ahLst/>
            <a:cxnLst/>
            <a:rect l="l" t="t" r="r" b="b"/>
            <a:pathLst>
              <a:path w="8205551" h="8185037">
                <a:moveTo>
                  <a:pt x="0" y="0"/>
                </a:moveTo>
                <a:lnTo>
                  <a:pt x="8205552" y="0"/>
                </a:lnTo>
                <a:lnTo>
                  <a:pt x="8205552" y="8185037"/>
                </a:lnTo>
                <a:lnTo>
                  <a:pt x="0" y="8185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459532" y="4874038"/>
            <a:ext cx="8205551" cy="8185037"/>
          </a:xfrm>
          <a:custGeom>
            <a:avLst/>
            <a:gdLst/>
            <a:ahLst/>
            <a:cxnLst/>
            <a:rect l="l" t="t" r="r" b="b"/>
            <a:pathLst>
              <a:path w="8205551" h="8185037">
                <a:moveTo>
                  <a:pt x="0" y="0"/>
                </a:moveTo>
                <a:lnTo>
                  <a:pt x="8205551" y="0"/>
                </a:lnTo>
                <a:lnTo>
                  <a:pt x="8205551" y="8185037"/>
                </a:lnTo>
                <a:lnTo>
                  <a:pt x="0" y="81850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-847774">
            <a:off x="13441375" y="488497"/>
            <a:ext cx="4461623" cy="3707203"/>
          </a:xfrm>
          <a:custGeom>
            <a:avLst/>
            <a:gdLst/>
            <a:ahLst/>
            <a:cxnLst/>
            <a:rect l="l" t="t" r="r" b="b"/>
            <a:pathLst>
              <a:path w="4461623" h="3707203">
                <a:moveTo>
                  <a:pt x="0" y="0"/>
                </a:moveTo>
                <a:lnTo>
                  <a:pt x="4461623" y="0"/>
                </a:lnTo>
                <a:lnTo>
                  <a:pt x="4461623" y="3707203"/>
                </a:lnTo>
                <a:lnTo>
                  <a:pt x="0" y="37072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9640154" y="8183218"/>
            <a:ext cx="4175602" cy="3168238"/>
          </a:xfrm>
          <a:custGeom>
            <a:avLst/>
            <a:gdLst/>
            <a:ahLst/>
            <a:cxnLst/>
            <a:rect l="l" t="t" r="r" b="b"/>
            <a:pathLst>
              <a:path w="4175602" h="3168238">
                <a:moveTo>
                  <a:pt x="0" y="0"/>
                </a:moveTo>
                <a:lnTo>
                  <a:pt x="4175602" y="0"/>
                </a:lnTo>
                <a:lnTo>
                  <a:pt x="4175602" y="3168238"/>
                </a:lnTo>
                <a:lnTo>
                  <a:pt x="0" y="316823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527387" y="2531488"/>
            <a:ext cx="9753897" cy="5913300"/>
          </a:xfrm>
          <a:custGeom>
            <a:avLst/>
            <a:gdLst/>
            <a:ahLst/>
            <a:cxnLst/>
            <a:rect l="l" t="t" r="r" b="b"/>
            <a:pathLst>
              <a:path w="9753897" h="5913300">
                <a:moveTo>
                  <a:pt x="0" y="0"/>
                </a:moveTo>
                <a:lnTo>
                  <a:pt x="9753897" y="0"/>
                </a:lnTo>
                <a:lnTo>
                  <a:pt x="9753897" y="5913300"/>
                </a:lnTo>
                <a:lnTo>
                  <a:pt x="0" y="59133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flipH="1">
            <a:off x="1435800" y="3007613"/>
            <a:ext cx="8968536" cy="5437175"/>
          </a:xfrm>
          <a:custGeom>
            <a:avLst/>
            <a:gdLst/>
            <a:ahLst/>
            <a:cxnLst/>
            <a:rect l="l" t="t" r="r" b="b"/>
            <a:pathLst>
              <a:path w="8968536" h="5437175">
                <a:moveTo>
                  <a:pt x="8968536" y="0"/>
                </a:moveTo>
                <a:lnTo>
                  <a:pt x="0" y="0"/>
                </a:lnTo>
                <a:lnTo>
                  <a:pt x="0" y="5437175"/>
                </a:lnTo>
                <a:lnTo>
                  <a:pt x="8968536" y="5437175"/>
                </a:lnTo>
                <a:lnTo>
                  <a:pt x="8968536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600200" y="2366343"/>
            <a:ext cx="14530747" cy="1545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879"/>
              </a:lnSpc>
            </a:pPr>
            <a:r>
              <a:rPr lang="en-US" sz="9199" dirty="0" smtClean="0">
                <a:solidFill>
                  <a:schemeClr val="accent3">
                    <a:lumMod val="50000"/>
                  </a:scheme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THƠ</a:t>
            </a:r>
            <a:r>
              <a:rPr lang="en-US" sz="9199" smtClean="0">
                <a:solidFill>
                  <a:schemeClr val="accent3">
                    <a:lumMod val="50000"/>
                  </a:scheme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: </a:t>
            </a:r>
            <a:r>
              <a:rPr lang="en-US" sz="9199" smtClean="0">
                <a:solidFill>
                  <a:schemeClr val="accent3">
                    <a:lumMod val="50000"/>
                  </a:schemeClr>
                </a:solidFill>
                <a:latin typeface="Noto Sans Bold"/>
                <a:ea typeface="Noto Sans Bold"/>
                <a:cs typeface="Noto Sans Bold"/>
                <a:sym typeface="Noto Sans Bold"/>
              </a:rPr>
              <a:t>BÃO</a:t>
            </a:r>
            <a:endParaRPr lang="en-US" sz="9199" dirty="0">
              <a:solidFill>
                <a:schemeClr val="accent3">
                  <a:lumMod val="50000"/>
                </a:schemeClr>
              </a:solidFill>
              <a:latin typeface="Noto Sans Bold"/>
              <a:ea typeface="Noto Sans Bold"/>
              <a:cs typeface="Noto Sans Bold"/>
              <a:sym typeface="Noto Sans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3128" y="647700"/>
            <a:ext cx="118373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PHÒNG GIÁO DỤC VÀ ĐÀO TẠO QUẬN LONG BIÊN</a:t>
            </a:r>
            <a:endParaRPr lang="vi-VN" sz="3600" b="1" dirty="0">
              <a:solidFill>
                <a:srgbClr val="FF0000"/>
              </a:solidFill>
            </a:endParaRPr>
          </a:p>
          <a:p>
            <a:pPr lvl="0" algn="ctr"/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TRƯỜNG MẦM NON HOA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TRẠNG NGUYÊN</a:t>
            </a:r>
            <a:endParaRPr lang="vi-VN" sz="3600" b="1" dirty="0">
              <a:solidFill>
                <a:srgbClr val="FF0000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440363"/>
            <a:ext cx="5443537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254893" y="-428194"/>
            <a:ext cx="9313057" cy="11143387"/>
            <a:chOff x="0" y="0"/>
            <a:chExt cx="3663950" cy="438404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319270"/>
            </a:xfrm>
            <a:custGeom>
              <a:avLst/>
              <a:gdLst/>
              <a:ahLst/>
              <a:cxnLst/>
              <a:rect l="l" t="t" r="r" b="b"/>
              <a:pathLst>
                <a:path w="3600450" h="4319270">
                  <a:moveTo>
                    <a:pt x="3600450" y="3959860"/>
                  </a:moveTo>
                  <a:cubicBezTo>
                    <a:pt x="3600450" y="4159250"/>
                    <a:pt x="3439160" y="4319270"/>
                    <a:pt x="3241040" y="4319270"/>
                  </a:cubicBezTo>
                  <a:lnTo>
                    <a:pt x="359410" y="4319270"/>
                  </a:lnTo>
                  <a:cubicBezTo>
                    <a:pt x="160020" y="4319270"/>
                    <a:pt x="0" y="4157980"/>
                    <a:pt x="0" y="395986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3959860"/>
                  </a:lnTo>
                  <a:close/>
                </a:path>
              </a:pathLst>
            </a:custGeom>
            <a:blipFill>
              <a:blip r:embed="rId2"/>
              <a:stretch>
                <a:fillRect l="-46687" r="-9873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384040"/>
            </a:xfrm>
            <a:custGeom>
              <a:avLst/>
              <a:gdLst/>
              <a:ahLst/>
              <a:cxnLst/>
              <a:rect l="l" t="t" r="r" b="b"/>
              <a:pathLst>
                <a:path w="3663950" h="4384040">
                  <a:moveTo>
                    <a:pt x="3271520" y="4384040"/>
                  </a:moveTo>
                  <a:lnTo>
                    <a:pt x="391160" y="4384040"/>
                  </a:lnTo>
                  <a:cubicBezTo>
                    <a:pt x="175260" y="4384040"/>
                    <a:pt x="0" y="4208780"/>
                    <a:pt x="0" y="3992880"/>
                  </a:cubicBezTo>
                  <a:lnTo>
                    <a:pt x="0" y="39116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3991610"/>
                  </a:lnTo>
                  <a:cubicBezTo>
                    <a:pt x="3663950" y="4207510"/>
                    <a:pt x="3487420" y="4384040"/>
                    <a:pt x="3271520" y="438404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3991610"/>
                  </a:lnTo>
                  <a:cubicBezTo>
                    <a:pt x="63500" y="4173220"/>
                    <a:pt x="210820" y="4319270"/>
                    <a:pt x="391160" y="4319270"/>
                  </a:cubicBezTo>
                  <a:lnTo>
                    <a:pt x="3271520" y="4319270"/>
                  </a:lnTo>
                  <a:cubicBezTo>
                    <a:pt x="3453130" y="4319270"/>
                    <a:pt x="3599180" y="4171950"/>
                    <a:pt x="3599180" y="399161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00592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108254" y="-1274875"/>
            <a:ext cx="4461149" cy="2303575"/>
          </a:xfrm>
          <a:custGeom>
            <a:avLst/>
            <a:gdLst/>
            <a:ahLst/>
            <a:cxnLst/>
            <a:rect l="l" t="t" r="r" b="b"/>
            <a:pathLst>
              <a:path w="4461149" h="2303575">
                <a:moveTo>
                  <a:pt x="0" y="0"/>
                </a:moveTo>
                <a:lnTo>
                  <a:pt x="4461149" y="0"/>
                </a:lnTo>
                <a:lnTo>
                  <a:pt x="4461149" y="2303575"/>
                </a:lnTo>
                <a:lnTo>
                  <a:pt x="0" y="230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144000" y="265852"/>
            <a:ext cx="6824364" cy="9955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999"/>
              </a:lnSpc>
            </a:pPr>
            <a:r>
              <a:rPr lang="en-US" sz="9999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Bão</a:t>
            </a:r>
            <a:endParaRPr lang="en-US" sz="9999" dirty="0">
              <a:solidFill>
                <a:srgbClr val="005926"/>
              </a:solidFill>
              <a:latin typeface="UVN Hong Ha" panose="020B0504020202020204" pitchFamily="34" charset="0"/>
              <a:ea typeface="Now Bold"/>
              <a:cs typeface="Now Bold"/>
              <a:sym typeface="Now Bold"/>
            </a:endParaRPr>
          </a:p>
          <a:p>
            <a:pPr algn="l">
              <a:lnSpc>
                <a:spcPts val="6000"/>
              </a:lnSpc>
            </a:pP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Chắc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bão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có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chân</a:t>
            </a:r>
            <a:endParaRPr lang="en-US" sz="5000" b="1" dirty="0">
              <a:solidFill>
                <a:srgbClr val="005926"/>
              </a:solidFill>
              <a:latin typeface="UVN Hong Ha" panose="020B0504020202020204" pitchFamily="34" charset="0"/>
              <a:ea typeface="Now Bold"/>
              <a:cs typeface="Now Bold"/>
              <a:sym typeface="Now Bold"/>
            </a:endParaRPr>
          </a:p>
          <a:p>
            <a:pPr algn="l">
              <a:lnSpc>
                <a:spcPts val="6000"/>
              </a:lnSpc>
            </a:pP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Mới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hay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chạy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nhảy</a:t>
            </a:r>
            <a:endParaRPr lang="en-US" sz="5000" b="1" dirty="0">
              <a:solidFill>
                <a:srgbClr val="005926"/>
              </a:solidFill>
              <a:latin typeface="UVN Hong Ha" panose="020B0504020202020204" pitchFamily="34" charset="0"/>
              <a:ea typeface="Now Bold"/>
              <a:cs typeface="Now Bold"/>
              <a:sym typeface="Now Bold"/>
            </a:endParaRPr>
          </a:p>
          <a:p>
            <a:pPr algn="l">
              <a:lnSpc>
                <a:spcPts val="6000"/>
              </a:lnSpc>
            </a:pP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Vừa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xô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cây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ấy</a:t>
            </a:r>
            <a:endParaRPr lang="en-US" sz="5000" b="1" dirty="0">
              <a:solidFill>
                <a:srgbClr val="005926"/>
              </a:solidFill>
              <a:latin typeface="UVN Hong Ha" panose="020B0504020202020204" pitchFamily="34" charset="0"/>
              <a:ea typeface="Now Bold"/>
              <a:cs typeface="Now Bold"/>
              <a:sym typeface="Now Bold"/>
            </a:endParaRPr>
          </a:p>
          <a:p>
            <a:pPr algn="l">
              <a:lnSpc>
                <a:spcPts val="6000"/>
              </a:lnSpc>
            </a:pP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Đã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rung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cành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này</a:t>
            </a:r>
            <a:endParaRPr lang="en-US" sz="5000" b="1" dirty="0">
              <a:solidFill>
                <a:srgbClr val="005926"/>
              </a:solidFill>
              <a:latin typeface="UVN Hong Ha" panose="020B0504020202020204" pitchFamily="34" charset="0"/>
              <a:ea typeface="Now Bold"/>
              <a:cs typeface="Now Bold"/>
              <a:sym typeface="Now Bold"/>
            </a:endParaRPr>
          </a:p>
          <a:p>
            <a:pPr algn="l">
              <a:lnSpc>
                <a:spcPts val="6000"/>
              </a:lnSpc>
            </a:pPr>
            <a:endParaRPr lang="en-US" sz="5000" b="1" dirty="0">
              <a:solidFill>
                <a:srgbClr val="005926"/>
              </a:solidFill>
              <a:latin typeface="UVN Hong Ha" panose="020B0504020202020204" pitchFamily="34" charset="0"/>
              <a:ea typeface="Now Bold"/>
              <a:cs typeface="Now Bold"/>
              <a:sym typeface="Now Bold"/>
            </a:endParaRPr>
          </a:p>
          <a:p>
            <a:pPr algn="l">
              <a:lnSpc>
                <a:spcPts val="6000"/>
              </a:lnSpc>
            </a:pP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Chắc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bão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có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tay</a:t>
            </a:r>
            <a:endParaRPr lang="en-US" sz="5000" b="1" dirty="0">
              <a:solidFill>
                <a:srgbClr val="005926"/>
              </a:solidFill>
              <a:latin typeface="UVN Hong Ha" panose="020B0504020202020204" pitchFamily="34" charset="0"/>
              <a:ea typeface="Now Bold"/>
              <a:cs typeface="Now Bold"/>
              <a:sym typeface="Now Bold"/>
            </a:endParaRPr>
          </a:p>
          <a:p>
            <a:pPr algn="l">
              <a:lnSpc>
                <a:spcPts val="6000"/>
              </a:lnSpc>
            </a:pP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Móng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dài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vuốt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sắc</a:t>
            </a:r>
          </a:p>
          <a:p>
            <a:pPr algn="l">
              <a:lnSpc>
                <a:spcPts val="6000"/>
              </a:lnSpc>
            </a:pP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Vườn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nhà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xơ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xác</a:t>
            </a:r>
            <a:endParaRPr lang="en-US" sz="5000" b="1" dirty="0">
              <a:solidFill>
                <a:srgbClr val="005926"/>
              </a:solidFill>
              <a:latin typeface="UVN Hong Ha" panose="020B0504020202020204" pitchFamily="34" charset="0"/>
              <a:ea typeface="Now Bold"/>
              <a:cs typeface="Now Bold"/>
              <a:sym typeface="Now Bold"/>
            </a:endParaRPr>
          </a:p>
          <a:p>
            <a:pPr algn="l">
              <a:lnSpc>
                <a:spcPts val="6000"/>
              </a:lnSpc>
            </a:pP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Bão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cào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đó</a:t>
            </a:r>
            <a:r>
              <a:rPr lang="en-US" sz="5000" b="1" dirty="0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000" b="1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thô</a:t>
            </a:r>
            <a:r>
              <a:rPr lang="en-US" sz="5000" dirty="0" err="1">
                <a:solidFill>
                  <a:srgbClr val="005926"/>
                </a:solidFill>
                <a:latin typeface="UVN Hong Ha" panose="020B0504020202020204" pitchFamily="34" charset="0"/>
                <a:ea typeface="Now Bold"/>
                <a:cs typeface="Now Bold"/>
                <a:sym typeface="Now Bold"/>
              </a:rPr>
              <a:t>i</a:t>
            </a:r>
            <a:endParaRPr lang="en-US" sz="5000" dirty="0">
              <a:solidFill>
                <a:srgbClr val="005926"/>
              </a:solidFill>
              <a:latin typeface="UVN Hong Ha" panose="020B0504020202020204" pitchFamily="34" charset="0"/>
              <a:ea typeface="Now Bold"/>
              <a:cs typeface="Now Bold"/>
              <a:sym typeface="Now Bold"/>
            </a:endParaRPr>
          </a:p>
          <a:p>
            <a:pPr marL="0" lvl="0" indent="0" algn="l">
              <a:lnSpc>
                <a:spcPts val="11999"/>
              </a:lnSpc>
              <a:spcBef>
                <a:spcPct val="0"/>
              </a:spcBef>
            </a:pPr>
            <a:endParaRPr lang="en-US" sz="5000" dirty="0">
              <a:solidFill>
                <a:srgbClr val="005926"/>
              </a:solidFill>
              <a:latin typeface="UVN Hong Ha" panose="020B0504020202020204" pitchFamily="34" charset="0"/>
              <a:ea typeface="Now Bold"/>
              <a:cs typeface="Now Bold"/>
              <a:sym typeface="Now Bold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4262589" y="-1855529"/>
            <a:ext cx="4639856" cy="4608163"/>
          </a:xfrm>
          <a:custGeom>
            <a:avLst/>
            <a:gdLst/>
            <a:ahLst/>
            <a:cxnLst/>
            <a:rect l="l" t="t" r="r" b="b"/>
            <a:pathLst>
              <a:path w="4639856" h="4608163">
                <a:moveTo>
                  <a:pt x="0" y="0"/>
                </a:moveTo>
                <a:lnTo>
                  <a:pt x="4639855" y="0"/>
                </a:lnTo>
                <a:lnTo>
                  <a:pt x="4639855" y="4608162"/>
                </a:lnTo>
                <a:lnTo>
                  <a:pt x="0" y="46081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350567">
            <a:off x="10989227" y="8537749"/>
            <a:ext cx="2291889" cy="3498501"/>
          </a:xfrm>
          <a:custGeom>
            <a:avLst/>
            <a:gdLst/>
            <a:ahLst/>
            <a:cxnLst/>
            <a:rect l="l" t="t" r="r" b="b"/>
            <a:pathLst>
              <a:path w="2291889" h="3498501">
                <a:moveTo>
                  <a:pt x="0" y="0"/>
                </a:moveTo>
                <a:lnTo>
                  <a:pt x="2291889" y="0"/>
                </a:lnTo>
                <a:lnTo>
                  <a:pt x="2291889" y="3498502"/>
                </a:lnTo>
                <a:lnTo>
                  <a:pt x="0" y="34985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3347213" y="6483244"/>
            <a:ext cx="9111300" cy="6493872"/>
          </a:xfrm>
          <a:custGeom>
            <a:avLst/>
            <a:gdLst/>
            <a:ahLst/>
            <a:cxnLst/>
            <a:rect l="l" t="t" r="r" b="b"/>
            <a:pathLst>
              <a:path w="9111300" h="6493872">
                <a:moveTo>
                  <a:pt x="9111300" y="0"/>
                </a:moveTo>
                <a:lnTo>
                  <a:pt x="0" y="0"/>
                </a:lnTo>
                <a:lnTo>
                  <a:pt x="0" y="6493872"/>
                </a:lnTo>
                <a:lnTo>
                  <a:pt x="9111300" y="6493872"/>
                </a:lnTo>
                <a:lnTo>
                  <a:pt x="91113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6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42975" y="1126979"/>
            <a:ext cx="4239530" cy="7200900"/>
          </a:xfrm>
          <a:custGeom>
            <a:avLst/>
            <a:gdLst/>
            <a:ahLst/>
            <a:cxnLst/>
            <a:rect l="l" t="t" r="r" b="b"/>
            <a:pathLst>
              <a:path w="4239530" h="7200900">
                <a:moveTo>
                  <a:pt x="0" y="0"/>
                </a:moveTo>
                <a:lnTo>
                  <a:pt x="4239530" y="0"/>
                </a:lnTo>
                <a:lnTo>
                  <a:pt x="423953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25401" y="-5544554"/>
            <a:ext cx="22220763" cy="22220763"/>
          </a:xfrm>
          <a:custGeom>
            <a:avLst/>
            <a:gdLst/>
            <a:ahLst/>
            <a:cxnLst/>
            <a:rect l="l" t="t" r="r" b="b"/>
            <a:pathLst>
              <a:path w="22220763" h="22220763">
                <a:moveTo>
                  <a:pt x="0" y="0"/>
                </a:moveTo>
                <a:lnTo>
                  <a:pt x="22220764" y="0"/>
                </a:lnTo>
                <a:lnTo>
                  <a:pt x="22220764" y="22220764"/>
                </a:lnTo>
                <a:lnTo>
                  <a:pt x="0" y="22220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261479" y="6677622"/>
            <a:ext cx="22135209" cy="2258165"/>
          </a:xfrm>
          <a:custGeom>
            <a:avLst/>
            <a:gdLst/>
            <a:ahLst/>
            <a:cxnLst/>
            <a:rect l="l" t="t" r="r" b="b"/>
            <a:pathLst>
              <a:path w="22135209" h="2258165">
                <a:moveTo>
                  <a:pt x="0" y="0"/>
                </a:moveTo>
                <a:lnTo>
                  <a:pt x="22135209" y="0"/>
                </a:lnTo>
                <a:lnTo>
                  <a:pt x="22135209" y="2258165"/>
                </a:lnTo>
                <a:lnTo>
                  <a:pt x="0" y="22581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3121" b="-4312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76072" y="-146123"/>
            <a:ext cx="5083228" cy="8633933"/>
          </a:xfrm>
          <a:custGeom>
            <a:avLst/>
            <a:gdLst/>
            <a:ahLst/>
            <a:cxnLst/>
            <a:rect l="l" t="t" r="r" b="b"/>
            <a:pathLst>
              <a:path w="5083228" h="8633933">
                <a:moveTo>
                  <a:pt x="0" y="0"/>
                </a:moveTo>
                <a:lnTo>
                  <a:pt x="5083228" y="0"/>
                </a:lnTo>
                <a:lnTo>
                  <a:pt x="5083228" y="8633933"/>
                </a:lnTo>
                <a:lnTo>
                  <a:pt x="0" y="8633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943440" y="8327879"/>
            <a:ext cx="20856842" cy="4014942"/>
          </a:xfrm>
          <a:custGeom>
            <a:avLst/>
            <a:gdLst/>
            <a:ahLst/>
            <a:cxnLst/>
            <a:rect l="l" t="t" r="r" b="b"/>
            <a:pathLst>
              <a:path w="20856842" h="4014942">
                <a:moveTo>
                  <a:pt x="0" y="0"/>
                </a:moveTo>
                <a:lnTo>
                  <a:pt x="20856842" y="0"/>
                </a:lnTo>
                <a:lnTo>
                  <a:pt x="20856842" y="4014942"/>
                </a:lnTo>
                <a:lnTo>
                  <a:pt x="0" y="40149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690787" y="3166363"/>
            <a:ext cx="12906425" cy="3511258"/>
            <a:chOff x="0" y="0"/>
            <a:chExt cx="2879676" cy="78343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79676" cy="783431"/>
            </a:xfrm>
            <a:custGeom>
              <a:avLst/>
              <a:gdLst/>
              <a:ahLst/>
              <a:cxnLst/>
              <a:rect l="l" t="t" r="r" b="b"/>
              <a:pathLst>
                <a:path w="2879676" h="783431">
                  <a:moveTo>
                    <a:pt x="30592" y="0"/>
                  </a:moveTo>
                  <a:lnTo>
                    <a:pt x="2849084" y="0"/>
                  </a:lnTo>
                  <a:cubicBezTo>
                    <a:pt x="2857197" y="0"/>
                    <a:pt x="2864979" y="3223"/>
                    <a:pt x="2870716" y="8960"/>
                  </a:cubicBezTo>
                  <a:cubicBezTo>
                    <a:pt x="2876453" y="14697"/>
                    <a:pt x="2879676" y="22479"/>
                    <a:pt x="2879676" y="30592"/>
                  </a:cubicBezTo>
                  <a:lnTo>
                    <a:pt x="2879676" y="752838"/>
                  </a:lnTo>
                  <a:cubicBezTo>
                    <a:pt x="2879676" y="760952"/>
                    <a:pt x="2876453" y="768733"/>
                    <a:pt x="2870716" y="774470"/>
                  </a:cubicBezTo>
                  <a:cubicBezTo>
                    <a:pt x="2864979" y="780207"/>
                    <a:pt x="2857197" y="783431"/>
                    <a:pt x="2849084" y="783431"/>
                  </a:cubicBezTo>
                  <a:lnTo>
                    <a:pt x="30592" y="783431"/>
                  </a:lnTo>
                  <a:cubicBezTo>
                    <a:pt x="22479" y="783431"/>
                    <a:pt x="14697" y="780207"/>
                    <a:pt x="8960" y="774470"/>
                  </a:cubicBezTo>
                  <a:cubicBezTo>
                    <a:pt x="3223" y="768733"/>
                    <a:pt x="0" y="760952"/>
                    <a:pt x="0" y="752838"/>
                  </a:cubicBezTo>
                  <a:lnTo>
                    <a:pt x="0" y="30592"/>
                  </a:lnTo>
                  <a:cubicBezTo>
                    <a:pt x="0" y="22479"/>
                    <a:pt x="3223" y="14697"/>
                    <a:pt x="8960" y="8960"/>
                  </a:cubicBezTo>
                  <a:cubicBezTo>
                    <a:pt x="14697" y="3223"/>
                    <a:pt x="22479" y="0"/>
                    <a:pt x="30592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879676" cy="8215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122872" y="3283693"/>
            <a:ext cx="12042256" cy="3162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>
                <a:solidFill>
                  <a:srgbClr val="F2F2F2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Bài thơ có tên là gì?</a:t>
            </a:r>
          </a:p>
          <a:p>
            <a:pPr algn="l">
              <a:lnSpc>
                <a:spcPts val="8400"/>
              </a:lnSpc>
              <a:spcBef>
                <a:spcPct val="0"/>
              </a:spcBef>
            </a:pPr>
            <a:r>
              <a:rPr lang="en-US" sz="6000">
                <a:solidFill>
                  <a:srgbClr val="F2F2F2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Bài thơ nhắc đến hiện tượng tự nhiên nào?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6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842975" y="1126979"/>
            <a:ext cx="4239530" cy="7200900"/>
          </a:xfrm>
          <a:custGeom>
            <a:avLst/>
            <a:gdLst/>
            <a:ahLst/>
            <a:cxnLst/>
            <a:rect l="l" t="t" r="r" b="b"/>
            <a:pathLst>
              <a:path w="4239530" h="7200900">
                <a:moveTo>
                  <a:pt x="0" y="0"/>
                </a:moveTo>
                <a:lnTo>
                  <a:pt x="4239530" y="0"/>
                </a:lnTo>
                <a:lnTo>
                  <a:pt x="4239530" y="7200900"/>
                </a:lnTo>
                <a:lnTo>
                  <a:pt x="0" y="72009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625401" y="-5544554"/>
            <a:ext cx="22220763" cy="22220763"/>
          </a:xfrm>
          <a:custGeom>
            <a:avLst/>
            <a:gdLst/>
            <a:ahLst/>
            <a:cxnLst/>
            <a:rect l="l" t="t" r="r" b="b"/>
            <a:pathLst>
              <a:path w="22220763" h="22220763">
                <a:moveTo>
                  <a:pt x="0" y="0"/>
                </a:moveTo>
                <a:lnTo>
                  <a:pt x="22220764" y="0"/>
                </a:lnTo>
                <a:lnTo>
                  <a:pt x="22220764" y="22220764"/>
                </a:lnTo>
                <a:lnTo>
                  <a:pt x="0" y="222207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1261479" y="6677622"/>
            <a:ext cx="22135209" cy="2258165"/>
          </a:xfrm>
          <a:custGeom>
            <a:avLst/>
            <a:gdLst/>
            <a:ahLst/>
            <a:cxnLst/>
            <a:rect l="l" t="t" r="r" b="b"/>
            <a:pathLst>
              <a:path w="22135209" h="2258165">
                <a:moveTo>
                  <a:pt x="0" y="0"/>
                </a:moveTo>
                <a:lnTo>
                  <a:pt x="22135209" y="0"/>
                </a:lnTo>
                <a:lnTo>
                  <a:pt x="22135209" y="2258165"/>
                </a:lnTo>
                <a:lnTo>
                  <a:pt x="0" y="225816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43121" b="-43121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76072" y="-146123"/>
            <a:ext cx="5083228" cy="8633933"/>
          </a:xfrm>
          <a:custGeom>
            <a:avLst/>
            <a:gdLst/>
            <a:ahLst/>
            <a:cxnLst/>
            <a:rect l="l" t="t" r="r" b="b"/>
            <a:pathLst>
              <a:path w="5083228" h="8633933">
                <a:moveTo>
                  <a:pt x="0" y="0"/>
                </a:moveTo>
                <a:lnTo>
                  <a:pt x="5083228" y="0"/>
                </a:lnTo>
                <a:lnTo>
                  <a:pt x="5083228" y="8633933"/>
                </a:lnTo>
                <a:lnTo>
                  <a:pt x="0" y="86339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656609" y="8279529"/>
            <a:ext cx="20856842" cy="4014942"/>
          </a:xfrm>
          <a:custGeom>
            <a:avLst/>
            <a:gdLst/>
            <a:ahLst/>
            <a:cxnLst/>
            <a:rect l="l" t="t" r="r" b="b"/>
            <a:pathLst>
              <a:path w="20856842" h="4014942">
                <a:moveTo>
                  <a:pt x="0" y="0"/>
                </a:moveTo>
                <a:lnTo>
                  <a:pt x="20856842" y="0"/>
                </a:lnTo>
                <a:lnTo>
                  <a:pt x="20856842" y="4014942"/>
                </a:lnTo>
                <a:lnTo>
                  <a:pt x="0" y="401494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4427331" y="658562"/>
            <a:ext cx="8115300" cy="1857546"/>
            <a:chOff x="0" y="0"/>
            <a:chExt cx="2137363" cy="4892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37363" cy="489230"/>
            </a:xfrm>
            <a:custGeom>
              <a:avLst/>
              <a:gdLst/>
              <a:ahLst/>
              <a:cxnLst/>
              <a:rect l="l" t="t" r="r" b="b"/>
              <a:pathLst>
                <a:path w="2137363" h="489230">
                  <a:moveTo>
                    <a:pt x="48654" y="0"/>
                  </a:moveTo>
                  <a:lnTo>
                    <a:pt x="2088710" y="0"/>
                  </a:lnTo>
                  <a:cubicBezTo>
                    <a:pt x="2115580" y="0"/>
                    <a:pt x="2137363" y="21783"/>
                    <a:pt x="2137363" y="48654"/>
                  </a:cubicBezTo>
                  <a:lnTo>
                    <a:pt x="2137363" y="440577"/>
                  </a:lnTo>
                  <a:cubicBezTo>
                    <a:pt x="2137363" y="467447"/>
                    <a:pt x="2115580" y="489230"/>
                    <a:pt x="2088710" y="489230"/>
                  </a:cubicBezTo>
                  <a:lnTo>
                    <a:pt x="48654" y="489230"/>
                  </a:lnTo>
                  <a:cubicBezTo>
                    <a:pt x="21783" y="489230"/>
                    <a:pt x="0" y="467447"/>
                    <a:pt x="0" y="440577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2137363" cy="52733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983223" y="898821"/>
            <a:ext cx="7559408" cy="1310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3"/>
              </a:lnSpc>
            </a:pPr>
            <a:r>
              <a:rPr lang="en-US" sz="3766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Bão đến điều gì xảy ra?</a:t>
            </a:r>
          </a:p>
          <a:p>
            <a:pPr algn="l">
              <a:lnSpc>
                <a:spcPts val="5273"/>
              </a:lnSpc>
              <a:spcBef>
                <a:spcPct val="0"/>
              </a:spcBef>
            </a:pPr>
            <a:r>
              <a:rPr lang="en-US" sz="3766">
                <a:solidFill>
                  <a:srgbClr val="000000"/>
                </a:solidFill>
                <a:latin typeface="Noto Sans Bold"/>
                <a:ea typeface="Noto Sans Bold"/>
                <a:cs typeface="Noto Sans Bold"/>
                <a:sym typeface="Noto Sans Bold"/>
              </a:rPr>
              <a:t>+ Bão làm cây cối như thế nào?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4427331" y="2868400"/>
            <a:ext cx="8115300" cy="4938304"/>
            <a:chOff x="0" y="0"/>
            <a:chExt cx="2137363" cy="130062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137363" cy="1300623"/>
            </a:xfrm>
            <a:custGeom>
              <a:avLst/>
              <a:gdLst/>
              <a:ahLst/>
              <a:cxnLst/>
              <a:rect l="l" t="t" r="r" b="b"/>
              <a:pathLst>
                <a:path w="2137363" h="1300623">
                  <a:moveTo>
                    <a:pt x="48654" y="0"/>
                  </a:moveTo>
                  <a:lnTo>
                    <a:pt x="2088710" y="0"/>
                  </a:lnTo>
                  <a:cubicBezTo>
                    <a:pt x="2115580" y="0"/>
                    <a:pt x="2137363" y="21783"/>
                    <a:pt x="2137363" y="48654"/>
                  </a:cubicBezTo>
                  <a:lnTo>
                    <a:pt x="2137363" y="1251970"/>
                  </a:lnTo>
                  <a:cubicBezTo>
                    <a:pt x="2137363" y="1278841"/>
                    <a:pt x="2115580" y="1300623"/>
                    <a:pt x="2088710" y="1300623"/>
                  </a:cubicBezTo>
                  <a:lnTo>
                    <a:pt x="48654" y="1300623"/>
                  </a:lnTo>
                  <a:cubicBezTo>
                    <a:pt x="21783" y="1300623"/>
                    <a:pt x="0" y="1278841"/>
                    <a:pt x="0" y="1251970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2137363" cy="133872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5904148" y="3897791"/>
            <a:ext cx="5072633" cy="33073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59"/>
              </a:lnSpc>
            </a:pPr>
            <a:r>
              <a:rPr lang="en-US" sz="3716" b="1" dirty="0" err="1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Chắc</a:t>
            </a:r>
            <a:r>
              <a:rPr lang="en-US" sz="3716" b="1" dirty="0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 </a:t>
            </a:r>
            <a:r>
              <a:rPr lang="en-US" sz="3716" b="1" dirty="0" err="1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bão</a:t>
            </a:r>
            <a:r>
              <a:rPr lang="en-US" sz="3716" b="1" dirty="0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 có </a:t>
            </a:r>
            <a:r>
              <a:rPr lang="en-US" sz="3716" b="1" dirty="0" err="1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chân</a:t>
            </a:r>
            <a:endParaRPr lang="en-US" sz="3716" b="1" dirty="0">
              <a:solidFill>
                <a:srgbClr val="000000"/>
              </a:solidFill>
              <a:latin typeface="UVN Hong Ha" panose="020B0504020202020204" pitchFamily="34" charset="0"/>
              <a:ea typeface="Now Bold"/>
              <a:cs typeface="Times New Roman" panose="02020603050405020304" pitchFamily="18" charset="0"/>
              <a:sym typeface="Now Bold"/>
            </a:endParaRPr>
          </a:p>
          <a:p>
            <a:pPr algn="ctr">
              <a:lnSpc>
                <a:spcPts val="4459"/>
              </a:lnSpc>
            </a:pPr>
            <a:r>
              <a:rPr lang="en-US" sz="3716" b="1" dirty="0" err="1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Mới</a:t>
            </a:r>
            <a:r>
              <a:rPr lang="en-US" sz="3716" b="1" dirty="0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 hay </a:t>
            </a:r>
            <a:r>
              <a:rPr lang="en-US" sz="3716" b="1" dirty="0" err="1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chạy</a:t>
            </a:r>
            <a:r>
              <a:rPr lang="en-US" sz="3716" b="1" dirty="0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 </a:t>
            </a:r>
            <a:r>
              <a:rPr lang="en-US" sz="3716" b="1" dirty="0" err="1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nhảy</a:t>
            </a:r>
            <a:endParaRPr lang="en-US" sz="3716" b="1" dirty="0">
              <a:solidFill>
                <a:srgbClr val="000000"/>
              </a:solidFill>
              <a:latin typeface="UVN Hong Ha" panose="020B0504020202020204" pitchFamily="34" charset="0"/>
              <a:ea typeface="Now Bold"/>
              <a:cs typeface="Times New Roman" panose="02020603050405020304" pitchFamily="18" charset="0"/>
              <a:sym typeface="Now Bold"/>
            </a:endParaRPr>
          </a:p>
          <a:p>
            <a:pPr algn="ctr">
              <a:lnSpc>
                <a:spcPts val="4459"/>
              </a:lnSpc>
            </a:pPr>
            <a:r>
              <a:rPr lang="en-US" sz="3716" b="1" dirty="0" err="1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Vừa</a:t>
            </a:r>
            <a:r>
              <a:rPr lang="en-US" sz="3716" b="1" dirty="0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 </a:t>
            </a:r>
            <a:r>
              <a:rPr lang="en-US" sz="3716" b="1" dirty="0" err="1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xô</a:t>
            </a:r>
            <a:r>
              <a:rPr lang="en-US" sz="3716" b="1" dirty="0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 </a:t>
            </a:r>
            <a:r>
              <a:rPr lang="en-US" sz="3716" b="1" dirty="0" err="1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cây</a:t>
            </a:r>
            <a:r>
              <a:rPr lang="en-US" sz="3716" b="1" dirty="0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 </a:t>
            </a:r>
            <a:r>
              <a:rPr lang="en-US" sz="3716" b="1" dirty="0" err="1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ấy</a:t>
            </a:r>
            <a:endParaRPr lang="en-US" sz="3716" b="1" dirty="0">
              <a:solidFill>
                <a:srgbClr val="000000"/>
              </a:solidFill>
              <a:latin typeface="UVN Hong Ha" panose="020B0504020202020204" pitchFamily="34" charset="0"/>
              <a:ea typeface="Now Bold"/>
              <a:cs typeface="Times New Roman" panose="02020603050405020304" pitchFamily="18" charset="0"/>
              <a:sym typeface="Now Bold"/>
            </a:endParaRPr>
          </a:p>
          <a:p>
            <a:pPr algn="ctr">
              <a:lnSpc>
                <a:spcPts val="4459"/>
              </a:lnSpc>
            </a:pPr>
            <a:r>
              <a:rPr lang="en-US" sz="3716" b="1" dirty="0" err="1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Đã</a:t>
            </a:r>
            <a:r>
              <a:rPr lang="en-US" sz="3716" b="1" dirty="0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 rung </a:t>
            </a:r>
            <a:r>
              <a:rPr lang="en-US" sz="3716" b="1" dirty="0" err="1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cành</a:t>
            </a:r>
            <a:r>
              <a:rPr lang="en-US" sz="3716" b="1" dirty="0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 </a:t>
            </a:r>
            <a:r>
              <a:rPr lang="en-US" sz="3716" b="1" dirty="0" err="1">
                <a:solidFill>
                  <a:srgbClr val="000000"/>
                </a:solidFill>
                <a:latin typeface="UVN Hong Ha" panose="020B0504020202020204" pitchFamily="34" charset="0"/>
                <a:ea typeface="Now Bold"/>
                <a:cs typeface="Times New Roman" panose="02020603050405020304" pitchFamily="18" charset="0"/>
                <a:sym typeface="Now Bold"/>
              </a:rPr>
              <a:t>này</a:t>
            </a:r>
            <a:endParaRPr lang="en-US" sz="3716" b="1" dirty="0">
              <a:solidFill>
                <a:srgbClr val="000000"/>
              </a:solidFill>
              <a:latin typeface="UVN Hong Ha" panose="020B0504020202020204" pitchFamily="34" charset="0"/>
              <a:ea typeface="Now Bold"/>
              <a:cs typeface="Times New Roman" panose="02020603050405020304" pitchFamily="18" charset="0"/>
              <a:sym typeface="Now Bold"/>
            </a:endParaRPr>
          </a:p>
          <a:p>
            <a:pPr marL="0" lvl="0" indent="0" algn="l">
              <a:lnSpc>
                <a:spcPts val="8919"/>
              </a:lnSpc>
              <a:spcBef>
                <a:spcPct val="0"/>
              </a:spcBef>
            </a:pPr>
            <a:endParaRPr lang="en-US" sz="3716" dirty="0">
              <a:solidFill>
                <a:srgbClr val="000000"/>
              </a:solidFill>
              <a:latin typeface="Now Bold"/>
              <a:ea typeface="Now Bold"/>
              <a:cs typeface="Now Bold"/>
              <a:sym typeface="Now Bol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A6A6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265307" y="-320084"/>
            <a:ext cx="11781931" cy="11976550"/>
          </a:xfrm>
          <a:custGeom>
            <a:avLst/>
            <a:gdLst/>
            <a:ahLst/>
            <a:cxnLst/>
            <a:rect l="l" t="t" r="r" b="b"/>
            <a:pathLst>
              <a:path w="11781931" h="11976550">
                <a:moveTo>
                  <a:pt x="0" y="0"/>
                </a:moveTo>
                <a:lnTo>
                  <a:pt x="11781931" y="0"/>
                </a:lnTo>
                <a:lnTo>
                  <a:pt x="11781931" y="11976551"/>
                </a:lnTo>
                <a:lnTo>
                  <a:pt x="0" y="11976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8224211" y="2783956"/>
            <a:ext cx="10063789" cy="5590251"/>
          </a:xfrm>
          <a:custGeom>
            <a:avLst/>
            <a:gdLst/>
            <a:ahLst/>
            <a:cxnLst/>
            <a:rect l="l" t="t" r="r" b="b"/>
            <a:pathLst>
              <a:path w="10063789" h="5590251">
                <a:moveTo>
                  <a:pt x="0" y="0"/>
                </a:moveTo>
                <a:lnTo>
                  <a:pt x="10063789" y="0"/>
                </a:lnTo>
                <a:lnTo>
                  <a:pt x="10063789" y="5590251"/>
                </a:lnTo>
                <a:lnTo>
                  <a:pt x="0" y="559025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029" r="-3029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-2574372" y="7102452"/>
            <a:ext cx="22106960" cy="5195136"/>
          </a:xfrm>
          <a:custGeom>
            <a:avLst/>
            <a:gdLst/>
            <a:ahLst/>
            <a:cxnLst/>
            <a:rect l="l" t="t" r="r" b="b"/>
            <a:pathLst>
              <a:path w="22106960" h="5195136">
                <a:moveTo>
                  <a:pt x="0" y="0"/>
                </a:moveTo>
                <a:lnTo>
                  <a:pt x="22106961" y="0"/>
                </a:lnTo>
                <a:lnTo>
                  <a:pt x="22106961" y="5195136"/>
                </a:lnTo>
                <a:lnTo>
                  <a:pt x="0" y="519513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3657553" y="-320084"/>
            <a:ext cx="11781931" cy="11976550"/>
          </a:xfrm>
          <a:custGeom>
            <a:avLst/>
            <a:gdLst/>
            <a:ahLst/>
            <a:cxnLst/>
            <a:rect l="l" t="t" r="r" b="b"/>
            <a:pathLst>
              <a:path w="11781931" h="11976550">
                <a:moveTo>
                  <a:pt x="0" y="0"/>
                </a:moveTo>
                <a:lnTo>
                  <a:pt x="11781931" y="0"/>
                </a:lnTo>
                <a:lnTo>
                  <a:pt x="11781931" y="11976551"/>
                </a:lnTo>
                <a:lnTo>
                  <a:pt x="0" y="1197655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3244126"/>
            <a:ext cx="8115300" cy="4202906"/>
            <a:chOff x="0" y="0"/>
            <a:chExt cx="2137363" cy="110693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37363" cy="1106938"/>
            </a:xfrm>
            <a:custGeom>
              <a:avLst/>
              <a:gdLst/>
              <a:ahLst/>
              <a:cxnLst/>
              <a:rect l="l" t="t" r="r" b="b"/>
              <a:pathLst>
                <a:path w="2137363" h="1106938">
                  <a:moveTo>
                    <a:pt x="48654" y="0"/>
                  </a:moveTo>
                  <a:lnTo>
                    <a:pt x="2088710" y="0"/>
                  </a:lnTo>
                  <a:cubicBezTo>
                    <a:pt x="2115580" y="0"/>
                    <a:pt x="2137363" y="21783"/>
                    <a:pt x="2137363" y="48654"/>
                  </a:cubicBezTo>
                  <a:lnTo>
                    <a:pt x="2137363" y="1058285"/>
                  </a:lnTo>
                  <a:cubicBezTo>
                    <a:pt x="2137363" y="1085155"/>
                    <a:pt x="2115580" y="1106938"/>
                    <a:pt x="2088710" y="1106938"/>
                  </a:cubicBezTo>
                  <a:lnTo>
                    <a:pt x="48654" y="1106938"/>
                  </a:lnTo>
                  <a:cubicBezTo>
                    <a:pt x="21783" y="1106938"/>
                    <a:pt x="0" y="1085155"/>
                    <a:pt x="0" y="1058285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2137363" cy="11450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8700" y="723900"/>
            <a:ext cx="8115300" cy="2060056"/>
            <a:chOff x="0" y="0"/>
            <a:chExt cx="2137363" cy="4622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37363" cy="462290"/>
            </a:xfrm>
            <a:custGeom>
              <a:avLst/>
              <a:gdLst/>
              <a:ahLst/>
              <a:cxnLst/>
              <a:rect l="l" t="t" r="r" b="b"/>
              <a:pathLst>
                <a:path w="2137363" h="462290">
                  <a:moveTo>
                    <a:pt x="48654" y="0"/>
                  </a:moveTo>
                  <a:lnTo>
                    <a:pt x="2088710" y="0"/>
                  </a:lnTo>
                  <a:cubicBezTo>
                    <a:pt x="2115580" y="0"/>
                    <a:pt x="2137363" y="21783"/>
                    <a:pt x="2137363" y="48654"/>
                  </a:cubicBezTo>
                  <a:lnTo>
                    <a:pt x="2137363" y="413636"/>
                  </a:lnTo>
                  <a:cubicBezTo>
                    <a:pt x="2137363" y="440507"/>
                    <a:pt x="2115580" y="462290"/>
                    <a:pt x="2088710" y="462290"/>
                  </a:cubicBezTo>
                  <a:lnTo>
                    <a:pt x="48654" y="462290"/>
                  </a:lnTo>
                  <a:cubicBezTo>
                    <a:pt x="21783" y="462290"/>
                    <a:pt x="0" y="440507"/>
                    <a:pt x="0" y="413636"/>
                  </a:cubicBezTo>
                  <a:lnTo>
                    <a:pt x="0" y="48654"/>
                  </a:lnTo>
                  <a:cubicBezTo>
                    <a:pt x="0" y="21783"/>
                    <a:pt x="21783" y="0"/>
                    <a:pt x="4865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2137363" cy="5003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892199" y="3746805"/>
            <a:ext cx="6332012" cy="3888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1"/>
              </a:lnSpc>
            </a:pPr>
            <a:r>
              <a:rPr lang="en-US" sz="5159" dirty="0" err="1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Chắc</a:t>
            </a:r>
            <a:r>
              <a:rPr lang="en-US" sz="5159" dirty="0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159" dirty="0" err="1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bão</a:t>
            </a:r>
            <a:r>
              <a:rPr lang="en-US" sz="5159" dirty="0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có </a:t>
            </a:r>
            <a:r>
              <a:rPr lang="en-US" sz="5159" dirty="0" err="1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tay</a:t>
            </a:r>
            <a:r>
              <a:rPr lang="en-US" sz="5159" dirty="0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159" dirty="0" err="1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Móng</a:t>
            </a:r>
            <a:r>
              <a:rPr lang="en-US" sz="5159" dirty="0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159" dirty="0" err="1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dài</a:t>
            </a:r>
            <a:r>
              <a:rPr lang="en-US" sz="5159" dirty="0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159" dirty="0" err="1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vuốt</a:t>
            </a:r>
            <a:r>
              <a:rPr lang="en-US" sz="5159" dirty="0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sắc </a:t>
            </a:r>
            <a:r>
              <a:rPr lang="en-US" sz="5159" dirty="0" err="1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Vườn</a:t>
            </a:r>
            <a:r>
              <a:rPr lang="en-US" sz="5159" dirty="0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159" dirty="0" err="1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nhà</a:t>
            </a:r>
            <a:r>
              <a:rPr lang="en-US" sz="5159" dirty="0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159" dirty="0" err="1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xơ</a:t>
            </a:r>
            <a:r>
              <a:rPr lang="en-US" sz="5159" dirty="0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159" dirty="0" err="1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xác</a:t>
            </a:r>
            <a:endParaRPr lang="en-US" sz="5159" dirty="0">
              <a:solidFill>
                <a:srgbClr val="000000"/>
              </a:solidFill>
              <a:latin typeface="UVN Nhan Nang" panose="020B0805050508020204" pitchFamily="34" charset="0"/>
              <a:ea typeface="Now Bold"/>
              <a:cs typeface="Now Bold"/>
              <a:sym typeface="Now Bold"/>
            </a:endParaRPr>
          </a:p>
          <a:p>
            <a:pPr algn="ctr">
              <a:lnSpc>
                <a:spcPts val="6191"/>
              </a:lnSpc>
            </a:pPr>
            <a:r>
              <a:rPr lang="en-US" sz="5159" dirty="0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159" dirty="0" err="1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Bão</a:t>
            </a:r>
            <a:r>
              <a:rPr lang="en-US" sz="5159" dirty="0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159" dirty="0" err="1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cào</a:t>
            </a:r>
            <a:r>
              <a:rPr lang="en-US" sz="5159" dirty="0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159" dirty="0" err="1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đó</a:t>
            </a:r>
            <a:r>
              <a:rPr lang="en-US" sz="5159" dirty="0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159" dirty="0" err="1">
                <a:solidFill>
                  <a:srgbClr val="000000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thôi</a:t>
            </a:r>
            <a:endParaRPr lang="en-US" sz="5159" dirty="0">
              <a:solidFill>
                <a:srgbClr val="000000"/>
              </a:solidFill>
              <a:latin typeface="UVN Nhan Nang" panose="020B0805050508020204" pitchFamily="34" charset="0"/>
              <a:ea typeface="Now Bold"/>
              <a:cs typeface="Now Bold"/>
              <a:sym typeface="Now Bold"/>
            </a:endParaRPr>
          </a:p>
          <a:p>
            <a:pPr marL="0" lvl="0" indent="0" algn="l">
              <a:lnSpc>
                <a:spcPts val="5292"/>
              </a:lnSpc>
              <a:spcBef>
                <a:spcPct val="0"/>
              </a:spcBef>
            </a:pPr>
            <a:endParaRPr lang="en-US" sz="5159" dirty="0">
              <a:solidFill>
                <a:srgbClr val="000000"/>
              </a:solidFill>
              <a:latin typeface="Now Bold"/>
              <a:ea typeface="Now Bold"/>
              <a:cs typeface="Now Bold"/>
              <a:sym typeface="Now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892199" y="1028700"/>
            <a:ext cx="6332012" cy="22983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91"/>
              </a:lnSpc>
            </a:pPr>
            <a:r>
              <a:rPr lang="en-US" sz="5159" dirty="0" err="1">
                <a:solidFill>
                  <a:srgbClr val="FFFFFF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Bão</a:t>
            </a:r>
            <a:r>
              <a:rPr lang="en-US" sz="5159" dirty="0">
                <a:solidFill>
                  <a:srgbClr val="FFFFFF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159" dirty="0" err="1">
                <a:solidFill>
                  <a:srgbClr val="FFFFFF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làm</a:t>
            </a:r>
            <a:r>
              <a:rPr lang="en-US" sz="5159" dirty="0">
                <a:solidFill>
                  <a:srgbClr val="FFFFFF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159" dirty="0" err="1">
                <a:solidFill>
                  <a:srgbClr val="FFFFFF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nha</a:t>
            </a:r>
            <a:r>
              <a:rPr lang="en-US" sz="5159" dirty="0">
                <a:solidFill>
                  <a:srgbClr val="FFFFFF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̀ </a:t>
            </a:r>
            <a:r>
              <a:rPr lang="en-US" sz="5159" dirty="0" err="1">
                <a:solidFill>
                  <a:srgbClr val="FFFFFF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cửa</a:t>
            </a:r>
            <a:r>
              <a:rPr lang="en-US" sz="5159" dirty="0">
                <a:solidFill>
                  <a:srgbClr val="FFFFFF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159" dirty="0" err="1">
                <a:solidFill>
                  <a:srgbClr val="FFFFFF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như</a:t>
            </a:r>
            <a:r>
              <a:rPr lang="en-US" sz="5159" dirty="0">
                <a:solidFill>
                  <a:srgbClr val="FFFFFF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 </a:t>
            </a:r>
            <a:r>
              <a:rPr lang="en-US" sz="5159" dirty="0" err="1">
                <a:solidFill>
                  <a:srgbClr val="FFFFFF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thê</a:t>
            </a:r>
            <a:r>
              <a:rPr lang="en-US" sz="5159" dirty="0">
                <a:solidFill>
                  <a:srgbClr val="FFFFFF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́ </a:t>
            </a:r>
            <a:r>
              <a:rPr lang="en-US" sz="5159" dirty="0" err="1">
                <a:solidFill>
                  <a:srgbClr val="FFFFFF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nào</a:t>
            </a:r>
            <a:r>
              <a:rPr lang="en-US" sz="5159" dirty="0">
                <a:solidFill>
                  <a:srgbClr val="FFFFFF"/>
                </a:solidFill>
                <a:latin typeface="UVN Nhan Nang" panose="020B0805050508020204" pitchFamily="34" charset="0"/>
                <a:ea typeface="Now Bold"/>
                <a:cs typeface="Now Bold"/>
                <a:sym typeface="Now Bold"/>
              </a:rPr>
              <a:t>? </a:t>
            </a:r>
          </a:p>
          <a:p>
            <a:pPr marL="0" lvl="0" indent="0" algn="l">
              <a:lnSpc>
                <a:spcPts val="5292"/>
              </a:lnSpc>
              <a:spcBef>
                <a:spcPct val="0"/>
              </a:spcBef>
            </a:pPr>
            <a:endParaRPr lang="en-US" sz="5159" dirty="0">
              <a:solidFill>
                <a:srgbClr val="FFFFFF"/>
              </a:solidFill>
              <a:latin typeface="Now Bold"/>
              <a:ea typeface="Now Bold"/>
              <a:cs typeface="Now Bold"/>
              <a:sym typeface="Now Bold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-2254893" y="-428194"/>
            <a:ext cx="9313057" cy="11143387"/>
            <a:chOff x="0" y="0"/>
            <a:chExt cx="3663950" cy="4384040"/>
          </a:xfrm>
        </p:grpSpPr>
        <p:sp>
          <p:nvSpPr>
            <p:cNvPr id="3" name="Freeform 3"/>
            <p:cNvSpPr/>
            <p:nvPr/>
          </p:nvSpPr>
          <p:spPr>
            <a:xfrm>
              <a:off x="31750" y="31750"/>
              <a:ext cx="3600450" cy="4319270"/>
            </a:xfrm>
            <a:custGeom>
              <a:avLst/>
              <a:gdLst/>
              <a:ahLst/>
              <a:cxnLst/>
              <a:rect l="l" t="t" r="r" b="b"/>
              <a:pathLst>
                <a:path w="3600450" h="4319270">
                  <a:moveTo>
                    <a:pt x="3600450" y="3959860"/>
                  </a:moveTo>
                  <a:cubicBezTo>
                    <a:pt x="3600450" y="4159250"/>
                    <a:pt x="3439160" y="4319270"/>
                    <a:pt x="3241040" y="4319270"/>
                  </a:cubicBezTo>
                  <a:lnTo>
                    <a:pt x="359410" y="4319270"/>
                  </a:lnTo>
                  <a:cubicBezTo>
                    <a:pt x="160020" y="4319270"/>
                    <a:pt x="0" y="4157980"/>
                    <a:pt x="0" y="3959860"/>
                  </a:cubicBezTo>
                  <a:lnTo>
                    <a:pt x="0" y="359410"/>
                  </a:lnTo>
                  <a:cubicBezTo>
                    <a:pt x="0" y="160020"/>
                    <a:pt x="161290" y="0"/>
                    <a:pt x="359410" y="0"/>
                  </a:cubicBezTo>
                  <a:lnTo>
                    <a:pt x="3239770" y="0"/>
                  </a:lnTo>
                  <a:cubicBezTo>
                    <a:pt x="3439160" y="0"/>
                    <a:pt x="3599180" y="161290"/>
                    <a:pt x="3599180" y="359410"/>
                  </a:cubicBezTo>
                  <a:lnTo>
                    <a:pt x="3600450" y="3959860"/>
                  </a:lnTo>
                  <a:close/>
                </a:path>
              </a:pathLst>
            </a:custGeom>
            <a:blipFill>
              <a:blip r:embed="rId2"/>
              <a:stretch>
                <a:fillRect l="-46687" r="-9873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663950" cy="4384040"/>
            </a:xfrm>
            <a:custGeom>
              <a:avLst/>
              <a:gdLst/>
              <a:ahLst/>
              <a:cxnLst/>
              <a:rect l="l" t="t" r="r" b="b"/>
              <a:pathLst>
                <a:path w="3663950" h="4384040">
                  <a:moveTo>
                    <a:pt x="3271520" y="4384040"/>
                  </a:moveTo>
                  <a:lnTo>
                    <a:pt x="391160" y="4384040"/>
                  </a:lnTo>
                  <a:cubicBezTo>
                    <a:pt x="175260" y="4384040"/>
                    <a:pt x="0" y="4208780"/>
                    <a:pt x="0" y="3992880"/>
                  </a:cubicBezTo>
                  <a:lnTo>
                    <a:pt x="0" y="391160"/>
                  </a:lnTo>
                  <a:cubicBezTo>
                    <a:pt x="0" y="175260"/>
                    <a:pt x="175260" y="0"/>
                    <a:pt x="391160" y="0"/>
                  </a:cubicBezTo>
                  <a:lnTo>
                    <a:pt x="3271520" y="0"/>
                  </a:lnTo>
                  <a:cubicBezTo>
                    <a:pt x="3487420" y="0"/>
                    <a:pt x="3662680" y="175260"/>
                    <a:pt x="3662680" y="391160"/>
                  </a:cubicBezTo>
                  <a:lnTo>
                    <a:pt x="3662680" y="3991610"/>
                  </a:lnTo>
                  <a:cubicBezTo>
                    <a:pt x="3663950" y="4207510"/>
                    <a:pt x="3487420" y="4384040"/>
                    <a:pt x="3271520" y="4384040"/>
                  </a:cubicBezTo>
                  <a:close/>
                  <a:moveTo>
                    <a:pt x="391160" y="63500"/>
                  </a:moveTo>
                  <a:cubicBezTo>
                    <a:pt x="210820" y="63500"/>
                    <a:pt x="63500" y="210820"/>
                    <a:pt x="63500" y="391160"/>
                  </a:cubicBezTo>
                  <a:lnTo>
                    <a:pt x="63500" y="3991610"/>
                  </a:lnTo>
                  <a:cubicBezTo>
                    <a:pt x="63500" y="4173220"/>
                    <a:pt x="210820" y="4319270"/>
                    <a:pt x="391160" y="4319270"/>
                  </a:cubicBezTo>
                  <a:lnTo>
                    <a:pt x="3271520" y="4319270"/>
                  </a:lnTo>
                  <a:cubicBezTo>
                    <a:pt x="3453130" y="4319270"/>
                    <a:pt x="3599180" y="4171950"/>
                    <a:pt x="3599180" y="3991610"/>
                  </a:cubicBezTo>
                  <a:lnTo>
                    <a:pt x="3599180" y="391160"/>
                  </a:lnTo>
                  <a:cubicBezTo>
                    <a:pt x="3599180" y="209550"/>
                    <a:pt x="3451860" y="63500"/>
                    <a:pt x="3271520" y="63500"/>
                  </a:cubicBezTo>
                  <a:lnTo>
                    <a:pt x="391160" y="63500"/>
                  </a:lnTo>
                  <a:close/>
                </a:path>
              </a:pathLst>
            </a:custGeom>
            <a:solidFill>
              <a:srgbClr val="005926"/>
            </a:solidFill>
          </p:spPr>
        </p:sp>
      </p:grpSp>
      <p:sp>
        <p:nvSpPr>
          <p:cNvPr id="5" name="Freeform 5"/>
          <p:cNvSpPr/>
          <p:nvPr/>
        </p:nvSpPr>
        <p:spPr>
          <a:xfrm>
            <a:off x="6108254" y="-1274875"/>
            <a:ext cx="4461149" cy="2303575"/>
          </a:xfrm>
          <a:custGeom>
            <a:avLst/>
            <a:gdLst/>
            <a:ahLst/>
            <a:cxnLst/>
            <a:rect l="l" t="t" r="r" b="b"/>
            <a:pathLst>
              <a:path w="4461149" h="2303575">
                <a:moveTo>
                  <a:pt x="0" y="0"/>
                </a:moveTo>
                <a:lnTo>
                  <a:pt x="4461149" y="0"/>
                </a:lnTo>
                <a:lnTo>
                  <a:pt x="4461149" y="2303575"/>
                </a:lnTo>
                <a:lnTo>
                  <a:pt x="0" y="230357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058164" y="3248576"/>
            <a:ext cx="11007249" cy="2738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795"/>
              </a:lnSpc>
            </a:pPr>
            <a:r>
              <a:rPr lang="en-US" sz="8996">
                <a:solidFill>
                  <a:srgbClr val="005926"/>
                </a:solidFill>
                <a:latin typeface="Now Bold"/>
                <a:ea typeface="Now Bold"/>
                <a:cs typeface="Now Bold"/>
                <a:sym typeface="Now Bold"/>
              </a:rPr>
              <a:t>Chúc các con</a:t>
            </a:r>
          </a:p>
          <a:p>
            <a:pPr marL="0" lvl="0" indent="0" algn="ctr">
              <a:lnSpc>
                <a:spcPts val="10795"/>
              </a:lnSpc>
              <a:spcBef>
                <a:spcPct val="0"/>
              </a:spcBef>
            </a:pPr>
            <a:r>
              <a:rPr lang="en-US" sz="8996">
                <a:solidFill>
                  <a:srgbClr val="005926"/>
                </a:solidFill>
                <a:latin typeface="Now Bold"/>
                <a:ea typeface="Now Bold"/>
                <a:cs typeface="Now Bold"/>
                <a:sym typeface="Now Bold"/>
              </a:rPr>
              <a:t>một bài học thú vị</a:t>
            </a:r>
          </a:p>
        </p:txBody>
      </p:sp>
      <p:sp>
        <p:nvSpPr>
          <p:cNvPr id="7" name="Freeform 7"/>
          <p:cNvSpPr/>
          <p:nvPr/>
        </p:nvSpPr>
        <p:spPr>
          <a:xfrm>
            <a:off x="14262589" y="-1855529"/>
            <a:ext cx="4639856" cy="4608163"/>
          </a:xfrm>
          <a:custGeom>
            <a:avLst/>
            <a:gdLst/>
            <a:ahLst/>
            <a:cxnLst/>
            <a:rect l="l" t="t" r="r" b="b"/>
            <a:pathLst>
              <a:path w="4639856" h="4608163">
                <a:moveTo>
                  <a:pt x="0" y="0"/>
                </a:moveTo>
                <a:lnTo>
                  <a:pt x="4639855" y="0"/>
                </a:lnTo>
                <a:lnTo>
                  <a:pt x="4639855" y="4608162"/>
                </a:lnTo>
                <a:lnTo>
                  <a:pt x="0" y="460816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rot="-1350567">
            <a:off x="10989227" y="8537749"/>
            <a:ext cx="2291889" cy="3498501"/>
          </a:xfrm>
          <a:custGeom>
            <a:avLst/>
            <a:gdLst/>
            <a:ahLst/>
            <a:cxnLst/>
            <a:rect l="l" t="t" r="r" b="b"/>
            <a:pathLst>
              <a:path w="2291889" h="3498501">
                <a:moveTo>
                  <a:pt x="0" y="0"/>
                </a:moveTo>
                <a:lnTo>
                  <a:pt x="2291889" y="0"/>
                </a:lnTo>
                <a:lnTo>
                  <a:pt x="2291889" y="3498502"/>
                </a:lnTo>
                <a:lnTo>
                  <a:pt x="0" y="349850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flipH="1">
            <a:off x="13347213" y="6483244"/>
            <a:ext cx="9111300" cy="6493872"/>
          </a:xfrm>
          <a:custGeom>
            <a:avLst/>
            <a:gdLst/>
            <a:ahLst/>
            <a:cxnLst/>
            <a:rect l="l" t="t" r="r" b="b"/>
            <a:pathLst>
              <a:path w="9111300" h="6493872">
                <a:moveTo>
                  <a:pt x="9111300" y="0"/>
                </a:moveTo>
                <a:lnTo>
                  <a:pt x="0" y="0"/>
                </a:lnTo>
                <a:lnTo>
                  <a:pt x="0" y="6493872"/>
                </a:lnTo>
                <a:lnTo>
                  <a:pt x="9111300" y="6493872"/>
                </a:lnTo>
                <a:lnTo>
                  <a:pt x="911130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136</Words>
  <Application>Microsoft Office PowerPoint</Application>
  <PresentationFormat>Custom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Now Bold</vt:lpstr>
      <vt:lpstr>UVN Hong Ha</vt:lpstr>
      <vt:lpstr>Calibri</vt:lpstr>
      <vt:lpstr>UVN Nhan Nang</vt:lpstr>
      <vt:lpstr>Noto Sans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Thơ: Bão</dc:title>
  <cp:lastModifiedBy>Techsi.vn</cp:lastModifiedBy>
  <cp:revision>6</cp:revision>
  <dcterms:created xsi:type="dcterms:W3CDTF">2006-08-16T00:00:00Z</dcterms:created>
  <dcterms:modified xsi:type="dcterms:W3CDTF">2025-03-11T03:47:05Z</dcterms:modified>
  <dc:identifier>DAGOd92thDk</dc:identifier>
</cp:coreProperties>
</file>