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18288000" cy="10287000"/>
  <p:notesSz cx="6858000" cy="9144000"/>
  <p:embeddedFontLst>
    <p:embeddedFont>
      <p:font typeface="Baloo" charset="0"/>
      <p:regular r:id="rId9"/>
    </p:embeddedFont>
    <p:embeddedFont>
      <p:font typeface="Muli Bold" charset="0"/>
      <p:regular r:id="rId10"/>
    </p:embeddedFont>
    <p:embeddedFont>
      <p:font typeface="Muli" charset="0"/>
      <p:regular r:id="rId11"/>
    </p:embeddedFont>
    <p:embeddedFont>
      <p:font typeface="Calibri" pitchFamily="34" charset="0"/>
      <p:regular r:id="rId12"/>
      <p:bold r:id="rId13"/>
      <p:italic r:id="rId14"/>
      <p:boldItalic r:id="rId15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>
        <p:scale>
          <a:sx n="45" d="100"/>
          <a:sy n="45" d="100"/>
        </p:scale>
        <p:origin x="-594" y="-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5.fntdata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font" Target="fonts/font4.fntdata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3.fntdata"/><Relationship Id="rId5" Type="http://schemas.openxmlformats.org/officeDocument/2006/relationships/slide" Target="slides/slide4.xml"/><Relationship Id="rId15" Type="http://schemas.openxmlformats.org/officeDocument/2006/relationships/font" Target="fonts/font7.fntdata"/><Relationship Id="rId10" Type="http://schemas.openxmlformats.org/officeDocument/2006/relationships/font" Target="fonts/font2.fntdata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font" Target="fonts/font1.fntdata"/><Relationship Id="rId14" Type="http://schemas.openxmlformats.org/officeDocument/2006/relationships/font" Target="fonts/font6.fntdata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2/27/2025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2/27/2025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2/27/2025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2/27/2025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13" Type="http://schemas.openxmlformats.org/officeDocument/2006/relationships/image" Target="../media/image12.svg"/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12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11" Type="http://schemas.openxmlformats.org/officeDocument/2006/relationships/image" Target="../media/image10.svg"/><Relationship Id="rId5" Type="http://schemas.openxmlformats.org/officeDocument/2006/relationships/image" Target="../media/image4.svg"/><Relationship Id="rId10" Type="http://schemas.openxmlformats.org/officeDocument/2006/relationships/image" Target="../media/image5.png"/><Relationship Id="rId4" Type="http://schemas.openxmlformats.org/officeDocument/2006/relationships/image" Target="../media/image2.png"/><Relationship Id="rId9" Type="http://schemas.openxmlformats.org/officeDocument/2006/relationships/image" Target="../media/image8.sv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sv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sv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23.sv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5" Type="http://schemas.openxmlformats.org/officeDocument/2006/relationships/image" Target="../media/image21.svg"/><Relationship Id="rId4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svg"/><Relationship Id="rId13" Type="http://schemas.openxmlformats.org/officeDocument/2006/relationships/image" Target="../media/image22.png"/><Relationship Id="rId18" Type="http://schemas.openxmlformats.org/officeDocument/2006/relationships/image" Target="../media/image25.png"/><Relationship Id="rId3" Type="http://schemas.openxmlformats.org/officeDocument/2006/relationships/image" Target="../media/image25.svg"/><Relationship Id="rId7" Type="http://schemas.openxmlformats.org/officeDocument/2006/relationships/image" Target="../media/image18.png"/><Relationship Id="rId12" Type="http://schemas.openxmlformats.org/officeDocument/2006/relationships/image" Target="../media/image11.png"/><Relationship Id="rId17" Type="http://schemas.openxmlformats.org/officeDocument/2006/relationships/image" Target="../media/image24.png"/><Relationship Id="rId2" Type="http://schemas.openxmlformats.org/officeDocument/2006/relationships/image" Target="../media/image14.png"/><Relationship Id="rId16" Type="http://schemas.openxmlformats.org/officeDocument/2006/relationships/image" Target="../media/image37.svg"/><Relationship Id="rId20" Type="http://schemas.openxmlformats.org/officeDocument/2006/relationships/image" Target="../media/image2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11" Type="http://schemas.openxmlformats.org/officeDocument/2006/relationships/image" Target="../media/image21.png"/><Relationship Id="rId5" Type="http://schemas.openxmlformats.org/officeDocument/2006/relationships/image" Target="../media/image16.png"/><Relationship Id="rId15" Type="http://schemas.openxmlformats.org/officeDocument/2006/relationships/image" Target="../media/image23.png"/><Relationship Id="rId10" Type="http://schemas.openxmlformats.org/officeDocument/2006/relationships/image" Target="../media/image20.png"/><Relationship Id="rId19" Type="http://schemas.openxmlformats.org/officeDocument/2006/relationships/image" Target="../media/image40.svg"/><Relationship Id="rId4" Type="http://schemas.openxmlformats.org/officeDocument/2006/relationships/image" Target="../media/image15.png"/><Relationship Id="rId9" Type="http://schemas.openxmlformats.org/officeDocument/2006/relationships/image" Target="../media/image19.png"/><Relationship Id="rId14" Type="http://schemas.openxmlformats.org/officeDocument/2006/relationships/image" Target="../media/image35.sv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40.sv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8.svg"/><Relationship Id="rId5" Type="http://schemas.openxmlformats.org/officeDocument/2006/relationships/image" Target="../media/image31.png"/><Relationship Id="rId4" Type="http://schemas.openxmlformats.org/officeDocument/2006/relationships/image" Target="../media/image46.sv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2.png"/><Relationship Id="rId5" Type="http://schemas.openxmlformats.org/officeDocument/2006/relationships/image" Target="../media/image8.svg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6F3F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1797742" y="3318819"/>
            <a:ext cx="8205551" cy="8185037"/>
          </a:xfrm>
          <a:custGeom>
            <a:avLst/>
            <a:gdLst/>
            <a:ahLst/>
            <a:cxnLst/>
            <a:rect l="l" t="t" r="r" b="b"/>
            <a:pathLst>
              <a:path w="8205551" h="8185037">
                <a:moveTo>
                  <a:pt x="0" y="0"/>
                </a:moveTo>
                <a:lnTo>
                  <a:pt x="8205551" y="0"/>
                </a:lnTo>
                <a:lnTo>
                  <a:pt x="8205551" y="8185037"/>
                </a:lnTo>
                <a:lnTo>
                  <a:pt x="0" y="818503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-1950142" y="3166419"/>
            <a:ext cx="8205551" cy="8185037"/>
          </a:xfrm>
          <a:custGeom>
            <a:avLst/>
            <a:gdLst/>
            <a:ahLst/>
            <a:cxnLst/>
            <a:rect l="l" t="t" r="r" b="b"/>
            <a:pathLst>
              <a:path w="8205551" h="8185037">
                <a:moveTo>
                  <a:pt x="0" y="0"/>
                </a:moveTo>
                <a:lnTo>
                  <a:pt x="8205551" y="0"/>
                </a:lnTo>
                <a:lnTo>
                  <a:pt x="8205551" y="8185037"/>
                </a:lnTo>
                <a:lnTo>
                  <a:pt x="0" y="818503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-2184718" y="-2132500"/>
            <a:ext cx="6426836" cy="6322400"/>
          </a:xfrm>
          <a:custGeom>
            <a:avLst/>
            <a:gdLst/>
            <a:ahLst/>
            <a:cxnLst/>
            <a:rect l="l" t="t" r="r" b="b"/>
            <a:pathLst>
              <a:path w="6426836" h="6322400">
                <a:moveTo>
                  <a:pt x="0" y="0"/>
                </a:moveTo>
                <a:lnTo>
                  <a:pt x="6426836" y="0"/>
                </a:lnTo>
                <a:lnTo>
                  <a:pt x="6426836" y="6322400"/>
                </a:lnTo>
                <a:lnTo>
                  <a:pt x="0" y="632240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=""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 rot="-847774">
            <a:off x="13441375" y="488497"/>
            <a:ext cx="4461623" cy="3707203"/>
          </a:xfrm>
          <a:custGeom>
            <a:avLst/>
            <a:gdLst/>
            <a:ahLst/>
            <a:cxnLst/>
            <a:rect l="l" t="t" r="r" b="b"/>
            <a:pathLst>
              <a:path w="4461623" h="3707203">
                <a:moveTo>
                  <a:pt x="0" y="0"/>
                </a:moveTo>
                <a:lnTo>
                  <a:pt x="4461623" y="0"/>
                </a:lnTo>
                <a:lnTo>
                  <a:pt x="4461623" y="3707203"/>
                </a:lnTo>
                <a:lnTo>
                  <a:pt x="0" y="3707203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=""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9640154" y="8183218"/>
            <a:ext cx="4175602" cy="3168238"/>
          </a:xfrm>
          <a:custGeom>
            <a:avLst/>
            <a:gdLst/>
            <a:ahLst/>
            <a:cxnLst/>
            <a:rect l="l" t="t" r="r" b="b"/>
            <a:pathLst>
              <a:path w="4175602" h="3168238">
                <a:moveTo>
                  <a:pt x="0" y="0"/>
                </a:moveTo>
                <a:lnTo>
                  <a:pt x="4175602" y="0"/>
                </a:lnTo>
                <a:lnTo>
                  <a:pt x="4175602" y="3168238"/>
                </a:lnTo>
                <a:lnTo>
                  <a:pt x="0" y="3168238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=""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>
            <a:off x="5638800" y="2611194"/>
            <a:ext cx="9753897" cy="5913300"/>
          </a:xfrm>
          <a:custGeom>
            <a:avLst/>
            <a:gdLst/>
            <a:ahLst/>
            <a:cxnLst/>
            <a:rect l="l" t="t" r="r" b="b"/>
            <a:pathLst>
              <a:path w="9753897" h="5913300">
                <a:moveTo>
                  <a:pt x="0" y="0"/>
                </a:moveTo>
                <a:lnTo>
                  <a:pt x="9753897" y="0"/>
                </a:lnTo>
                <a:lnTo>
                  <a:pt x="9753897" y="5913299"/>
                </a:lnTo>
                <a:lnTo>
                  <a:pt x="0" y="5913299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=""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 flipH="1">
            <a:off x="2895600" y="600231"/>
            <a:ext cx="8968536" cy="5437175"/>
          </a:xfrm>
          <a:custGeom>
            <a:avLst/>
            <a:gdLst/>
            <a:ahLst/>
            <a:cxnLst/>
            <a:rect l="l" t="t" r="r" b="b"/>
            <a:pathLst>
              <a:path w="8968536" h="5437175">
                <a:moveTo>
                  <a:pt x="8968536" y="0"/>
                </a:moveTo>
                <a:lnTo>
                  <a:pt x="0" y="0"/>
                </a:lnTo>
                <a:lnTo>
                  <a:pt x="0" y="5437175"/>
                </a:lnTo>
                <a:lnTo>
                  <a:pt x="8968536" y="5437175"/>
                </a:lnTo>
                <a:lnTo>
                  <a:pt x="8968536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=""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</p:sp>
      <p:sp>
        <p:nvSpPr>
          <p:cNvPr id="9" name="TextBox 9"/>
          <p:cNvSpPr txBox="1"/>
          <p:nvPr/>
        </p:nvSpPr>
        <p:spPr>
          <a:xfrm>
            <a:off x="2152633" y="2751625"/>
            <a:ext cx="15525767" cy="701730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4000" b="1" dirty="0">
                <a:solidFill>
                  <a:srgbClr val="FF0000"/>
                </a:solidFill>
                <a:latin typeface="Time New Roman"/>
                <a:cs typeface="Times New Roman" pitchFamily="18" charset="0"/>
              </a:rPr>
              <a:t>PHÒNG GIÁO DỤC VÀ ĐÀO TẠO 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4000" b="1" dirty="0">
                <a:solidFill>
                  <a:srgbClr val="FF0000"/>
                </a:solidFill>
                <a:latin typeface="Time New Roman"/>
                <a:cs typeface="Times New Roman" pitchFamily="18" charset="0"/>
              </a:rPr>
              <a:t>QUẬN LONG </a:t>
            </a:r>
            <a:r>
              <a:rPr lang="en-US" altLang="en-US" sz="4000" b="1" dirty="0" smtClean="0">
                <a:solidFill>
                  <a:srgbClr val="FF0000"/>
                </a:solidFill>
                <a:latin typeface="Time New Roman"/>
                <a:cs typeface="Times New Roman" pitchFamily="18" charset="0"/>
              </a:rPr>
              <a:t>BIÊN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endParaRPr lang="en-US" altLang="en-US" sz="4000" b="1" dirty="0">
              <a:solidFill>
                <a:srgbClr val="FF0000"/>
              </a:solidFill>
              <a:latin typeface="Time New Roman"/>
              <a:cs typeface="Times New Roman" pitchFamily="18" charset="0"/>
            </a:endParaRP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4000" b="1" dirty="0">
                <a:solidFill>
                  <a:srgbClr val="FF0000"/>
                </a:solidFill>
                <a:latin typeface="Time New Roman"/>
                <a:cs typeface="Times New Roman" pitchFamily="18" charset="0"/>
              </a:rPr>
              <a:t>TRƯỜNG MẦM NON HOA TRẠNG </a:t>
            </a:r>
            <a:r>
              <a:rPr lang="en-US" altLang="en-US" sz="4000" b="1" dirty="0" smtClean="0">
                <a:solidFill>
                  <a:srgbClr val="FF0000"/>
                </a:solidFill>
                <a:latin typeface="Time New Roman"/>
                <a:cs typeface="Times New Roman" pitchFamily="18" charset="0"/>
              </a:rPr>
              <a:t>NGUYÊN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endParaRPr lang="en-US" altLang="en-US" sz="4000" b="1" dirty="0">
              <a:solidFill>
                <a:srgbClr val="FF0000"/>
              </a:solidFill>
              <a:latin typeface="Time New Roman"/>
              <a:cs typeface="Times New Roman" pitchFamily="18" charset="0"/>
            </a:endParaRP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4000" b="1" dirty="0">
                <a:solidFill>
                  <a:srgbClr val="0070C0"/>
                </a:solidFill>
                <a:latin typeface="Time New Roman"/>
                <a:cs typeface="Times New Roman" pitchFamily="18" charset="0"/>
              </a:rPr>
              <a:t>LĨNH VỰC PHÁT TRIỂN </a:t>
            </a:r>
            <a:r>
              <a:rPr lang="en-US" altLang="en-US" sz="4000" b="1" smtClean="0">
                <a:solidFill>
                  <a:srgbClr val="0070C0"/>
                </a:solidFill>
                <a:latin typeface="Time New Roman"/>
                <a:cs typeface="Times New Roman" pitchFamily="18" charset="0"/>
              </a:rPr>
              <a:t>NHẬN THỨC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endParaRPr lang="en-US" altLang="en-US" sz="4000" b="1" dirty="0" smtClean="0">
              <a:solidFill>
                <a:srgbClr val="0070C0"/>
              </a:solidFill>
              <a:latin typeface="Time New Roman"/>
              <a:cs typeface="Times New Roman" pitchFamily="18" charset="0"/>
            </a:endParaRP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4000" b="1" dirty="0" err="1" smtClean="0">
                <a:solidFill>
                  <a:srgbClr val="FF0000"/>
                </a:solidFill>
                <a:latin typeface="Time New Roman"/>
                <a:cs typeface="Times New Roman" pitchFamily="18" charset="0"/>
              </a:rPr>
              <a:t>Đề</a:t>
            </a:r>
            <a:r>
              <a:rPr lang="en-US" altLang="en-US" sz="4000" b="1" dirty="0" smtClean="0">
                <a:solidFill>
                  <a:srgbClr val="FF0000"/>
                </a:solidFill>
                <a:latin typeface="Time New Roman"/>
                <a:cs typeface="Times New Roman" pitchFamily="18" charset="0"/>
              </a:rPr>
              <a:t> </a:t>
            </a:r>
            <a:r>
              <a:rPr lang="en-US" altLang="en-US" sz="4000" b="1" dirty="0" err="1" smtClean="0">
                <a:solidFill>
                  <a:srgbClr val="FF0000"/>
                </a:solidFill>
                <a:latin typeface="Time New Roman"/>
                <a:cs typeface="Times New Roman" pitchFamily="18" charset="0"/>
              </a:rPr>
              <a:t>tài:Tìm</a:t>
            </a:r>
            <a:r>
              <a:rPr lang="en-US" altLang="en-US" sz="4000" b="1" dirty="0" smtClean="0">
                <a:solidFill>
                  <a:srgbClr val="FF0000"/>
                </a:solidFill>
                <a:latin typeface="Time New Roman"/>
                <a:cs typeface="Times New Roman" pitchFamily="18" charset="0"/>
              </a:rPr>
              <a:t> </a:t>
            </a:r>
            <a:r>
              <a:rPr lang="en-US" altLang="en-US" sz="4000" b="1" dirty="0" err="1" smtClean="0">
                <a:solidFill>
                  <a:srgbClr val="FF0000"/>
                </a:solidFill>
                <a:latin typeface="Time New Roman"/>
                <a:cs typeface="Times New Roman" pitchFamily="18" charset="0"/>
              </a:rPr>
              <a:t>hiểu</a:t>
            </a:r>
            <a:r>
              <a:rPr lang="en-US" altLang="en-US" sz="4000" b="1" dirty="0" smtClean="0">
                <a:solidFill>
                  <a:srgbClr val="FF0000"/>
                </a:solidFill>
                <a:latin typeface="Time New Roman"/>
                <a:cs typeface="Times New Roman" pitchFamily="18" charset="0"/>
              </a:rPr>
              <a:t> </a:t>
            </a:r>
            <a:r>
              <a:rPr lang="en-US" altLang="en-US" sz="4000" b="1" dirty="0" err="1" smtClean="0">
                <a:solidFill>
                  <a:srgbClr val="FF0000"/>
                </a:solidFill>
                <a:latin typeface="Time New Roman"/>
                <a:cs typeface="Times New Roman" pitchFamily="18" charset="0"/>
              </a:rPr>
              <a:t>về</a:t>
            </a:r>
            <a:r>
              <a:rPr lang="en-US" altLang="en-US" sz="4000" b="1" dirty="0" smtClean="0">
                <a:solidFill>
                  <a:srgbClr val="FF0000"/>
                </a:solidFill>
                <a:latin typeface="Time New Roman"/>
                <a:cs typeface="Times New Roman" pitchFamily="18" charset="0"/>
              </a:rPr>
              <a:t> </a:t>
            </a:r>
            <a:r>
              <a:rPr lang="en-US" altLang="en-US" sz="4000" b="1" dirty="0" err="1" smtClean="0">
                <a:solidFill>
                  <a:srgbClr val="FF0000"/>
                </a:solidFill>
                <a:latin typeface="Time New Roman"/>
                <a:cs typeface="Times New Roman" pitchFamily="18" charset="0"/>
              </a:rPr>
              <a:t>các</a:t>
            </a:r>
            <a:r>
              <a:rPr lang="en-US" altLang="en-US" sz="4000" b="1" dirty="0" smtClean="0">
                <a:solidFill>
                  <a:srgbClr val="FF0000"/>
                </a:solidFill>
                <a:latin typeface="Time New Roman"/>
                <a:cs typeface="Times New Roman" pitchFamily="18" charset="0"/>
              </a:rPr>
              <a:t> </a:t>
            </a:r>
            <a:r>
              <a:rPr lang="en-US" altLang="en-US" sz="4000" b="1" dirty="0" err="1" smtClean="0">
                <a:solidFill>
                  <a:srgbClr val="FF0000"/>
                </a:solidFill>
                <a:latin typeface="Time New Roman"/>
                <a:cs typeface="Times New Roman" pitchFamily="18" charset="0"/>
              </a:rPr>
              <a:t>hiện</a:t>
            </a:r>
            <a:r>
              <a:rPr lang="en-US" altLang="en-US" sz="4000" b="1" dirty="0" smtClean="0">
                <a:solidFill>
                  <a:srgbClr val="FF0000"/>
                </a:solidFill>
                <a:latin typeface="Time New Roman"/>
                <a:cs typeface="Times New Roman" pitchFamily="18" charset="0"/>
              </a:rPr>
              <a:t> </a:t>
            </a:r>
            <a:r>
              <a:rPr lang="en-US" altLang="en-US" sz="4000" b="1" dirty="0" err="1" smtClean="0">
                <a:solidFill>
                  <a:srgbClr val="FF0000"/>
                </a:solidFill>
                <a:latin typeface="Time New Roman"/>
                <a:cs typeface="Times New Roman" pitchFamily="18" charset="0"/>
              </a:rPr>
              <a:t>tượng</a:t>
            </a:r>
            <a:r>
              <a:rPr lang="en-US" altLang="en-US" sz="4000" b="1" dirty="0" smtClean="0">
                <a:solidFill>
                  <a:srgbClr val="FF0000"/>
                </a:solidFill>
                <a:latin typeface="Time New Roman"/>
                <a:cs typeface="Times New Roman" pitchFamily="18" charset="0"/>
              </a:rPr>
              <a:t> </a:t>
            </a:r>
            <a:r>
              <a:rPr lang="en-US" altLang="en-US" sz="4000" b="1" dirty="0" err="1" smtClean="0">
                <a:solidFill>
                  <a:srgbClr val="FF0000"/>
                </a:solidFill>
                <a:latin typeface="Time New Roman"/>
                <a:cs typeface="Times New Roman" pitchFamily="18" charset="0"/>
              </a:rPr>
              <a:t>sấm</a:t>
            </a:r>
            <a:r>
              <a:rPr lang="en-US" altLang="en-US" sz="4000" b="1" dirty="0" smtClean="0">
                <a:solidFill>
                  <a:srgbClr val="FF0000"/>
                </a:solidFill>
                <a:latin typeface="Time New Roman"/>
                <a:cs typeface="Times New Roman" pitchFamily="18" charset="0"/>
              </a:rPr>
              <a:t> </a:t>
            </a:r>
            <a:r>
              <a:rPr lang="en-US" altLang="en-US" sz="4000" b="1" dirty="0" err="1" smtClean="0">
                <a:solidFill>
                  <a:srgbClr val="FF0000"/>
                </a:solidFill>
                <a:latin typeface="Time New Roman"/>
                <a:cs typeface="Times New Roman" pitchFamily="18" charset="0"/>
              </a:rPr>
              <a:t>xét</a:t>
            </a:r>
            <a:endParaRPr lang="en-US" altLang="en-US" sz="4000" b="1" dirty="0" smtClean="0">
              <a:solidFill>
                <a:srgbClr val="FF0000"/>
              </a:solidFill>
              <a:latin typeface="Time New Roman"/>
              <a:cs typeface="Times New Roman" pitchFamily="18" charset="0"/>
            </a:endParaRP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endParaRPr lang="en-US" altLang="en-US" sz="4000" b="1" dirty="0">
              <a:solidFill>
                <a:srgbClr val="FF0000"/>
              </a:solidFill>
              <a:latin typeface="Time New Roman"/>
              <a:cs typeface="Times New Roman" pitchFamily="18" charset="0"/>
            </a:endParaRPr>
          </a:p>
          <a:p>
            <a:pPr lvl="0" algn="ctr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US" sz="4000" b="1" dirty="0" err="1">
                <a:solidFill>
                  <a:srgbClr val="2115B7"/>
                </a:solidFill>
                <a:latin typeface="Time New Roman"/>
                <a:cs typeface="Times New Roman" pitchFamily="18" charset="0"/>
              </a:rPr>
              <a:t>Giáo</a:t>
            </a:r>
            <a:r>
              <a:rPr lang="en-US" altLang="en-US" sz="4000" b="1" dirty="0">
                <a:solidFill>
                  <a:srgbClr val="2115B7"/>
                </a:solidFill>
                <a:latin typeface="Time New Roman"/>
                <a:cs typeface="Times New Roman" pitchFamily="18" charset="0"/>
              </a:rPr>
              <a:t> </a:t>
            </a:r>
            <a:r>
              <a:rPr lang="en-US" altLang="en-US" sz="4000" b="1" dirty="0" err="1">
                <a:solidFill>
                  <a:srgbClr val="2115B7"/>
                </a:solidFill>
                <a:latin typeface="Time New Roman"/>
                <a:cs typeface="Times New Roman" pitchFamily="18" charset="0"/>
              </a:rPr>
              <a:t>viên</a:t>
            </a:r>
            <a:r>
              <a:rPr lang="en-US" altLang="en-US" sz="4000" b="1" dirty="0">
                <a:solidFill>
                  <a:srgbClr val="2115B7"/>
                </a:solidFill>
                <a:latin typeface="Time New Roman"/>
                <a:cs typeface="Times New Roman" pitchFamily="18" charset="0"/>
              </a:rPr>
              <a:t>: </a:t>
            </a:r>
            <a:r>
              <a:rPr lang="en-US" altLang="en-US" sz="4000" b="1" dirty="0" err="1">
                <a:solidFill>
                  <a:srgbClr val="2115B7"/>
                </a:solidFill>
                <a:latin typeface="Time New Roman"/>
                <a:cs typeface="Times New Roman" pitchFamily="18" charset="0"/>
              </a:rPr>
              <a:t>Phạm</a:t>
            </a:r>
            <a:r>
              <a:rPr lang="en-US" altLang="en-US" sz="4000" b="1" dirty="0">
                <a:solidFill>
                  <a:srgbClr val="2115B7"/>
                </a:solidFill>
                <a:latin typeface="Time New Roman"/>
                <a:cs typeface="Times New Roman" pitchFamily="18" charset="0"/>
              </a:rPr>
              <a:t> </a:t>
            </a:r>
            <a:r>
              <a:rPr lang="en-US" altLang="en-US" sz="4000" b="1" dirty="0" err="1">
                <a:solidFill>
                  <a:srgbClr val="2115B7"/>
                </a:solidFill>
                <a:latin typeface="Time New Roman"/>
                <a:cs typeface="Times New Roman" pitchFamily="18" charset="0"/>
              </a:rPr>
              <a:t>Thị</a:t>
            </a:r>
            <a:r>
              <a:rPr lang="en-US" altLang="en-US" sz="4000" b="1" dirty="0">
                <a:solidFill>
                  <a:srgbClr val="2115B7"/>
                </a:solidFill>
                <a:latin typeface="Time New Roman"/>
                <a:cs typeface="Times New Roman" pitchFamily="18" charset="0"/>
              </a:rPr>
              <a:t> </a:t>
            </a:r>
            <a:r>
              <a:rPr lang="en-US" altLang="en-US" sz="4000" b="1" dirty="0" err="1">
                <a:solidFill>
                  <a:srgbClr val="2115B7"/>
                </a:solidFill>
                <a:latin typeface="Time New Roman"/>
                <a:cs typeface="Times New Roman" pitchFamily="18" charset="0"/>
              </a:rPr>
              <a:t>Bích</a:t>
            </a:r>
            <a:r>
              <a:rPr lang="en-US" altLang="en-US" sz="4000" b="1" dirty="0">
                <a:solidFill>
                  <a:srgbClr val="2115B7"/>
                </a:solidFill>
                <a:latin typeface="Time New Roman"/>
                <a:cs typeface="Times New Roman" pitchFamily="18" charset="0"/>
              </a:rPr>
              <a:t> </a:t>
            </a:r>
            <a:r>
              <a:rPr lang="en-US" altLang="en-US" sz="4000" b="1" dirty="0" err="1" smtClean="0">
                <a:solidFill>
                  <a:srgbClr val="2115B7"/>
                </a:solidFill>
                <a:latin typeface="Time New Roman"/>
                <a:cs typeface="Times New Roman" pitchFamily="18" charset="0"/>
              </a:rPr>
              <a:t>Ngọc</a:t>
            </a:r>
            <a:endParaRPr lang="en-US" altLang="en-US" sz="4000" b="1" dirty="0" smtClean="0">
              <a:solidFill>
                <a:srgbClr val="2115B7"/>
              </a:solidFill>
              <a:latin typeface="Time New Roman"/>
              <a:cs typeface="Times New Roman" pitchFamily="18" charset="0"/>
            </a:endParaRPr>
          </a:p>
          <a:p>
            <a:pPr lvl="0" algn="ctr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</a:pPr>
            <a:endParaRPr lang="en-US" altLang="en-US" sz="4000" b="1" dirty="0">
              <a:solidFill>
                <a:srgbClr val="2115B7"/>
              </a:solidFill>
              <a:latin typeface="Time New Roman"/>
              <a:cs typeface="Times New Roman" pitchFamily="18" charset="0"/>
            </a:endParaRPr>
          </a:p>
          <a:p>
            <a:pPr lvl="0" algn="ctr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US" sz="4000" b="1" dirty="0" err="1">
                <a:solidFill>
                  <a:srgbClr val="2115B7"/>
                </a:solidFill>
                <a:latin typeface="Time New Roman"/>
                <a:cs typeface="Times New Roman" pitchFamily="18" charset="0"/>
              </a:rPr>
              <a:t>Lứa</a:t>
            </a:r>
            <a:r>
              <a:rPr lang="en-US" altLang="en-US" sz="4000" b="1" dirty="0">
                <a:solidFill>
                  <a:srgbClr val="2115B7"/>
                </a:solidFill>
                <a:latin typeface="Time New Roman"/>
                <a:cs typeface="Times New Roman" pitchFamily="18" charset="0"/>
              </a:rPr>
              <a:t> </a:t>
            </a:r>
            <a:r>
              <a:rPr lang="en-US" altLang="en-US" sz="4000" b="1" dirty="0" err="1">
                <a:solidFill>
                  <a:srgbClr val="2115B7"/>
                </a:solidFill>
                <a:latin typeface="Time New Roman"/>
                <a:cs typeface="Times New Roman" pitchFamily="18" charset="0"/>
              </a:rPr>
              <a:t>tuổi</a:t>
            </a:r>
            <a:r>
              <a:rPr lang="en-US" altLang="en-US" sz="4000" b="1" dirty="0">
                <a:solidFill>
                  <a:srgbClr val="2115B7"/>
                </a:solidFill>
                <a:latin typeface="Time New Roman"/>
                <a:cs typeface="Times New Roman" pitchFamily="18" charset="0"/>
              </a:rPr>
              <a:t>: 3 - 4 </a:t>
            </a:r>
            <a:r>
              <a:rPr lang="en-US" altLang="en-US" sz="4000" b="1" dirty="0" err="1" smtClean="0">
                <a:solidFill>
                  <a:srgbClr val="2115B7"/>
                </a:solidFill>
                <a:latin typeface="Time New Roman"/>
                <a:cs typeface="Times New Roman" pitchFamily="18" charset="0"/>
              </a:rPr>
              <a:t>tuổi</a:t>
            </a:r>
            <a:endParaRPr lang="en-US" altLang="en-US" sz="4000" b="1" dirty="0">
              <a:solidFill>
                <a:srgbClr val="2115B7"/>
              </a:solidFill>
              <a:latin typeface="Time New Roman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1C6E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2824503" y="41960"/>
            <a:ext cx="5463497" cy="5101540"/>
          </a:xfrm>
          <a:custGeom>
            <a:avLst/>
            <a:gdLst/>
            <a:ahLst/>
            <a:cxnLst/>
            <a:rect l="l" t="t" r="r" b="b"/>
            <a:pathLst>
              <a:path w="5463497" h="5101540">
                <a:moveTo>
                  <a:pt x="0" y="0"/>
                </a:moveTo>
                <a:lnTo>
                  <a:pt x="5463497" y="0"/>
                </a:lnTo>
                <a:lnTo>
                  <a:pt x="5463497" y="5101540"/>
                </a:lnTo>
                <a:lnTo>
                  <a:pt x="0" y="510154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-820979" y="2894822"/>
            <a:ext cx="7736042" cy="7378250"/>
          </a:xfrm>
          <a:custGeom>
            <a:avLst/>
            <a:gdLst/>
            <a:ahLst/>
            <a:cxnLst/>
            <a:rect l="l" t="t" r="r" b="b"/>
            <a:pathLst>
              <a:path w="7736042" h="7378250">
                <a:moveTo>
                  <a:pt x="0" y="0"/>
                </a:moveTo>
                <a:lnTo>
                  <a:pt x="7736042" y="0"/>
                </a:lnTo>
                <a:lnTo>
                  <a:pt x="7736042" y="7378251"/>
                </a:lnTo>
                <a:lnTo>
                  <a:pt x="0" y="7378251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12185991" y="7277100"/>
            <a:ext cx="6081227" cy="3166983"/>
          </a:xfrm>
          <a:custGeom>
            <a:avLst/>
            <a:gdLst/>
            <a:ahLst/>
            <a:cxnLst/>
            <a:rect l="l" t="t" r="r" b="b"/>
            <a:pathLst>
              <a:path w="6081227" h="3166983">
                <a:moveTo>
                  <a:pt x="0" y="0"/>
                </a:moveTo>
                <a:lnTo>
                  <a:pt x="6081227" y="0"/>
                </a:lnTo>
                <a:lnTo>
                  <a:pt x="6081227" y="3166983"/>
                </a:lnTo>
                <a:lnTo>
                  <a:pt x="0" y="3166983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=""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5" name="TextBox 5"/>
          <p:cNvSpPr txBox="1"/>
          <p:nvPr/>
        </p:nvSpPr>
        <p:spPr>
          <a:xfrm>
            <a:off x="5562600" y="2095500"/>
            <a:ext cx="6644173" cy="779168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ct val="150000"/>
              </a:lnSpc>
              <a:spcBef>
                <a:spcPct val="0"/>
              </a:spcBef>
            </a:pPr>
            <a:r>
              <a:rPr lang="en-US" sz="3800" dirty="0" err="1">
                <a:solidFill>
                  <a:srgbClr val="000000"/>
                </a:solidFill>
                <a:latin typeface="Muli"/>
                <a:ea typeface="Muli"/>
                <a:cs typeface="Muli"/>
                <a:sym typeface="Muli"/>
              </a:rPr>
              <a:t>Ông</a:t>
            </a:r>
            <a:r>
              <a:rPr lang="en-US" sz="3800" dirty="0">
                <a:solidFill>
                  <a:srgbClr val="000000"/>
                </a:solidFill>
                <a:latin typeface="Muli"/>
                <a:ea typeface="Muli"/>
                <a:cs typeface="Muli"/>
                <a:sym typeface="Muli"/>
              </a:rPr>
              <a:t> </a:t>
            </a:r>
            <a:r>
              <a:rPr lang="en-US" sz="3800" dirty="0" err="1">
                <a:solidFill>
                  <a:srgbClr val="000000"/>
                </a:solidFill>
                <a:latin typeface="Muli"/>
                <a:ea typeface="Muli"/>
                <a:cs typeface="Muli"/>
                <a:sym typeface="Muli"/>
              </a:rPr>
              <a:t>Sấm</a:t>
            </a:r>
            <a:r>
              <a:rPr lang="en-US" sz="3800" dirty="0">
                <a:solidFill>
                  <a:srgbClr val="000000"/>
                </a:solidFill>
                <a:latin typeface="Muli"/>
                <a:ea typeface="Muli"/>
                <a:cs typeface="Muli"/>
                <a:sym typeface="Muli"/>
              </a:rPr>
              <a:t>, </a:t>
            </a:r>
            <a:r>
              <a:rPr lang="en-US" sz="3800" dirty="0" err="1">
                <a:solidFill>
                  <a:srgbClr val="000000"/>
                </a:solidFill>
                <a:latin typeface="Muli"/>
                <a:ea typeface="Muli"/>
                <a:cs typeface="Muli"/>
                <a:sym typeface="Muli"/>
              </a:rPr>
              <a:t>ông</a:t>
            </a:r>
            <a:r>
              <a:rPr lang="en-US" sz="3800" dirty="0">
                <a:solidFill>
                  <a:srgbClr val="000000"/>
                </a:solidFill>
                <a:latin typeface="Muli"/>
                <a:ea typeface="Muli"/>
                <a:cs typeface="Muli"/>
                <a:sym typeface="Muli"/>
              </a:rPr>
              <a:t> </a:t>
            </a:r>
            <a:r>
              <a:rPr lang="en-US" sz="3800" dirty="0" err="1">
                <a:solidFill>
                  <a:srgbClr val="000000"/>
                </a:solidFill>
                <a:latin typeface="Muli"/>
                <a:ea typeface="Muli"/>
                <a:cs typeface="Muli"/>
                <a:sym typeface="Muli"/>
              </a:rPr>
              <a:t>Sét</a:t>
            </a:r>
            <a:endParaRPr lang="en-US" sz="3800" dirty="0">
              <a:solidFill>
                <a:srgbClr val="000000"/>
              </a:solidFill>
              <a:latin typeface="Muli"/>
              <a:ea typeface="Muli"/>
              <a:cs typeface="Muli"/>
              <a:sym typeface="Muli"/>
            </a:endParaRPr>
          </a:p>
          <a:p>
            <a:pPr algn="ctr">
              <a:lnSpc>
                <a:spcPct val="150000"/>
              </a:lnSpc>
              <a:spcBef>
                <a:spcPct val="0"/>
              </a:spcBef>
            </a:pPr>
            <a:r>
              <a:rPr lang="en-US" sz="3800" dirty="0" err="1">
                <a:solidFill>
                  <a:srgbClr val="000000"/>
                </a:solidFill>
                <a:latin typeface="Muli"/>
                <a:ea typeface="Muli"/>
                <a:cs typeface="Muli"/>
                <a:sym typeface="Muli"/>
              </a:rPr>
              <a:t>Ông</a:t>
            </a:r>
            <a:r>
              <a:rPr lang="en-US" sz="3800" dirty="0">
                <a:solidFill>
                  <a:srgbClr val="000000"/>
                </a:solidFill>
                <a:latin typeface="Muli"/>
                <a:ea typeface="Muli"/>
                <a:cs typeface="Muli"/>
                <a:sym typeface="Muli"/>
              </a:rPr>
              <a:t> </a:t>
            </a:r>
            <a:r>
              <a:rPr lang="en-US" sz="3800" dirty="0" err="1">
                <a:solidFill>
                  <a:srgbClr val="000000"/>
                </a:solidFill>
                <a:latin typeface="Muli"/>
                <a:ea typeface="Muli"/>
                <a:cs typeface="Muli"/>
                <a:sym typeface="Muli"/>
              </a:rPr>
              <a:t>hét</a:t>
            </a:r>
            <a:r>
              <a:rPr lang="en-US" sz="3800" dirty="0">
                <a:solidFill>
                  <a:srgbClr val="000000"/>
                </a:solidFill>
                <a:latin typeface="Muli"/>
                <a:ea typeface="Muli"/>
                <a:cs typeface="Muli"/>
                <a:sym typeface="Muli"/>
              </a:rPr>
              <a:t> </a:t>
            </a:r>
            <a:r>
              <a:rPr lang="en-US" sz="3800" dirty="0" err="1">
                <a:solidFill>
                  <a:srgbClr val="000000"/>
                </a:solidFill>
                <a:latin typeface="Muli"/>
                <a:ea typeface="Muli"/>
                <a:cs typeface="Muli"/>
                <a:sym typeface="Muli"/>
              </a:rPr>
              <a:t>đùng</a:t>
            </a:r>
            <a:r>
              <a:rPr lang="en-US" sz="3800" dirty="0">
                <a:solidFill>
                  <a:srgbClr val="000000"/>
                </a:solidFill>
                <a:latin typeface="Muli"/>
                <a:ea typeface="Muli"/>
                <a:cs typeface="Muli"/>
                <a:sym typeface="Muli"/>
              </a:rPr>
              <a:t> </a:t>
            </a:r>
            <a:r>
              <a:rPr lang="en-US" sz="3800" dirty="0" err="1">
                <a:solidFill>
                  <a:srgbClr val="000000"/>
                </a:solidFill>
                <a:latin typeface="Muli"/>
                <a:ea typeface="Muli"/>
                <a:cs typeface="Muli"/>
                <a:sym typeface="Muli"/>
              </a:rPr>
              <a:t>đùng</a:t>
            </a:r>
            <a:endParaRPr lang="en-US" sz="3800" dirty="0">
              <a:solidFill>
                <a:srgbClr val="000000"/>
              </a:solidFill>
              <a:latin typeface="Muli"/>
              <a:ea typeface="Muli"/>
              <a:cs typeface="Muli"/>
              <a:sym typeface="Muli"/>
            </a:endParaRPr>
          </a:p>
          <a:p>
            <a:pPr algn="ctr">
              <a:lnSpc>
                <a:spcPct val="150000"/>
              </a:lnSpc>
              <a:spcBef>
                <a:spcPct val="0"/>
              </a:spcBef>
            </a:pPr>
            <a:r>
              <a:rPr lang="en-US" sz="3800" dirty="0" err="1">
                <a:solidFill>
                  <a:srgbClr val="000000"/>
                </a:solidFill>
                <a:latin typeface="Muli"/>
                <a:ea typeface="Muli"/>
                <a:cs typeface="Muli"/>
                <a:sym typeface="Muli"/>
              </a:rPr>
              <a:t>Ông</a:t>
            </a:r>
            <a:r>
              <a:rPr lang="en-US" sz="3800" dirty="0">
                <a:solidFill>
                  <a:srgbClr val="000000"/>
                </a:solidFill>
                <a:latin typeface="Muli"/>
                <a:ea typeface="Muli"/>
                <a:cs typeface="Muli"/>
                <a:sym typeface="Muli"/>
              </a:rPr>
              <a:t> </a:t>
            </a:r>
            <a:r>
              <a:rPr lang="en-US" sz="3800" dirty="0" err="1">
                <a:solidFill>
                  <a:srgbClr val="000000"/>
                </a:solidFill>
                <a:latin typeface="Muli"/>
                <a:ea typeface="Muli"/>
                <a:cs typeface="Muli"/>
                <a:sym typeface="Muli"/>
              </a:rPr>
              <a:t>nổ</a:t>
            </a:r>
            <a:r>
              <a:rPr lang="en-US" sz="3800" dirty="0">
                <a:solidFill>
                  <a:srgbClr val="000000"/>
                </a:solidFill>
                <a:latin typeface="Muli"/>
                <a:ea typeface="Muli"/>
                <a:cs typeface="Muli"/>
                <a:sym typeface="Muli"/>
              </a:rPr>
              <a:t> lung </a:t>
            </a:r>
            <a:r>
              <a:rPr lang="en-US" sz="3800" dirty="0" err="1">
                <a:solidFill>
                  <a:srgbClr val="000000"/>
                </a:solidFill>
                <a:latin typeface="Muli"/>
                <a:ea typeface="Muli"/>
                <a:cs typeface="Muli"/>
                <a:sym typeface="Muli"/>
              </a:rPr>
              <a:t>tung</a:t>
            </a:r>
            <a:endParaRPr lang="en-US" sz="3800" dirty="0">
              <a:solidFill>
                <a:srgbClr val="000000"/>
              </a:solidFill>
              <a:latin typeface="Muli"/>
              <a:ea typeface="Muli"/>
              <a:cs typeface="Muli"/>
              <a:sym typeface="Muli"/>
            </a:endParaRPr>
          </a:p>
          <a:p>
            <a:pPr algn="ctr">
              <a:lnSpc>
                <a:spcPct val="150000"/>
              </a:lnSpc>
              <a:spcBef>
                <a:spcPct val="0"/>
              </a:spcBef>
            </a:pPr>
            <a:r>
              <a:rPr lang="en-US" sz="3800" dirty="0" err="1">
                <a:solidFill>
                  <a:srgbClr val="000000"/>
                </a:solidFill>
                <a:latin typeface="Muli"/>
                <a:ea typeface="Muli"/>
                <a:cs typeface="Muli"/>
                <a:sym typeface="Muli"/>
              </a:rPr>
              <a:t>Vỡ</a:t>
            </a:r>
            <a:r>
              <a:rPr lang="en-US" sz="3800" dirty="0">
                <a:solidFill>
                  <a:srgbClr val="000000"/>
                </a:solidFill>
                <a:latin typeface="Muli"/>
                <a:ea typeface="Muli"/>
                <a:cs typeface="Muli"/>
                <a:sym typeface="Muli"/>
              </a:rPr>
              <a:t> </a:t>
            </a:r>
            <a:r>
              <a:rPr lang="en-US" sz="3800" dirty="0" err="1">
                <a:solidFill>
                  <a:srgbClr val="000000"/>
                </a:solidFill>
                <a:latin typeface="Muli"/>
                <a:ea typeface="Muli"/>
                <a:cs typeface="Muli"/>
                <a:sym typeface="Muli"/>
              </a:rPr>
              <a:t>vung</a:t>
            </a:r>
            <a:r>
              <a:rPr lang="en-US" sz="3800" dirty="0">
                <a:solidFill>
                  <a:srgbClr val="000000"/>
                </a:solidFill>
                <a:latin typeface="Muli"/>
                <a:ea typeface="Muli"/>
                <a:cs typeface="Muli"/>
                <a:sym typeface="Muli"/>
              </a:rPr>
              <a:t>, </a:t>
            </a:r>
            <a:r>
              <a:rPr lang="en-US" sz="3800" dirty="0" err="1">
                <a:solidFill>
                  <a:srgbClr val="000000"/>
                </a:solidFill>
                <a:latin typeface="Muli"/>
                <a:ea typeface="Muli"/>
                <a:cs typeface="Muli"/>
                <a:sym typeface="Muli"/>
              </a:rPr>
              <a:t>vỡ</a:t>
            </a:r>
            <a:r>
              <a:rPr lang="en-US" sz="3800" dirty="0">
                <a:solidFill>
                  <a:srgbClr val="000000"/>
                </a:solidFill>
                <a:latin typeface="Muli"/>
                <a:ea typeface="Muli"/>
                <a:cs typeface="Muli"/>
                <a:sym typeface="Muli"/>
              </a:rPr>
              <a:t> </a:t>
            </a:r>
            <a:r>
              <a:rPr lang="en-US" sz="3800" dirty="0" err="1">
                <a:solidFill>
                  <a:srgbClr val="000000"/>
                </a:solidFill>
                <a:latin typeface="Muli"/>
                <a:ea typeface="Muli"/>
                <a:cs typeface="Muli"/>
                <a:sym typeface="Muli"/>
              </a:rPr>
              <a:t>nồi</a:t>
            </a:r>
            <a:endParaRPr lang="en-US" sz="3800" dirty="0">
              <a:solidFill>
                <a:srgbClr val="000000"/>
              </a:solidFill>
              <a:latin typeface="Muli"/>
              <a:ea typeface="Muli"/>
              <a:cs typeface="Muli"/>
              <a:sym typeface="Muli"/>
            </a:endParaRPr>
          </a:p>
          <a:p>
            <a:pPr algn="ctr">
              <a:lnSpc>
                <a:spcPct val="150000"/>
              </a:lnSpc>
              <a:spcBef>
                <a:spcPct val="0"/>
              </a:spcBef>
            </a:pPr>
            <a:r>
              <a:rPr lang="en-US" sz="3800" dirty="0" err="1">
                <a:solidFill>
                  <a:srgbClr val="000000"/>
                </a:solidFill>
                <a:latin typeface="Muli"/>
                <a:ea typeface="Muli"/>
                <a:cs typeface="Muli"/>
                <a:sym typeface="Muli"/>
              </a:rPr>
              <a:t>Vỡ</a:t>
            </a:r>
            <a:r>
              <a:rPr lang="en-US" sz="3800" dirty="0">
                <a:solidFill>
                  <a:srgbClr val="000000"/>
                </a:solidFill>
                <a:latin typeface="Muli"/>
                <a:ea typeface="Muli"/>
                <a:cs typeface="Muli"/>
                <a:sym typeface="Muli"/>
              </a:rPr>
              <a:t> </a:t>
            </a:r>
            <a:r>
              <a:rPr lang="en-US" sz="3800" dirty="0" err="1">
                <a:solidFill>
                  <a:srgbClr val="000000"/>
                </a:solidFill>
                <a:latin typeface="Muli"/>
                <a:ea typeface="Muli"/>
                <a:cs typeface="Muli"/>
                <a:sym typeface="Muli"/>
              </a:rPr>
              <a:t>cả</a:t>
            </a:r>
            <a:r>
              <a:rPr lang="en-US" sz="3800" dirty="0">
                <a:solidFill>
                  <a:srgbClr val="000000"/>
                </a:solidFill>
                <a:latin typeface="Muli"/>
                <a:ea typeface="Muli"/>
                <a:cs typeface="Muli"/>
                <a:sym typeface="Muli"/>
              </a:rPr>
              <a:t> </a:t>
            </a:r>
            <a:r>
              <a:rPr lang="en-US" sz="3800" dirty="0" err="1">
                <a:solidFill>
                  <a:srgbClr val="000000"/>
                </a:solidFill>
                <a:latin typeface="Muli"/>
                <a:ea typeface="Muli"/>
                <a:cs typeface="Muli"/>
                <a:sym typeface="Muli"/>
              </a:rPr>
              <a:t>bát</a:t>
            </a:r>
            <a:r>
              <a:rPr lang="en-US" sz="3800" dirty="0">
                <a:solidFill>
                  <a:srgbClr val="000000"/>
                </a:solidFill>
                <a:latin typeface="Muli"/>
                <a:ea typeface="Muli"/>
                <a:cs typeface="Muli"/>
                <a:sym typeface="Muli"/>
              </a:rPr>
              <a:t> </a:t>
            </a:r>
            <a:r>
              <a:rPr lang="en-US" sz="3800" dirty="0" err="1">
                <a:solidFill>
                  <a:srgbClr val="000000"/>
                </a:solidFill>
                <a:latin typeface="Muli"/>
                <a:ea typeface="Muli"/>
                <a:cs typeface="Muli"/>
                <a:sym typeface="Muli"/>
              </a:rPr>
              <a:t>đĩa</a:t>
            </a:r>
            <a:r>
              <a:rPr lang="en-US" sz="3800" dirty="0">
                <a:solidFill>
                  <a:srgbClr val="000000"/>
                </a:solidFill>
                <a:latin typeface="Muli"/>
                <a:ea typeface="Muli"/>
                <a:cs typeface="Muli"/>
                <a:sym typeface="Muli"/>
              </a:rPr>
              <a:t> </a:t>
            </a:r>
            <a:r>
              <a:rPr lang="en-US" sz="3800" dirty="0" err="1">
                <a:solidFill>
                  <a:srgbClr val="000000"/>
                </a:solidFill>
                <a:latin typeface="Muli"/>
                <a:ea typeface="Muli"/>
                <a:cs typeface="Muli"/>
                <a:sym typeface="Muli"/>
              </a:rPr>
              <a:t>nhà</a:t>
            </a:r>
            <a:r>
              <a:rPr lang="en-US" sz="3800" dirty="0">
                <a:solidFill>
                  <a:srgbClr val="000000"/>
                </a:solidFill>
                <a:latin typeface="Muli"/>
                <a:ea typeface="Muli"/>
                <a:cs typeface="Muli"/>
                <a:sym typeface="Muli"/>
              </a:rPr>
              <a:t> </a:t>
            </a:r>
            <a:r>
              <a:rPr lang="en-US" sz="3800" dirty="0" err="1">
                <a:solidFill>
                  <a:srgbClr val="000000"/>
                </a:solidFill>
                <a:latin typeface="Muli"/>
                <a:ea typeface="Muli"/>
                <a:cs typeface="Muli"/>
                <a:sym typeface="Muli"/>
              </a:rPr>
              <a:t>tôi</a:t>
            </a:r>
            <a:r>
              <a:rPr lang="en-US" sz="3800" dirty="0">
                <a:solidFill>
                  <a:srgbClr val="000000"/>
                </a:solidFill>
                <a:latin typeface="Muli"/>
                <a:ea typeface="Muli"/>
                <a:cs typeface="Muli"/>
                <a:sym typeface="Muli"/>
              </a:rPr>
              <a:t>...</a:t>
            </a:r>
          </a:p>
          <a:p>
            <a:pPr algn="ctr">
              <a:lnSpc>
                <a:spcPct val="150000"/>
              </a:lnSpc>
              <a:spcBef>
                <a:spcPct val="0"/>
              </a:spcBef>
            </a:pPr>
            <a:r>
              <a:rPr lang="en-US" sz="3800" dirty="0" err="1">
                <a:solidFill>
                  <a:srgbClr val="000000"/>
                </a:solidFill>
                <a:latin typeface="Muli"/>
                <a:ea typeface="Muli"/>
                <a:cs typeface="Muli"/>
                <a:sym typeface="Muli"/>
              </a:rPr>
              <a:t>Tôi</a:t>
            </a:r>
            <a:r>
              <a:rPr lang="en-US" sz="3800" dirty="0">
                <a:solidFill>
                  <a:srgbClr val="000000"/>
                </a:solidFill>
                <a:latin typeface="Muli"/>
                <a:ea typeface="Muli"/>
                <a:cs typeface="Muli"/>
                <a:sym typeface="Muli"/>
              </a:rPr>
              <a:t> </a:t>
            </a:r>
            <a:r>
              <a:rPr lang="en-US" sz="3800" dirty="0" err="1">
                <a:solidFill>
                  <a:srgbClr val="000000"/>
                </a:solidFill>
                <a:latin typeface="Muli"/>
                <a:ea typeface="Muli"/>
                <a:cs typeface="Muli"/>
                <a:sym typeface="Muli"/>
              </a:rPr>
              <a:t>lôi</a:t>
            </a:r>
            <a:r>
              <a:rPr lang="en-US" sz="3800" dirty="0">
                <a:solidFill>
                  <a:srgbClr val="000000"/>
                </a:solidFill>
                <a:latin typeface="Muli"/>
                <a:ea typeface="Muli"/>
                <a:cs typeface="Muli"/>
                <a:sym typeface="Muli"/>
              </a:rPr>
              <a:t> </a:t>
            </a:r>
            <a:r>
              <a:rPr lang="en-US" sz="3800" dirty="0" err="1">
                <a:solidFill>
                  <a:srgbClr val="000000"/>
                </a:solidFill>
                <a:latin typeface="Muli"/>
                <a:ea typeface="Muli"/>
                <a:cs typeface="Muli"/>
                <a:sym typeface="Muli"/>
              </a:rPr>
              <a:t>ông</a:t>
            </a:r>
            <a:r>
              <a:rPr lang="en-US" sz="3800" dirty="0">
                <a:solidFill>
                  <a:srgbClr val="000000"/>
                </a:solidFill>
                <a:latin typeface="Muli"/>
                <a:ea typeface="Muli"/>
                <a:cs typeface="Muli"/>
                <a:sym typeface="Muli"/>
              </a:rPr>
              <a:t> </a:t>
            </a:r>
            <a:r>
              <a:rPr lang="en-US" sz="3800" dirty="0" err="1">
                <a:solidFill>
                  <a:srgbClr val="000000"/>
                </a:solidFill>
                <a:latin typeface="Muli"/>
                <a:ea typeface="Muli"/>
                <a:cs typeface="Muli"/>
                <a:sym typeface="Muli"/>
              </a:rPr>
              <a:t>ra</a:t>
            </a:r>
            <a:r>
              <a:rPr lang="en-US" sz="3800" dirty="0">
                <a:solidFill>
                  <a:srgbClr val="000000"/>
                </a:solidFill>
                <a:latin typeface="Muli"/>
                <a:ea typeface="Muli"/>
                <a:cs typeface="Muli"/>
                <a:sym typeface="Muli"/>
              </a:rPr>
              <a:t> </a:t>
            </a:r>
            <a:r>
              <a:rPr lang="en-US" sz="3800" dirty="0" err="1">
                <a:solidFill>
                  <a:srgbClr val="000000"/>
                </a:solidFill>
                <a:latin typeface="Muli"/>
                <a:ea typeface="Muli"/>
                <a:cs typeface="Muli"/>
                <a:sym typeface="Muli"/>
              </a:rPr>
              <a:t>đánh</a:t>
            </a:r>
            <a:endParaRPr lang="en-US" sz="3800" dirty="0">
              <a:solidFill>
                <a:srgbClr val="000000"/>
              </a:solidFill>
              <a:latin typeface="Muli"/>
              <a:ea typeface="Muli"/>
              <a:cs typeface="Muli"/>
              <a:sym typeface="Muli"/>
            </a:endParaRPr>
          </a:p>
          <a:p>
            <a:pPr algn="ctr">
              <a:lnSpc>
                <a:spcPct val="150000"/>
              </a:lnSpc>
              <a:spcBef>
                <a:spcPct val="0"/>
              </a:spcBef>
            </a:pPr>
            <a:r>
              <a:rPr lang="en-US" sz="3800" dirty="0" err="1">
                <a:solidFill>
                  <a:srgbClr val="000000"/>
                </a:solidFill>
                <a:latin typeface="Muli"/>
                <a:ea typeface="Muli"/>
                <a:cs typeface="Muli"/>
                <a:sym typeface="Muli"/>
              </a:rPr>
              <a:t>Đánh</a:t>
            </a:r>
            <a:r>
              <a:rPr lang="en-US" sz="3800" dirty="0">
                <a:solidFill>
                  <a:srgbClr val="000000"/>
                </a:solidFill>
                <a:latin typeface="Muli"/>
                <a:ea typeface="Muli"/>
                <a:cs typeface="Muli"/>
                <a:sym typeface="Muli"/>
              </a:rPr>
              <a:t> </a:t>
            </a:r>
            <a:r>
              <a:rPr lang="en-US" sz="3800" dirty="0" err="1">
                <a:solidFill>
                  <a:srgbClr val="000000"/>
                </a:solidFill>
                <a:latin typeface="Muli"/>
                <a:ea typeface="Muli"/>
                <a:cs typeface="Muli"/>
                <a:sym typeface="Muli"/>
              </a:rPr>
              <a:t>một</a:t>
            </a:r>
            <a:r>
              <a:rPr lang="en-US" sz="3800" dirty="0">
                <a:solidFill>
                  <a:srgbClr val="000000"/>
                </a:solidFill>
                <a:latin typeface="Muli"/>
                <a:ea typeface="Muli"/>
                <a:cs typeface="Muli"/>
                <a:sym typeface="Muli"/>
              </a:rPr>
              <a:t> </a:t>
            </a:r>
            <a:r>
              <a:rPr lang="en-US" sz="3800" dirty="0" err="1">
                <a:solidFill>
                  <a:srgbClr val="000000"/>
                </a:solidFill>
                <a:latin typeface="Muli"/>
                <a:ea typeface="Muli"/>
                <a:cs typeface="Muli"/>
                <a:sym typeface="Muli"/>
              </a:rPr>
              <a:t>roi</a:t>
            </a:r>
            <a:endParaRPr lang="en-US" sz="3800" dirty="0">
              <a:solidFill>
                <a:srgbClr val="000000"/>
              </a:solidFill>
              <a:latin typeface="Muli"/>
              <a:ea typeface="Muli"/>
              <a:cs typeface="Muli"/>
              <a:sym typeface="Muli"/>
            </a:endParaRPr>
          </a:p>
          <a:p>
            <a:pPr algn="ctr">
              <a:lnSpc>
                <a:spcPct val="150000"/>
              </a:lnSpc>
              <a:spcBef>
                <a:spcPct val="0"/>
              </a:spcBef>
            </a:pPr>
            <a:r>
              <a:rPr lang="en-US" sz="3800" dirty="0" err="1">
                <a:solidFill>
                  <a:srgbClr val="000000"/>
                </a:solidFill>
                <a:latin typeface="Muli"/>
                <a:ea typeface="Muli"/>
                <a:cs typeface="Muli"/>
                <a:sym typeface="Muli"/>
              </a:rPr>
              <a:t>Đánh</a:t>
            </a:r>
            <a:r>
              <a:rPr lang="en-US" sz="3800" dirty="0">
                <a:solidFill>
                  <a:srgbClr val="000000"/>
                </a:solidFill>
                <a:latin typeface="Muli"/>
                <a:ea typeface="Muli"/>
                <a:cs typeface="Muli"/>
                <a:sym typeface="Muli"/>
              </a:rPr>
              <a:t> </a:t>
            </a:r>
            <a:r>
              <a:rPr lang="en-US" sz="3800" dirty="0" err="1">
                <a:solidFill>
                  <a:srgbClr val="000000"/>
                </a:solidFill>
                <a:latin typeface="Muli"/>
                <a:ea typeface="Muli"/>
                <a:cs typeface="Muli"/>
                <a:sym typeface="Muli"/>
              </a:rPr>
              <a:t>hai</a:t>
            </a:r>
            <a:r>
              <a:rPr lang="en-US" sz="3800" dirty="0">
                <a:solidFill>
                  <a:srgbClr val="000000"/>
                </a:solidFill>
                <a:latin typeface="Muli"/>
                <a:ea typeface="Muli"/>
                <a:cs typeface="Muli"/>
                <a:sym typeface="Muli"/>
              </a:rPr>
              <a:t> </a:t>
            </a:r>
            <a:r>
              <a:rPr lang="en-US" sz="3800" dirty="0" err="1">
                <a:solidFill>
                  <a:srgbClr val="000000"/>
                </a:solidFill>
                <a:latin typeface="Muli"/>
                <a:ea typeface="Muli"/>
                <a:cs typeface="Muli"/>
                <a:sym typeface="Muli"/>
              </a:rPr>
              <a:t>roi</a:t>
            </a:r>
            <a:endParaRPr lang="en-US" sz="3800" dirty="0">
              <a:solidFill>
                <a:srgbClr val="000000"/>
              </a:solidFill>
              <a:latin typeface="Muli"/>
              <a:ea typeface="Muli"/>
              <a:cs typeface="Muli"/>
              <a:sym typeface="Muli"/>
            </a:endParaRPr>
          </a:p>
          <a:p>
            <a:pPr algn="ctr">
              <a:lnSpc>
                <a:spcPct val="150000"/>
              </a:lnSpc>
              <a:spcBef>
                <a:spcPct val="0"/>
              </a:spcBef>
            </a:pPr>
            <a:r>
              <a:rPr lang="en-US" sz="3800" dirty="0" err="1">
                <a:solidFill>
                  <a:srgbClr val="000000"/>
                </a:solidFill>
                <a:latin typeface="Muli"/>
                <a:ea typeface="Muli"/>
                <a:cs typeface="Muli"/>
                <a:sym typeface="Muli"/>
              </a:rPr>
              <a:t>Ông</a:t>
            </a:r>
            <a:r>
              <a:rPr lang="en-US" sz="3800" dirty="0">
                <a:solidFill>
                  <a:srgbClr val="000000"/>
                </a:solidFill>
                <a:latin typeface="Muli"/>
                <a:ea typeface="Muli"/>
                <a:cs typeface="Muli"/>
                <a:sym typeface="Muli"/>
              </a:rPr>
              <a:t> </a:t>
            </a:r>
            <a:r>
              <a:rPr lang="en-US" sz="3800" dirty="0" err="1">
                <a:solidFill>
                  <a:srgbClr val="000000"/>
                </a:solidFill>
                <a:latin typeface="Muli"/>
                <a:ea typeface="Muli"/>
                <a:cs typeface="Muli"/>
                <a:sym typeface="Muli"/>
              </a:rPr>
              <a:t>trốn</a:t>
            </a:r>
            <a:r>
              <a:rPr lang="en-US" sz="3800" dirty="0">
                <a:solidFill>
                  <a:srgbClr val="000000"/>
                </a:solidFill>
                <a:latin typeface="Muli"/>
                <a:ea typeface="Muli"/>
                <a:cs typeface="Muli"/>
                <a:sym typeface="Muli"/>
              </a:rPr>
              <a:t> </a:t>
            </a:r>
            <a:r>
              <a:rPr lang="en-US" sz="3800" dirty="0" err="1">
                <a:solidFill>
                  <a:srgbClr val="000000"/>
                </a:solidFill>
                <a:latin typeface="Muli"/>
                <a:ea typeface="Muli"/>
                <a:cs typeface="Muli"/>
                <a:sym typeface="Muli"/>
              </a:rPr>
              <a:t>về</a:t>
            </a:r>
            <a:r>
              <a:rPr lang="en-US" sz="3800" dirty="0">
                <a:solidFill>
                  <a:srgbClr val="000000"/>
                </a:solidFill>
                <a:latin typeface="Muli"/>
                <a:ea typeface="Muli"/>
                <a:cs typeface="Muli"/>
                <a:sym typeface="Muli"/>
              </a:rPr>
              <a:t> </a:t>
            </a:r>
            <a:r>
              <a:rPr lang="en-US" sz="3800" dirty="0" err="1">
                <a:solidFill>
                  <a:srgbClr val="000000"/>
                </a:solidFill>
                <a:latin typeface="Muli"/>
                <a:ea typeface="Muli"/>
                <a:cs typeface="Muli"/>
                <a:sym typeface="Muli"/>
              </a:rPr>
              <a:t>trời</a:t>
            </a:r>
            <a:endParaRPr lang="en-US" sz="3800" dirty="0">
              <a:solidFill>
                <a:srgbClr val="000000"/>
              </a:solidFill>
              <a:latin typeface="Muli"/>
              <a:ea typeface="Muli"/>
              <a:cs typeface="Muli"/>
              <a:sym typeface="Muli"/>
            </a:endParaRPr>
          </a:p>
        </p:txBody>
      </p:sp>
      <p:sp>
        <p:nvSpPr>
          <p:cNvPr id="6" name="TextBox 6"/>
          <p:cNvSpPr txBox="1"/>
          <p:nvPr/>
        </p:nvSpPr>
        <p:spPr>
          <a:xfrm>
            <a:off x="1168659" y="666361"/>
            <a:ext cx="12239257" cy="129539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0500"/>
              </a:lnSpc>
              <a:spcBef>
                <a:spcPct val="0"/>
              </a:spcBef>
            </a:pPr>
            <a:r>
              <a:rPr lang="en-US" sz="7500">
                <a:solidFill>
                  <a:srgbClr val="000000"/>
                </a:solidFill>
                <a:latin typeface="Baloo"/>
                <a:ea typeface="Baloo"/>
                <a:cs typeface="Baloo"/>
                <a:sym typeface="Baloo"/>
              </a:rPr>
              <a:t>Đồng dao: Ông sấm ông sét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1C6E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713792" y="3084064"/>
            <a:ext cx="8048620" cy="5691519"/>
            <a:chOff x="0" y="0"/>
            <a:chExt cx="2119801" cy="1499001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2119801" cy="1499001"/>
            </a:xfrm>
            <a:custGeom>
              <a:avLst/>
              <a:gdLst/>
              <a:ahLst/>
              <a:cxnLst/>
              <a:rect l="l" t="t" r="r" b="b"/>
              <a:pathLst>
                <a:path w="2119801" h="1499001">
                  <a:moveTo>
                    <a:pt x="49057" y="0"/>
                  </a:moveTo>
                  <a:lnTo>
                    <a:pt x="2070745" y="0"/>
                  </a:lnTo>
                  <a:cubicBezTo>
                    <a:pt x="2097838" y="0"/>
                    <a:pt x="2119801" y="21963"/>
                    <a:pt x="2119801" y="49057"/>
                  </a:cubicBezTo>
                  <a:lnTo>
                    <a:pt x="2119801" y="1449944"/>
                  </a:lnTo>
                  <a:cubicBezTo>
                    <a:pt x="2119801" y="1477037"/>
                    <a:pt x="2097838" y="1499001"/>
                    <a:pt x="2070745" y="1499001"/>
                  </a:cubicBezTo>
                  <a:lnTo>
                    <a:pt x="49057" y="1499001"/>
                  </a:lnTo>
                  <a:cubicBezTo>
                    <a:pt x="21963" y="1499001"/>
                    <a:pt x="0" y="1477037"/>
                    <a:pt x="0" y="1449944"/>
                  </a:cubicBezTo>
                  <a:lnTo>
                    <a:pt x="0" y="49057"/>
                  </a:lnTo>
                  <a:cubicBezTo>
                    <a:pt x="0" y="21963"/>
                    <a:pt x="21963" y="0"/>
                    <a:pt x="49057" y="0"/>
                  </a:cubicBezTo>
                  <a:close/>
                </a:path>
              </a:pathLst>
            </a:custGeom>
            <a:solidFill>
              <a:srgbClr val="E6F3FB"/>
            </a:solidFill>
            <a:ln w="38100" cap="rnd">
              <a:solidFill>
                <a:srgbClr val="FFFFFF"/>
              </a:solidFill>
              <a:prstDash val="solid"/>
              <a:round/>
            </a:ln>
          </p:spPr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2119801" cy="153710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5" name="Freeform 5"/>
          <p:cNvSpPr/>
          <p:nvPr/>
        </p:nvSpPr>
        <p:spPr>
          <a:xfrm>
            <a:off x="847164" y="2923007"/>
            <a:ext cx="4482949" cy="4143391"/>
          </a:xfrm>
          <a:custGeom>
            <a:avLst/>
            <a:gdLst/>
            <a:ahLst/>
            <a:cxnLst/>
            <a:rect l="l" t="t" r="r" b="b"/>
            <a:pathLst>
              <a:path w="4482949" h="4143391">
                <a:moveTo>
                  <a:pt x="0" y="0"/>
                </a:moveTo>
                <a:lnTo>
                  <a:pt x="4482948" y="0"/>
                </a:lnTo>
                <a:lnTo>
                  <a:pt x="4482948" y="4143391"/>
                </a:lnTo>
                <a:lnTo>
                  <a:pt x="0" y="4143391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14817" r="-23820"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6175169" y="4994703"/>
            <a:ext cx="2587243" cy="3409875"/>
          </a:xfrm>
          <a:custGeom>
            <a:avLst/>
            <a:gdLst/>
            <a:ahLst/>
            <a:cxnLst/>
            <a:rect l="l" t="t" r="r" b="b"/>
            <a:pathLst>
              <a:path w="2587243" h="3409875">
                <a:moveTo>
                  <a:pt x="0" y="0"/>
                </a:moveTo>
                <a:lnTo>
                  <a:pt x="2587243" y="0"/>
                </a:lnTo>
                <a:lnTo>
                  <a:pt x="2587243" y="3409875"/>
                </a:lnTo>
                <a:lnTo>
                  <a:pt x="0" y="3409875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grpSp>
        <p:nvGrpSpPr>
          <p:cNvPr id="7" name="Group 7"/>
          <p:cNvGrpSpPr/>
          <p:nvPr/>
        </p:nvGrpSpPr>
        <p:grpSpPr>
          <a:xfrm>
            <a:off x="9525588" y="3084064"/>
            <a:ext cx="8048620" cy="5691519"/>
            <a:chOff x="0" y="0"/>
            <a:chExt cx="2119801" cy="1499001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2119801" cy="1499001"/>
            </a:xfrm>
            <a:custGeom>
              <a:avLst/>
              <a:gdLst/>
              <a:ahLst/>
              <a:cxnLst/>
              <a:rect l="l" t="t" r="r" b="b"/>
              <a:pathLst>
                <a:path w="2119801" h="1499001">
                  <a:moveTo>
                    <a:pt x="49057" y="0"/>
                  </a:moveTo>
                  <a:lnTo>
                    <a:pt x="2070745" y="0"/>
                  </a:lnTo>
                  <a:cubicBezTo>
                    <a:pt x="2097838" y="0"/>
                    <a:pt x="2119801" y="21963"/>
                    <a:pt x="2119801" y="49057"/>
                  </a:cubicBezTo>
                  <a:lnTo>
                    <a:pt x="2119801" y="1449944"/>
                  </a:lnTo>
                  <a:cubicBezTo>
                    <a:pt x="2119801" y="1477037"/>
                    <a:pt x="2097838" y="1499001"/>
                    <a:pt x="2070745" y="1499001"/>
                  </a:cubicBezTo>
                  <a:lnTo>
                    <a:pt x="49057" y="1499001"/>
                  </a:lnTo>
                  <a:cubicBezTo>
                    <a:pt x="21963" y="1499001"/>
                    <a:pt x="0" y="1477037"/>
                    <a:pt x="0" y="1449944"/>
                  </a:cubicBezTo>
                  <a:lnTo>
                    <a:pt x="0" y="49057"/>
                  </a:lnTo>
                  <a:cubicBezTo>
                    <a:pt x="0" y="21963"/>
                    <a:pt x="21963" y="0"/>
                    <a:pt x="49057" y="0"/>
                  </a:cubicBezTo>
                  <a:close/>
                </a:path>
              </a:pathLst>
            </a:custGeom>
            <a:solidFill>
              <a:srgbClr val="E6F3FB"/>
            </a:solidFill>
            <a:ln w="38100" cap="rnd">
              <a:solidFill>
                <a:srgbClr val="FFFFFF"/>
              </a:solidFill>
              <a:prstDash val="solid"/>
              <a:round/>
            </a:ln>
          </p:spPr>
        </p:sp>
        <p:sp>
          <p:nvSpPr>
            <p:cNvPr id="9" name="TextBox 9"/>
            <p:cNvSpPr txBox="1"/>
            <p:nvPr/>
          </p:nvSpPr>
          <p:spPr>
            <a:xfrm>
              <a:off x="0" y="-38100"/>
              <a:ext cx="2119801" cy="153710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10" name="Freeform 10"/>
          <p:cNvSpPr/>
          <p:nvPr/>
        </p:nvSpPr>
        <p:spPr>
          <a:xfrm>
            <a:off x="10706063" y="3557327"/>
            <a:ext cx="3200770" cy="4218478"/>
          </a:xfrm>
          <a:custGeom>
            <a:avLst/>
            <a:gdLst/>
            <a:ahLst/>
            <a:cxnLst/>
            <a:rect l="l" t="t" r="r" b="b"/>
            <a:pathLst>
              <a:path w="3200770" h="4218478">
                <a:moveTo>
                  <a:pt x="0" y="0"/>
                </a:moveTo>
                <a:lnTo>
                  <a:pt x="3200770" y="0"/>
                </a:lnTo>
                <a:lnTo>
                  <a:pt x="3200770" y="4218478"/>
                </a:lnTo>
                <a:lnTo>
                  <a:pt x="0" y="4218478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sp>
        <p:nvSpPr>
          <p:cNvPr id="11" name="Freeform 11"/>
          <p:cNvSpPr/>
          <p:nvPr/>
        </p:nvSpPr>
        <p:spPr>
          <a:xfrm>
            <a:off x="13549898" y="4884537"/>
            <a:ext cx="3709402" cy="3419394"/>
          </a:xfrm>
          <a:custGeom>
            <a:avLst/>
            <a:gdLst/>
            <a:ahLst/>
            <a:cxnLst/>
            <a:rect l="l" t="t" r="r" b="b"/>
            <a:pathLst>
              <a:path w="3709402" h="3419394">
                <a:moveTo>
                  <a:pt x="0" y="0"/>
                </a:moveTo>
                <a:lnTo>
                  <a:pt x="3709402" y="0"/>
                </a:lnTo>
                <a:lnTo>
                  <a:pt x="3709402" y="3419394"/>
                </a:lnTo>
                <a:lnTo>
                  <a:pt x="0" y="3419394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=""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12" name="TextBox 12"/>
          <p:cNvSpPr txBox="1"/>
          <p:nvPr/>
        </p:nvSpPr>
        <p:spPr>
          <a:xfrm>
            <a:off x="713792" y="685411"/>
            <a:ext cx="12239257" cy="11938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9799"/>
              </a:lnSpc>
              <a:spcBef>
                <a:spcPct val="0"/>
              </a:spcBef>
            </a:pPr>
            <a:r>
              <a:rPr lang="en-US" sz="6999">
                <a:solidFill>
                  <a:srgbClr val="000000"/>
                </a:solidFill>
                <a:latin typeface="Baloo"/>
                <a:ea typeface="Baloo"/>
                <a:cs typeface="Baloo"/>
                <a:sym typeface="Baloo"/>
              </a:rPr>
              <a:t>Thí nghiệm: Mô phỏng sấm sét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1138666" y="8884920"/>
            <a:ext cx="7197209" cy="7124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880"/>
              </a:lnSpc>
              <a:spcBef>
                <a:spcPct val="0"/>
              </a:spcBef>
            </a:pPr>
            <a:r>
              <a:rPr lang="en-US" sz="4200">
                <a:solidFill>
                  <a:srgbClr val="000000"/>
                </a:solidFill>
                <a:latin typeface="Muli Bold"/>
                <a:ea typeface="Muli Bold"/>
                <a:cs typeface="Muli Bold"/>
                <a:sym typeface="Muli Bold"/>
              </a:rPr>
              <a:t>Thổi bóng bay và buộc chặt.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8762412" y="8831580"/>
            <a:ext cx="9779342" cy="145542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880"/>
              </a:lnSpc>
              <a:spcBef>
                <a:spcPct val="0"/>
              </a:spcBef>
            </a:pPr>
            <a:r>
              <a:rPr lang="en-US" sz="4200">
                <a:solidFill>
                  <a:srgbClr val="000000"/>
                </a:solidFill>
                <a:latin typeface="Muli Bold"/>
                <a:ea typeface="Muli Bold"/>
                <a:cs typeface="Muli Bold"/>
                <a:sym typeface="Muli Bold"/>
              </a:rPr>
              <a:t>Chà xát quả bóng bay lên miếng len để tạo ra điện tích tĩnh.</a:t>
            </a:r>
          </a:p>
        </p:txBody>
      </p:sp>
      <p:sp>
        <p:nvSpPr>
          <p:cNvPr id="15" name="Freeform 15"/>
          <p:cNvSpPr/>
          <p:nvPr/>
        </p:nvSpPr>
        <p:spPr>
          <a:xfrm rot="-119913">
            <a:off x="13489908" y="79779"/>
            <a:ext cx="4633824" cy="3359522"/>
          </a:xfrm>
          <a:custGeom>
            <a:avLst/>
            <a:gdLst/>
            <a:ahLst/>
            <a:cxnLst/>
            <a:rect l="l" t="t" r="r" b="b"/>
            <a:pathLst>
              <a:path w="4633824" h="3359522">
                <a:moveTo>
                  <a:pt x="0" y="0"/>
                </a:moveTo>
                <a:lnTo>
                  <a:pt x="4633824" y="0"/>
                </a:lnTo>
                <a:lnTo>
                  <a:pt x="4633824" y="3359523"/>
                </a:lnTo>
                <a:lnTo>
                  <a:pt x="0" y="3359523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=""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6F3F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672693" y="2672007"/>
            <a:ext cx="8048620" cy="5691519"/>
            <a:chOff x="0" y="0"/>
            <a:chExt cx="2119801" cy="1499001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2119801" cy="1499001"/>
            </a:xfrm>
            <a:custGeom>
              <a:avLst/>
              <a:gdLst/>
              <a:ahLst/>
              <a:cxnLst/>
              <a:rect l="l" t="t" r="r" b="b"/>
              <a:pathLst>
                <a:path w="2119801" h="1499001">
                  <a:moveTo>
                    <a:pt x="49057" y="0"/>
                  </a:moveTo>
                  <a:lnTo>
                    <a:pt x="2070745" y="0"/>
                  </a:lnTo>
                  <a:cubicBezTo>
                    <a:pt x="2097838" y="0"/>
                    <a:pt x="2119801" y="21963"/>
                    <a:pt x="2119801" y="49057"/>
                  </a:cubicBezTo>
                  <a:lnTo>
                    <a:pt x="2119801" y="1449944"/>
                  </a:lnTo>
                  <a:cubicBezTo>
                    <a:pt x="2119801" y="1477037"/>
                    <a:pt x="2097838" y="1499001"/>
                    <a:pt x="2070745" y="1499001"/>
                  </a:cubicBezTo>
                  <a:lnTo>
                    <a:pt x="49057" y="1499001"/>
                  </a:lnTo>
                  <a:cubicBezTo>
                    <a:pt x="21963" y="1499001"/>
                    <a:pt x="0" y="1477037"/>
                    <a:pt x="0" y="1449944"/>
                  </a:cubicBezTo>
                  <a:lnTo>
                    <a:pt x="0" y="49057"/>
                  </a:lnTo>
                  <a:cubicBezTo>
                    <a:pt x="0" y="21963"/>
                    <a:pt x="21963" y="0"/>
                    <a:pt x="49057" y="0"/>
                  </a:cubicBezTo>
                  <a:close/>
                </a:path>
              </a:pathLst>
            </a:custGeom>
            <a:solidFill>
              <a:srgbClr val="A1C6E6"/>
            </a:solidFill>
            <a:ln w="38100" cap="rnd">
              <a:solidFill>
                <a:srgbClr val="FFFFFF"/>
              </a:solidFill>
              <a:prstDash val="solid"/>
              <a:round/>
            </a:ln>
          </p:spPr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2119801" cy="153710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9484489" y="2672007"/>
            <a:ext cx="8048620" cy="5691519"/>
            <a:chOff x="0" y="0"/>
            <a:chExt cx="2119801" cy="1499001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2119801" cy="1499001"/>
            </a:xfrm>
            <a:custGeom>
              <a:avLst/>
              <a:gdLst/>
              <a:ahLst/>
              <a:cxnLst/>
              <a:rect l="l" t="t" r="r" b="b"/>
              <a:pathLst>
                <a:path w="2119801" h="1499001">
                  <a:moveTo>
                    <a:pt x="49057" y="0"/>
                  </a:moveTo>
                  <a:lnTo>
                    <a:pt x="2070745" y="0"/>
                  </a:lnTo>
                  <a:cubicBezTo>
                    <a:pt x="2097838" y="0"/>
                    <a:pt x="2119801" y="21963"/>
                    <a:pt x="2119801" y="49057"/>
                  </a:cubicBezTo>
                  <a:lnTo>
                    <a:pt x="2119801" y="1449944"/>
                  </a:lnTo>
                  <a:cubicBezTo>
                    <a:pt x="2119801" y="1477037"/>
                    <a:pt x="2097838" y="1499001"/>
                    <a:pt x="2070745" y="1499001"/>
                  </a:cubicBezTo>
                  <a:lnTo>
                    <a:pt x="49057" y="1499001"/>
                  </a:lnTo>
                  <a:cubicBezTo>
                    <a:pt x="21963" y="1499001"/>
                    <a:pt x="0" y="1477037"/>
                    <a:pt x="0" y="1449944"/>
                  </a:cubicBezTo>
                  <a:lnTo>
                    <a:pt x="0" y="49057"/>
                  </a:lnTo>
                  <a:cubicBezTo>
                    <a:pt x="0" y="21963"/>
                    <a:pt x="21963" y="0"/>
                    <a:pt x="49057" y="0"/>
                  </a:cubicBezTo>
                  <a:close/>
                </a:path>
              </a:pathLst>
            </a:custGeom>
            <a:solidFill>
              <a:srgbClr val="A1C6E6"/>
            </a:solidFill>
            <a:ln w="38100" cap="rnd">
              <a:solidFill>
                <a:srgbClr val="FFFFFF"/>
              </a:solidFill>
              <a:prstDash val="solid"/>
              <a:round/>
            </a:ln>
          </p:spPr>
        </p:sp>
        <p:sp>
          <p:nvSpPr>
            <p:cNvPr id="7" name="TextBox 7"/>
            <p:cNvSpPr txBox="1"/>
            <p:nvPr/>
          </p:nvSpPr>
          <p:spPr>
            <a:xfrm>
              <a:off x="0" y="-38100"/>
              <a:ext cx="2119801" cy="153710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8" name="Freeform 8"/>
          <p:cNvSpPr/>
          <p:nvPr/>
        </p:nvSpPr>
        <p:spPr>
          <a:xfrm>
            <a:off x="1793962" y="5838603"/>
            <a:ext cx="5804420" cy="2524923"/>
          </a:xfrm>
          <a:custGeom>
            <a:avLst/>
            <a:gdLst/>
            <a:ahLst/>
            <a:cxnLst/>
            <a:rect l="l" t="t" r="r" b="b"/>
            <a:pathLst>
              <a:path w="5804420" h="2524923">
                <a:moveTo>
                  <a:pt x="0" y="0"/>
                </a:moveTo>
                <a:lnTo>
                  <a:pt x="5804420" y="0"/>
                </a:lnTo>
                <a:lnTo>
                  <a:pt x="5804420" y="2524923"/>
                </a:lnTo>
                <a:lnTo>
                  <a:pt x="0" y="2524923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9" name="Freeform 9"/>
          <p:cNvSpPr/>
          <p:nvPr/>
        </p:nvSpPr>
        <p:spPr>
          <a:xfrm rot="2100324">
            <a:off x="2817830" y="6351160"/>
            <a:ext cx="490497" cy="629236"/>
          </a:xfrm>
          <a:custGeom>
            <a:avLst/>
            <a:gdLst/>
            <a:ahLst/>
            <a:cxnLst/>
            <a:rect l="l" t="t" r="r" b="b"/>
            <a:pathLst>
              <a:path w="490497" h="629236">
                <a:moveTo>
                  <a:pt x="0" y="0"/>
                </a:moveTo>
                <a:lnTo>
                  <a:pt x="490498" y="0"/>
                </a:lnTo>
                <a:lnTo>
                  <a:pt x="490498" y="629236"/>
                </a:lnTo>
                <a:lnTo>
                  <a:pt x="0" y="629236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r="-370771"/>
            </a:stretch>
          </a:blipFill>
        </p:spPr>
      </p:sp>
      <p:sp>
        <p:nvSpPr>
          <p:cNvPr id="10" name="Freeform 10"/>
          <p:cNvSpPr/>
          <p:nvPr/>
        </p:nvSpPr>
        <p:spPr>
          <a:xfrm rot="-1540024">
            <a:off x="4152173" y="7057930"/>
            <a:ext cx="490497" cy="629236"/>
          </a:xfrm>
          <a:custGeom>
            <a:avLst/>
            <a:gdLst/>
            <a:ahLst/>
            <a:cxnLst/>
            <a:rect l="l" t="t" r="r" b="b"/>
            <a:pathLst>
              <a:path w="490497" h="629236">
                <a:moveTo>
                  <a:pt x="0" y="0"/>
                </a:moveTo>
                <a:lnTo>
                  <a:pt x="490497" y="0"/>
                </a:lnTo>
                <a:lnTo>
                  <a:pt x="490497" y="629235"/>
                </a:lnTo>
                <a:lnTo>
                  <a:pt x="0" y="629235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r="-370771"/>
            </a:stretch>
          </a:blipFill>
        </p:spPr>
      </p:sp>
      <p:sp>
        <p:nvSpPr>
          <p:cNvPr id="11" name="Freeform 11"/>
          <p:cNvSpPr/>
          <p:nvPr/>
        </p:nvSpPr>
        <p:spPr>
          <a:xfrm rot="1490456">
            <a:off x="4357193" y="6256097"/>
            <a:ext cx="490497" cy="629236"/>
          </a:xfrm>
          <a:custGeom>
            <a:avLst/>
            <a:gdLst/>
            <a:ahLst/>
            <a:cxnLst/>
            <a:rect l="l" t="t" r="r" b="b"/>
            <a:pathLst>
              <a:path w="490497" h="629236">
                <a:moveTo>
                  <a:pt x="0" y="0"/>
                </a:moveTo>
                <a:lnTo>
                  <a:pt x="490498" y="0"/>
                </a:lnTo>
                <a:lnTo>
                  <a:pt x="490498" y="629236"/>
                </a:lnTo>
                <a:lnTo>
                  <a:pt x="0" y="629236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r="-370771"/>
            </a:stretch>
          </a:blipFill>
        </p:spPr>
      </p:sp>
      <p:sp>
        <p:nvSpPr>
          <p:cNvPr id="12" name="Freeform 12"/>
          <p:cNvSpPr/>
          <p:nvPr/>
        </p:nvSpPr>
        <p:spPr>
          <a:xfrm rot="1312880">
            <a:off x="5480291" y="6734513"/>
            <a:ext cx="490497" cy="629236"/>
          </a:xfrm>
          <a:custGeom>
            <a:avLst/>
            <a:gdLst/>
            <a:ahLst/>
            <a:cxnLst/>
            <a:rect l="l" t="t" r="r" b="b"/>
            <a:pathLst>
              <a:path w="490497" h="629236">
                <a:moveTo>
                  <a:pt x="0" y="0"/>
                </a:moveTo>
                <a:lnTo>
                  <a:pt x="490497" y="0"/>
                </a:lnTo>
                <a:lnTo>
                  <a:pt x="490497" y="629235"/>
                </a:lnTo>
                <a:lnTo>
                  <a:pt x="0" y="629235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r="-370771"/>
            </a:stretch>
          </a:blipFill>
        </p:spPr>
      </p:sp>
      <p:sp>
        <p:nvSpPr>
          <p:cNvPr id="13" name="Freeform 13"/>
          <p:cNvSpPr/>
          <p:nvPr/>
        </p:nvSpPr>
        <p:spPr>
          <a:xfrm rot="-7399910">
            <a:off x="3723061" y="6429962"/>
            <a:ext cx="362795" cy="629236"/>
          </a:xfrm>
          <a:custGeom>
            <a:avLst/>
            <a:gdLst/>
            <a:ahLst/>
            <a:cxnLst/>
            <a:rect l="l" t="t" r="r" b="b"/>
            <a:pathLst>
              <a:path w="362795" h="629236">
                <a:moveTo>
                  <a:pt x="0" y="0"/>
                </a:moveTo>
                <a:lnTo>
                  <a:pt x="362795" y="0"/>
                </a:lnTo>
                <a:lnTo>
                  <a:pt x="362795" y="629235"/>
                </a:lnTo>
                <a:lnTo>
                  <a:pt x="0" y="629235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-35199" r="-501281"/>
            </a:stretch>
          </a:blipFill>
        </p:spPr>
      </p:sp>
      <p:sp>
        <p:nvSpPr>
          <p:cNvPr id="14" name="Freeform 14"/>
          <p:cNvSpPr/>
          <p:nvPr/>
        </p:nvSpPr>
        <p:spPr>
          <a:xfrm rot="4145871">
            <a:off x="4890907" y="6886913"/>
            <a:ext cx="490497" cy="629236"/>
          </a:xfrm>
          <a:custGeom>
            <a:avLst/>
            <a:gdLst/>
            <a:ahLst/>
            <a:cxnLst/>
            <a:rect l="l" t="t" r="r" b="b"/>
            <a:pathLst>
              <a:path w="490497" h="629236">
                <a:moveTo>
                  <a:pt x="0" y="0"/>
                </a:moveTo>
                <a:lnTo>
                  <a:pt x="490498" y="0"/>
                </a:lnTo>
                <a:lnTo>
                  <a:pt x="490498" y="629235"/>
                </a:lnTo>
                <a:lnTo>
                  <a:pt x="0" y="629235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r="-370771"/>
            </a:stretch>
          </a:blipFill>
        </p:spPr>
      </p:sp>
      <p:sp>
        <p:nvSpPr>
          <p:cNvPr id="15" name="Freeform 15"/>
          <p:cNvSpPr/>
          <p:nvPr/>
        </p:nvSpPr>
        <p:spPr>
          <a:xfrm rot="-1873955">
            <a:off x="4989793" y="6471829"/>
            <a:ext cx="490497" cy="629236"/>
          </a:xfrm>
          <a:custGeom>
            <a:avLst/>
            <a:gdLst/>
            <a:ahLst/>
            <a:cxnLst/>
            <a:rect l="l" t="t" r="r" b="b"/>
            <a:pathLst>
              <a:path w="490497" h="629236">
                <a:moveTo>
                  <a:pt x="0" y="0"/>
                </a:moveTo>
                <a:lnTo>
                  <a:pt x="490498" y="0"/>
                </a:lnTo>
                <a:lnTo>
                  <a:pt x="490498" y="629236"/>
                </a:lnTo>
                <a:lnTo>
                  <a:pt x="0" y="629236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r="-370771"/>
            </a:stretch>
          </a:blipFill>
        </p:spPr>
      </p:sp>
      <p:sp>
        <p:nvSpPr>
          <p:cNvPr id="16" name="Freeform 16"/>
          <p:cNvSpPr/>
          <p:nvPr/>
        </p:nvSpPr>
        <p:spPr>
          <a:xfrm rot="1143762">
            <a:off x="2739605" y="7134727"/>
            <a:ext cx="600617" cy="455346"/>
          </a:xfrm>
          <a:custGeom>
            <a:avLst/>
            <a:gdLst/>
            <a:ahLst/>
            <a:cxnLst/>
            <a:rect l="l" t="t" r="r" b="b"/>
            <a:pathLst>
              <a:path w="600617" h="455346">
                <a:moveTo>
                  <a:pt x="0" y="0"/>
                </a:moveTo>
                <a:lnTo>
                  <a:pt x="600616" y="0"/>
                </a:lnTo>
                <a:lnTo>
                  <a:pt x="600616" y="455345"/>
                </a:lnTo>
                <a:lnTo>
                  <a:pt x="0" y="455345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r="-337634" b="-37819"/>
            </a:stretch>
          </a:blipFill>
        </p:spPr>
      </p:sp>
      <p:sp>
        <p:nvSpPr>
          <p:cNvPr id="17" name="Freeform 17"/>
          <p:cNvSpPr/>
          <p:nvPr/>
        </p:nvSpPr>
        <p:spPr>
          <a:xfrm>
            <a:off x="5725540" y="6255570"/>
            <a:ext cx="631742" cy="478943"/>
          </a:xfrm>
          <a:custGeom>
            <a:avLst/>
            <a:gdLst/>
            <a:ahLst/>
            <a:cxnLst/>
            <a:rect l="l" t="t" r="r" b="b"/>
            <a:pathLst>
              <a:path w="631742" h="478943">
                <a:moveTo>
                  <a:pt x="0" y="0"/>
                </a:moveTo>
                <a:lnTo>
                  <a:pt x="631742" y="0"/>
                </a:lnTo>
                <a:lnTo>
                  <a:pt x="631742" y="478943"/>
                </a:lnTo>
                <a:lnTo>
                  <a:pt x="0" y="478943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r="-337634" b="-37819"/>
            </a:stretch>
          </a:blipFill>
        </p:spPr>
      </p:sp>
      <p:sp>
        <p:nvSpPr>
          <p:cNvPr id="18" name="Freeform 18"/>
          <p:cNvSpPr/>
          <p:nvPr/>
        </p:nvSpPr>
        <p:spPr>
          <a:xfrm rot="2346010">
            <a:off x="6269494" y="7226075"/>
            <a:ext cx="542471" cy="411263"/>
          </a:xfrm>
          <a:custGeom>
            <a:avLst/>
            <a:gdLst/>
            <a:ahLst/>
            <a:cxnLst/>
            <a:rect l="l" t="t" r="r" b="b"/>
            <a:pathLst>
              <a:path w="542471" h="411263">
                <a:moveTo>
                  <a:pt x="0" y="0"/>
                </a:moveTo>
                <a:lnTo>
                  <a:pt x="542470" y="0"/>
                </a:lnTo>
                <a:lnTo>
                  <a:pt x="542470" y="411263"/>
                </a:lnTo>
                <a:lnTo>
                  <a:pt x="0" y="411263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r="-337634" b="-37819"/>
            </a:stretch>
          </a:blipFill>
        </p:spPr>
      </p:sp>
      <p:sp>
        <p:nvSpPr>
          <p:cNvPr id="19" name="Freeform 19"/>
          <p:cNvSpPr/>
          <p:nvPr/>
        </p:nvSpPr>
        <p:spPr>
          <a:xfrm>
            <a:off x="3398111" y="6837981"/>
            <a:ext cx="604300" cy="593725"/>
          </a:xfrm>
          <a:custGeom>
            <a:avLst/>
            <a:gdLst/>
            <a:ahLst/>
            <a:cxnLst/>
            <a:rect l="l" t="t" r="r" b="b"/>
            <a:pathLst>
              <a:path w="604300" h="593725">
                <a:moveTo>
                  <a:pt x="0" y="0"/>
                </a:moveTo>
                <a:lnTo>
                  <a:pt x="604301" y="0"/>
                </a:lnTo>
                <a:lnTo>
                  <a:pt x="604301" y="593726"/>
                </a:lnTo>
                <a:lnTo>
                  <a:pt x="0" y="593726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</p:sp>
      <p:sp>
        <p:nvSpPr>
          <p:cNvPr id="20" name="Freeform 20"/>
          <p:cNvSpPr/>
          <p:nvPr/>
        </p:nvSpPr>
        <p:spPr>
          <a:xfrm rot="3281439">
            <a:off x="5951999" y="6638705"/>
            <a:ext cx="658041" cy="950240"/>
          </a:xfrm>
          <a:custGeom>
            <a:avLst/>
            <a:gdLst/>
            <a:ahLst/>
            <a:cxnLst/>
            <a:rect l="l" t="t" r="r" b="b"/>
            <a:pathLst>
              <a:path w="658041" h="950240">
                <a:moveTo>
                  <a:pt x="0" y="0"/>
                </a:moveTo>
                <a:lnTo>
                  <a:pt x="658041" y="0"/>
                </a:lnTo>
                <a:lnTo>
                  <a:pt x="658041" y="950240"/>
                </a:lnTo>
                <a:lnTo>
                  <a:pt x="0" y="950240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=""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</p:sp>
      <p:sp>
        <p:nvSpPr>
          <p:cNvPr id="21" name="Freeform 21"/>
          <p:cNvSpPr/>
          <p:nvPr/>
        </p:nvSpPr>
        <p:spPr>
          <a:xfrm>
            <a:off x="4397422" y="6807207"/>
            <a:ext cx="639712" cy="655275"/>
          </a:xfrm>
          <a:custGeom>
            <a:avLst/>
            <a:gdLst/>
            <a:ahLst/>
            <a:cxnLst/>
            <a:rect l="l" t="t" r="r" b="b"/>
            <a:pathLst>
              <a:path w="639712" h="655275">
                <a:moveTo>
                  <a:pt x="0" y="0"/>
                </a:moveTo>
                <a:lnTo>
                  <a:pt x="639712" y="0"/>
                </a:lnTo>
                <a:lnTo>
                  <a:pt x="639712" y="655274"/>
                </a:lnTo>
                <a:lnTo>
                  <a:pt x="0" y="655274"/>
                </a:lnTo>
                <a:lnTo>
                  <a:pt x="0" y="0"/>
                </a:lnTo>
                <a:close/>
              </a:path>
            </a:pathLst>
          </a:custGeom>
          <a:blipFill>
            <a:blip r:embed="rId9"/>
            <a:stretch>
              <a:fillRect/>
            </a:stretch>
          </a:blipFill>
        </p:spPr>
      </p:sp>
      <p:sp>
        <p:nvSpPr>
          <p:cNvPr id="22" name="Freeform 22"/>
          <p:cNvSpPr/>
          <p:nvPr/>
        </p:nvSpPr>
        <p:spPr>
          <a:xfrm>
            <a:off x="3993711" y="6557944"/>
            <a:ext cx="508005" cy="401309"/>
          </a:xfrm>
          <a:custGeom>
            <a:avLst/>
            <a:gdLst/>
            <a:ahLst/>
            <a:cxnLst/>
            <a:rect l="l" t="t" r="r" b="b"/>
            <a:pathLst>
              <a:path w="508005" h="401309">
                <a:moveTo>
                  <a:pt x="0" y="0"/>
                </a:moveTo>
                <a:lnTo>
                  <a:pt x="508004" y="0"/>
                </a:lnTo>
                <a:lnTo>
                  <a:pt x="508004" y="401308"/>
                </a:lnTo>
                <a:lnTo>
                  <a:pt x="0" y="401308"/>
                </a:lnTo>
                <a:lnTo>
                  <a:pt x="0" y="0"/>
                </a:lnTo>
                <a:close/>
              </a:path>
            </a:pathLst>
          </a:custGeom>
          <a:blipFill>
            <a:blip r:embed="rId10"/>
            <a:stretch>
              <a:fillRect l="-21652" r="-21652"/>
            </a:stretch>
          </a:blipFill>
        </p:spPr>
      </p:sp>
      <p:sp>
        <p:nvSpPr>
          <p:cNvPr id="23" name="Freeform 23"/>
          <p:cNvSpPr/>
          <p:nvPr/>
        </p:nvSpPr>
        <p:spPr>
          <a:xfrm rot="-2469656">
            <a:off x="5330435" y="7247677"/>
            <a:ext cx="576816" cy="349694"/>
          </a:xfrm>
          <a:custGeom>
            <a:avLst/>
            <a:gdLst/>
            <a:ahLst/>
            <a:cxnLst/>
            <a:rect l="l" t="t" r="r" b="b"/>
            <a:pathLst>
              <a:path w="576816" h="349694">
                <a:moveTo>
                  <a:pt x="0" y="0"/>
                </a:moveTo>
                <a:lnTo>
                  <a:pt x="576815" y="0"/>
                </a:lnTo>
                <a:lnTo>
                  <a:pt x="576815" y="349694"/>
                </a:lnTo>
                <a:lnTo>
                  <a:pt x="0" y="349694"/>
                </a:lnTo>
                <a:lnTo>
                  <a:pt x="0" y="0"/>
                </a:lnTo>
                <a:close/>
              </a:path>
            </a:pathLst>
          </a:custGeom>
          <a:blipFill>
            <a:blip r:embed="rId11"/>
            <a:stretch>
              <a:fillRect/>
            </a:stretch>
          </a:blipFill>
        </p:spPr>
      </p:sp>
      <p:sp>
        <p:nvSpPr>
          <p:cNvPr id="24" name="Freeform 24"/>
          <p:cNvSpPr/>
          <p:nvPr/>
        </p:nvSpPr>
        <p:spPr>
          <a:xfrm rot="4760202">
            <a:off x="3002057" y="2787899"/>
            <a:ext cx="3200770" cy="4218478"/>
          </a:xfrm>
          <a:custGeom>
            <a:avLst/>
            <a:gdLst/>
            <a:ahLst/>
            <a:cxnLst/>
            <a:rect l="l" t="t" r="r" b="b"/>
            <a:pathLst>
              <a:path w="3200770" h="4218478">
                <a:moveTo>
                  <a:pt x="0" y="0"/>
                </a:moveTo>
                <a:lnTo>
                  <a:pt x="3200770" y="0"/>
                </a:lnTo>
                <a:lnTo>
                  <a:pt x="3200770" y="4218478"/>
                </a:lnTo>
                <a:lnTo>
                  <a:pt x="0" y="4218478"/>
                </a:lnTo>
                <a:lnTo>
                  <a:pt x="0" y="0"/>
                </a:lnTo>
                <a:close/>
              </a:path>
            </a:pathLst>
          </a:custGeom>
          <a:blipFill>
            <a:blip r:embed="rId12"/>
            <a:stretch>
              <a:fillRect/>
            </a:stretch>
          </a:blipFill>
        </p:spPr>
      </p:sp>
      <p:sp>
        <p:nvSpPr>
          <p:cNvPr id="25" name="Freeform 25"/>
          <p:cNvSpPr/>
          <p:nvPr/>
        </p:nvSpPr>
        <p:spPr>
          <a:xfrm rot="1192906">
            <a:off x="6110400" y="2840365"/>
            <a:ext cx="1294961" cy="2490309"/>
          </a:xfrm>
          <a:custGeom>
            <a:avLst/>
            <a:gdLst/>
            <a:ahLst/>
            <a:cxnLst/>
            <a:rect l="l" t="t" r="r" b="b"/>
            <a:pathLst>
              <a:path w="1294961" h="2490309">
                <a:moveTo>
                  <a:pt x="0" y="0"/>
                </a:moveTo>
                <a:lnTo>
                  <a:pt x="1294961" y="0"/>
                </a:lnTo>
                <a:lnTo>
                  <a:pt x="1294961" y="2490309"/>
                </a:lnTo>
                <a:lnTo>
                  <a:pt x="0" y="2490309"/>
                </a:lnTo>
                <a:lnTo>
                  <a:pt x="0" y="0"/>
                </a:lnTo>
                <a:close/>
              </a:path>
            </a:pathLst>
          </a:custGeom>
          <a:blipFill>
            <a:blip r:embed="rId13">
              <a:extLst>
                <a:ext uri="{96DAC541-7B7A-43D3-8B79-37D633B846F1}">
                  <asvg:svgBlip xmlns="" xmlns:asvg="http://schemas.microsoft.com/office/drawing/2016/SVG/main" r:embed="rId14"/>
                </a:ext>
              </a:extLst>
            </a:blip>
            <a:stretch>
              <a:fillRect/>
            </a:stretch>
          </a:blipFill>
        </p:spPr>
      </p:sp>
      <p:sp>
        <p:nvSpPr>
          <p:cNvPr id="26" name="Freeform 26"/>
          <p:cNvSpPr/>
          <p:nvPr/>
        </p:nvSpPr>
        <p:spPr>
          <a:xfrm>
            <a:off x="2151221" y="2684878"/>
            <a:ext cx="1246890" cy="2277425"/>
          </a:xfrm>
          <a:custGeom>
            <a:avLst/>
            <a:gdLst/>
            <a:ahLst/>
            <a:cxnLst/>
            <a:rect l="l" t="t" r="r" b="b"/>
            <a:pathLst>
              <a:path w="1246890" h="2277425">
                <a:moveTo>
                  <a:pt x="0" y="0"/>
                </a:moveTo>
                <a:lnTo>
                  <a:pt x="1246890" y="0"/>
                </a:lnTo>
                <a:lnTo>
                  <a:pt x="1246890" y="2277425"/>
                </a:lnTo>
                <a:lnTo>
                  <a:pt x="0" y="2277425"/>
                </a:lnTo>
                <a:lnTo>
                  <a:pt x="0" y="0"/>
                </a:lnTo>
                <a:close/>
              </a:path>
            </a:pathLst>
          </a:custGeom>
          <a:blipFill>
            <a:blip r:embed="rId15">
              <a:extLst>
                <a:ext uri="{96DAC541-7B7A-43D3-8B79-37D633B846F1}">
                  <asvg:svgBlip xmlns="" xmlns:asvg="http://schemas.microsoft.com/office/drawing/2016/SVG/main" r:embed="rId16"/>
                </a:ext>
              </a:extLst>
            </a:blip>
            <a:stretch>
              <a:fillRect/>
            </a:stretch>
          </a:blipFill>
        </p:spPr>
      </p:sp>
      <p:sp>
        <p:nvSpPr>
          <p:cNvPr id="27" name="TextBox 27"/>
          <p:cNvSpPr txBox="1"/>
          <p:nvPr/>
        </p:nvSpPr>
        <p:spPr>
          <a:xfrm>
            <a:off x="672693" y="895350"/>
            <a:ext cx="12239257" cy="11938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9799"/>
              </a:lnSpc>
              <a:spcBef>
                <a:spcPct val="0"/>
              </a:spcBef>
            </a:pPr>
            <a:r>
              <a:rPr lang="en-US" sz="6999">
                <a:solidFill>
                  <a:srgbClr val="000000"/>
                </a:solidFill>
                <a:latin typeface="Baloo"/>
                <a:ea typeface="Baloo"/>
                <a:cs typeface="Baloo"/>
                <a:sym typeface="Baloo"/>
              </a:rPr>
              <a:t>Thí nghiệm: Mô phỏng sấm sét</a:t>
            </a:r>
          </a:p>
        </p:txBody>
      </p:sp>
      <p:grpSp>
        <p:nvGrpSpPr>
          <p:cNvPr id="28" name="Group 28"/>
          <p:cNvGrpSpPr/>
          <p:nvPr/>
        </p:nvGrpSpPr>
        <p:grpSpPr>
          <a:xfrm>
            <a:off x="13508799" y="-1879353"/>
            <a:ext cx="5420076" cy="5702943"/>
            <a:chOff x="0" y="0"/>
            <a:chExt cx="7226768" cy="7603925"/>
          </a:xfrm>
        </p:grpSpPr>
        <p:sp>
          <p:nvSpPr>
            <p:cNvPr id="29" name="Freeform 29"/>
            <p:cNvSpPr/>
            <p:nvPr/>
          </p:nvSpPr>
          <p:spPr>
            <a:xfrm rot="-4657567">
              <a:off x="1645859" y="2036766"/>
              <a:ext cx="5145870" cy="5030088"/>
            </a:xfrm>
            <a:custGeom>
              <a:avLst/>
              <a:gdLst/>
              <a:ahLst/>
              <a:cxnLst/>
              <a:rect l="l" t="t" r="r" b="b"/>
              <a:pathLst>
                <a:path w="5145870" h="5030088">
                  <a:moveTo>
                    <a:pt x="0" y="0"/>
                  </a:moveTo>
                  <a:lnTo>
                    <a:pt x="5145870" y="0"/>
                  </a:lnTo>
                  <a:lnTo>
                    <a:pt x="5145870" y="5030088"/>
                  </a:lnTo>
                  <a:lnTo>
                    <a:pt x="0" y="503008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7"/>
              <a:stretch>
                <a:fillRect/>
              </a:stretch>
            </a:blipFill>
          </p:spPr>
        </p:sp>
        <p:sp>
          <p:nvSpPr>
            <p:cNvPr id="30" name="Freeform 30"/>
            <p:cNvSpPr/>
            <p:nvPr/>
          </p:nvSpPr>
          <p:spPr>
            <a:xfrm rot="2186431">
              <a:off x="919513" y="837118"/>
              <a:ext cx="4304169" cy="4512890"/>
            </a:xfrm>
            <a:custGeom>
              <a:avLst/>
              <a:gdLst/>
              <a:ahLst/>
              <a:cxnLst/>
              <a:rect l="l" t="t" r="r" b="b"/>
              <a:pathLst>
                <a:path w="4304169" h="4512890">
                  <a:moveTo>
                    <a:pt x="0" y="0"/>
                  </a:moveTo>
                  <a:lnTo>
                    <a:pt x="4304168" y="0"/>
                  </a:lnTo>
                  <a:lnTo>
                    <a:pt x="4304168" y="4512890"/>
                  </a:lnTo>
                  <a:lnTo>
                    <a:pt x="0" y="451289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8">
                <a:extLst>
                  <a:ext uri="{96DAC541-7B7A-43D3-8B79-37D633B846F1}">
                    <asvg:svgBlip xmlns="" xmlns:asvg="http://schemas.microsoft.com/office/drawing/2016/SVG/main" r:embed="rId19"/>
                  </a:ext>
                </a:extLst>
              </a:blip>
              <a:stretch>
                <a:fillRect/>
              </a:stretch>
            </a:blipFill>
          </p:spPr>
        </p:sp>
      </p:grpSp>
      <p:sp>
        <p:nvSpPr>
          <p:cNvPr id="31" name="Freeform 31"/>
          <p:cNvSpPr/>
          <p:nvPr/>
        </p:nvSpPr>
        <p:spPr>
          <a:xfrm rot="7253381">
            <a:off x="11987998" y="4108627"/>
            <a:ext cx="2925459" cy="3855629"/>
          </a:xfrm>
          <a:custGeom>
            <a:avLst/>
            <a:gdLst/>
            <a:ahLst/>
            <a:cxnLst/>
            <a:rect l="l" t="t" r="r" b="b"/>
            <a:pathLst>
              <a:path w="2925459" h="3855629">
                <a:moveTo>
                  <a:pt x="0" y="0"/>
                </a:moveTo>
                <a:lnTo>
                  <a:pt x="2925459" y="0"/>
                </a:lnTo>
                <a:lnTo>
                  <a:pt x="2925459" y="3855629"/>
                </a:lnTo>
                <a:lnTo>
                  <a:pt x="0" y="3855629"/>
                </a:lnTo>
                <a:lnTo>
                  <a:pt x="0" y="0"/>
                </a:lnTo>
                <a:close/>
              </a:path>
            </a:pathLst>
          </a:custGeom>
          <a:blipFill>
            <a:blip r:embed="rId12"/>
            <a:stretch>
              <a:fillRect/>
            </a:stretch>
          </a:blipFill>
        </p:spPr>
      </p:sp>
      <p:sp>
        <p:nvSpPr>
          <p:cNvPr id="32" name="Freeform 32"/>
          <p:cNvSpPr/>
          <p:nvPr/>
        </p:nvSpPr>
        <p:spPr>
          <a:xfrm rot="738811">
            <a:off x="12959566" y="3254526"/>
            <a:ext cx="4349885" cy="2566737"/>
          </a:xfrm>
          <a:custGeom>
            <a:avLst/>
            <a:gdLst/>
            <a:ahLst/>
            <a:cxnLst/>
            <a:rect l="l" t="t" r="r" b="b"/>
            <a:pathLst>
              <a:path w="4349885" h="2566737">
                <a:moveTo>
                  <a:pt x="0" y="0"/>
                </a:moveTo>
                <a:lnTo>
                  <a:pt x="4349885" y="0"/>
                </a:lnTo>
                <a:lnTo>
                  <a:pt x="4349885" y="2566737"/>
                </a:lnTo>
                <a:lnTo>
                  <a:pt x="0" y="2566737"/>
                </a:lnTo>
                <a:lnTo>
                  <a:pt x="0" y="0"/>
                </a:lnTo>
                <a:close/>
              </a:path>
            </a:pathLst>
          </a:custGeom>
          <a:blipFill>
            <a:blip r:embed="rId20"/>
            <a:stretch>
              <a:fillRect b="-75618"/>
            </a:stretch>
          </a:blipFill>
        </p:spPr>
      </p:sp>
      <p:sp>
        <p:nvSpPr>
          <p:cNvPr id="33" name="TextBox 33"/>
          <p:cNvSpPr txBox="1"/>
          <p:nvPr/>
        </p:nvSpPr>
        <p:spPr>
          <a:xfrm>
            <a:off x="1109740" y="8649276"/>
            <a:ext cx="7504928" cy="128400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243"/>
              </a:lnSpc>
              <a:spcBef>
                <a:spcPct val="0"/>
              </a:spcBef>
            </a:pPr>
            <a:r>
              <a:rPr lang="en-US" sz="3745">
                <a:solidFill>
                  <a:srgbClr val="000000"/>
                </a:solidFill>
                <a:latin typeface="Muli Bold"/>
                <a:ea typeface="Muli Bold"/>
                <a:cs typeface="Muli Bold"/>
                <a:sym typeface="Muli Bold"/>
              </a:rPr>
              <a:t>Đưa quả bóng bay lại gần tờ giấy trắng và quan sát.</a:t>
            </a:r>
          </a:p>
        </p:txBody>
      </p:sp>
      <p:sp>
        <p:nvSpPr>
          <p:cNvPr id="34" name="TextBox 34"/>
          <p:cNvSpPr txBox="1"/>
          <p:nvPr/>
        </p:nvSpPr>
        <p:spPr>
          <a:xfrm>
            <a:off x="10954025" y="8562975"/>
            <a:ext cx="5708026" cy="13144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250"/>
              </a:lnSpc>
              <a:spcBef>
                <a:spcPct val="0"/>
              </a:spcBef>
            </a:pPr>
            <a:r>
              <a:rPr lang="en-US" sz="3750">
                <a:solidFill>
                  <a:srgbClr val="000000"/>
                </a:solidFill>
                <a:latin typeface="Muli Bold"/>
                <a:ea typeface="Muli Bold"/>
                <a:cs typeface="Muli Bold"/>
                <a:sym typeface="Muli Bold"/>
              </a:rPr>
              <a:t>Thả quả bóng bay để tạo ra âm thanh.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6F3F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028700" y="2297741"/>
            <a:ext cx="16510814" cy="6256286"/>
            <a:chOff x="0" y="0"/>
            <a:chExt cx="4348527" cy="1647746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348527" cy="1647746"/>
            </a:xfrm>
            <a:custGeom>
              <a:avLst/>
              <a:gdLst/>
              <a:ahLst/>
              <a:cxnLst/>
              <a:rect l="l" t="t" r="r" b="b"/>
              <a:pathLst>
                <a:path w="4348527" h="1647746">
                  <a:moveTo>
                    <a:pt x="23914" y="0"/>
                  </a:moveTo>
                  <a:lnTo>
                    <a:pt x="4324613" y="0"/>
                  </a:lnTo>
                  <a:cubicBezTo>
                    <a:pt x="4337820" y="0"/>
                    <a:pt x="4348527" y="10707"/>
                    <a:pt x="4348527" y="23914"/>
                  </a:cubicBezTo>
                  <a:lnTo>
                    <a:pt x="4348527" y="1623832"/>
                  </a:lnTo>
                  <a:cubicBezTo>
                    <a:pt x="4348527" y="1637039"/>
                    <a:pt x="4337820" y="1647746"/>
                    <a:pt x="4324613" y="1647746"/>
                  </a:cubicBezTo>
                  <a:lnTo>
                    <a:pt x="23914" y="1647746"/>
                  </a:lnTo>
                  <a:cubicBezTo>
                    <a:pt x="17572" y="1647746"/>
                    <a:pt x="11489" y="1645227"/>
                    <a:pt x="7004" y="1640742"/>
                  </a:cubicBezTo>
                  <a:cubicBezTo>
                    <a:pt x="2519" y="1636257"/>
                    <a:pt x="0" y="1630175"/>
                    <a:pt x="0" y="1623832"/>
                  </a:cubicBezTo>
                  <a:lnTo>
                    <a:pt x="0" y="23914"/>
                  </a:lnTo>
                  <a:cubicBezTo>
                    <a:pt x="0" y="17572"/>
                    <a:pt x="2519" y="11489"/>
                    <a:pt x="7004" y="7004"/>
                  </a:cubicBezTo>
                  <a:cubicBezTo>
                    <a:pt x="11489" y="2519"/>
                    <a:pt x="17572" y="0"/>
                    <a:pt x="23914" y="0"/>
                  </a:cubicBezTo>
                  <a:close/>
                </a:path>
              </a:pathLst>
            </a:custGeom>
            <a:solidFill>
              <a:srgbClr val="A1C6E6"/>
            </a:solidFill>
            <a:ln w="38100" cap="rnd">
              <a:solidFill>
                <a:srgbClr val="FFFFFF"/>
              </a:solidFill>
              <a:prstDash val="solid"/>
              <a:round/>
            </a:ln>
          </p:spPr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4348527" cy="168584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13508799" y="-1879353"/>
            <a:ext cx="5420076" cy="5702943"/>
            <a:chOff x="0" y="0"/>
            <a:chExt cx="7226768" cy="7603925"/>
          </a:xfrm>
        </p:grpSpPr>
        <p:sp>
          <p:nvSpPr>
            <p:cNvPr id="6" name="Freeform 6"/>
            <p:cNvSpPr/>
            <p:nvPr/>
          </p:nvSpPr>
          <p:spPr>
            <a:xfrm rot="-4657567">
              <a:off x="1645859" y="2036766"/>
              <a:ext cx="5145870" cy="5030088"/>
            </a:xfrm>
            <a:custGeom>
              <a:avLst/>
              <a:gdLst/>
              <a:ahLst/>
              <a:cxnLst/>
              <a:rect l="l" t="t" r="r" b="b"/>
              <a:pathLst>
                <a:path w="5145870" h="5030088">
                  <a:moveTo>
                    <a:pt x="0" y="0"/>
                  </a:moveTo>
                  <a:lnTo>
                    <a:pt x="5145870" y="0"/>
                  </a:lnTo>
                  <a:lnTo>
                    <a:pt x="5145870" y="5030088"/>
                  </a:lnTo>
                  <a:lnTo>
                    <a:pt x="0" y="503008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/>
              </a:stretch>
            </a:blipFill>
          </p:spPr>
        </p:sp>
        <p:sp>
          <p:nvSpPr>
            <p:cNvPr id="7" name="Freeform 7"/>
            <p:cNvSpPr/>
            <p:nvPr/>
          </p:nvSpPr>
          <p:spPr>
            <a:xfrm rot="2186431">
              <a:off x="919513" y="837118"/>
              <a:ext cx="4304169" cy="4512890"/>
            </a:xfrm>
            <a:custGeom>
              <a:avLst/>
              <a:gdLst/>
              <a:ahLst/>
              <a:cxnLst/>
              <a:rect l="l" t="t" r="r" b="b"/>
              <a:pathLst>
                <a:path w="4304169" h="4512890">
                  <a:moveTo>
                    <a:pt x="0" y="0"/>
                  </a:moveTo>
                  <a:lnTo>
                    <a:pt x="4304168" y="0"/>
                  </a:lnTo>
                  <a:lnTo>
                    <a:pt x="4304168" y="4512890"/>
                  </a:lnTo>
                  <a:lnTo>
                    <a:pt x="0" y="451289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>
                <a:extLst>
                  <a:ext uri="{96DAC541-7B7A-43D3-8B79-37D633B846F1}">
                    <asvg:svgBlip xmlns=""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</p:sp>
      </p:grpSp>
      <p:sp>
        <p:nvSpPr>
          <p:cNvPr id="8" name="Freeform 8"/>
          <p:cNvSpPr/>
          <p:nvPr/>
        </p:nvSpPr>
        <p:spPr>
          <a:xfrm>
            <a:off x="9684257" y="2297741"/>
            <a:ext cx="7289623" cy="7724325"/>
          </a:xfrm>
          <a:custGeom>
            <a:avLst/>
            <a:gdLst/>
            <a:ahLst/>
            <a:cxnLst/>
            <a:rect l="l" t="t" r="r" b="b"/>
            <a:pathLst>
              <a:path w="7289623" h="7724325">
                <a:moveTo>
                  <a:pt x="0" y="0"/>
                </a:moveTo>
                <a:lnTo>
                  <a:pt x="7289622" y="0"/>
                </a:lnTo>
                <a:lnTo>
                  <a:pt x="7289622" y="7724324"/>
                </a:lnTo>
                <a:lnTo>
                  <a:pt x="0" y="7724324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</p:sp>
      <p:sp>
        <p:nvSpPr>
          <p:cNvPr id="9" name="Freeform 9"/>
          <p:cNvSpPr/>
          <p:nvPr/>
        </p:nvSpPr>
        <p:spPr>
          <a:xfrm>
            <a:off x="2324927" y="2330528"/>
            <a:ext cx="8934789" cy="6433048"/>
          </a:xfrm>
          <a:custGeom>
            <a:avLst/>
            <a:gdLst/>
            <a:ahLst/>
            <a:cxnLst/>
            <a:rect l="l" t="t" r="r" b="b"/>
            <a:pathLst>
              <a:path w="8934789" h="6433048">
                <a:moveTo>
                  <a:pt x="0" y="0"/>
                </a:moveTo>
                <a:lnTo>
                  <a:pt x="8934789" y="0"/>
                </a:lnTo>
                <a:lnTo>
                  <a:pt x="8934789" y="6433048"/>
                </a:lnTo>
                <a:lnTo>
                  <a:pt x="0" y="6433048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</p:sp>
      <p:sp>
        <p:nvSpPr>
          <p:cNvPr id="10" name="TextBox 10"/>
          <p:cNvSpPr txBox="1"/>
          <p:nvPr/>
        </p:nvSpPr>
        <p:spPr>
          <a:xfrm>
            <a:off x="672693" y="895350"/>
            <a:ext cx="12239257" cy="11938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9799"/>
              </a:lnSpc>
              <a:spcBef>
                <a:spcPct val="0"/>
              </a:spcBef>
            </a:pPr>
            <a:r>
              <a:rPr lang="en-US" sz="6999">
                <a:solidFill>
                  <a:srgbClr val="000000"/>
                </a:solidFill>
                <a:latin typeface="Baloo"/>
                <a:ea typeface="Baloo"/>
                <a:cs typeface="Baloo"/>
                <a:sym typeface="Baloo"/>
              </a:rPr>
              <a:t>Thí nghiệm: Mô phỏng sấm sét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748486" y="8687376"/>
            <a:ext cx="16791028" cy="13843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599"/>
              </a:lnSpc>
              <a:spcBef>
                <a:spcPct val="0"/>
              </a:spcBef>
            </a:pPr>
            <a:r>
              <a:rPr lang="en-US" sz="3999">
                <a:solidFill>
                  <a:srgbClr val="000000"/>
                </a:solidFill>
                <a:latin typeface="Muli Bold"/>
                <a:ea typeface="Muli Bold"/>
                <a:cs typeface="Muli Bold"/>
                <a:sym typeface="Muli Bold"/>
              </a:rPr>
              <a:t>Chiếu đèn pin vào tờ giấy trắng để tạo ánh sáng, mô phỏng tia chớp đi kèm với âm thanh sấm sét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1C0E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1842357" y="2199600"/>
            <a:ext cx="13169538" cy="366282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4762"/>
              </a:lnSpc>
              <a:spcBef>
                <a:spcPct val="0"/>
              </a:spcBef>
            </a:pPr>
            <a:r>
              <a:rPr lang="en-US" sz="10544">
                <a:solidFill>
                  <a:srgbClr val="000000"/>
                </a:solidFill>
                <a:latin typeface="Baloo"/>
                <a:ea typeface="Baloo"/>
                <a:cs typeface="Baloo"/>
                <a:sym typeface="Baloo"/>
              </a:rPr>
              <a:t>Chia sẻ, giải thích hiện tượng.</a:t>
            </a:r>
          </a:p>
        </p:txBody>
      </p:sp>
      <p:sp>
        <p:nvSpPr>
          <p:cNvPr id="3" name="Freeform 3"/>
          <p:cNvSpPr/>
          <p:nvPr/>
        </p:nvSpPr>
        <p:spPr>
          <a:xfrm>
            <a:off x="13317442" y="0"/>
            <a:ext cx="4970558" cy="4858720"/>
          </a:xfrm>
          <a:custGeom>
            <a:avLst/>
            <a:gdLst/>
            <a:ahLst/>
            <a:cxnLst/>
            <a:rect l="l" t="t" r="r" b="b"/>
            <a:pathLst>
              <a:path w="4970558" h="4858720">
                <a:moveTo>
                  <a:pt x="0" y="0"/>
                </a:moveTo>
                <a:lnTo>
                  <a:pt x="4970558" y="0"/>
                </a:lnTo>
                <a:lnTo>
                  <a:pt x="4970558" y="4858720"/>
                </a:lnTo>
                <a:lnTo>
                  <a:pt x="0" y="485872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11735790" y="6838899"/>
            <a:ext cx="6552210" cy="3448101"/>
          </a:xfrm>
          <a:custGeom>
            <a:avLst/>
            <a:gdLst/>
            <a:ahLst/>
            <a:cxnLst/>
            <a:rect l="l" t="t" r="r" b="b"/>
            <a:pathLst>
              <a:path w="6552210" h="3448101">
                <a:moveTo>
                  <a:pt x="0" y="0"/>
                </a:moveTo>
                <a:lnTo>
                  <a:pt x="6552210" y="0"/>
                </a:lnTo>
                <a:lnTo>
                  <a:pt x="6552210" y="3448101"/>
                </a:lnTo>
                <a:lnTo>
                  <a:pt x="0" y="3448101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=""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412034" y="5862424"/>
            <a:ext cx="3744468" cy="4114800"/>
          </a:xfrm>
          <a:custGeom>
            <a:avLst/>
            <a:gdLst/>
            <a:ahLst/>
            <a:cxnLst/>
            <a:rect l="l" t="t" r="r" b="b"/>
            <a:pathLst>
              <a:path w="3744468" h="4114800">
                <a:moveTo>
                  <a:pt x="0" y="0"/>
                </a:moveTo>
                <a:lnTo>
                  <a:pt x="3744468" y="0"/>
                </a:lnTo>
                <a:lnTo>
                  <a:pt x="3744468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=""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6F3F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639283" y="2508289"/>
            <a:ext cx="13078002" cy="327597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3159"/>
              </a:lnSpc>
              <a:spcBef>
                <a:spcPct val="0"/>
              </a:spcBef>
            </a:pPr>
            <a:r>
              <a:rPr lang="en-US" sz="9399">
                <a:solidFill>
                  <a:srgbClr val="000000"/>
                </a:solidFill>
                <a:latin typeface="Baloo"/>
                <a:ea typeface="Baloo"/>
                <a:cs typeface="Baloo"/>
                <a:sym typeface="Baloo"/>
              </a:rPr>
              <a:t>Hẹn gặp lại các bé ở các hoạt động tiếp theo!</a:t>
            </a:r>
          </a:p>
        </p:txBody>
      </p:sp>
      <p:sp>
        <p:nvSpPr>
          <p:cNvPr id="3" name="Freeform 3"/>
          <p:cNvSpPr/>
          <p:nvPr/>
        </p:nvSpPr>
        <p:spPr>
          <a:xfrm>
            <a:off x="11769115" y="1380619"/>
            <a:ext cx="9730715" cy="9706388"/>
          </a:xfrm>
          <a:custGeom>
            <a:avLst/>
            <a:gdLst/>
            <a:ahLst/>
            <a:cxnLst/>
            <a:rect l="l" t="t" r="r" b="b"/>
            <a:pathLst>
              <a:path w="9730715" h="9706388">
                <a:moveTo>
                  <a:pt x="0" y="0"/>
                </a:moveTo>
                <a:lnTo>
                  <a:pt x="9730715" y="0"/>
                </a:lnTo>
                <a:lnTo>
                  <a:pt x="9730715" y="9706388"/>
                </a:lnTo>
                <a:lnTo>
                  <a:pt x="0" y="970638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13146986" y="432417"/>
            <a:ext cx="4777088" cy="3624616"/>
          </a:xfrm>
          <a:custGeom>
            <a:avLst/>
            <a:gdLst/>
            <a:ahLst/>
            <a:cxnLst/>
            <a:rect l="l" t="t" r="r" b="b"/>
            <a:pathLst>
              <a:path w="4777088" h="3624616">
                <a:moveTo>
                  <a:pt x="0" y="0"/>
                </a:moveTo>
                <a:lnTo>
                  <a:pt x="4777088" y="0"/>
                </a:lnTo>
                <a:lnTo>
                  <a:pt x="4777088" y="3624615"/>
                </a:lnTo>
                <a:lnTo>
                  <a:pt x="0" y="3624615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=""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4506455" y="5141319"/>
            <a:ext cx="4637545" cy="5145681"/>
          </a:xfrm>
          <a:custGeom>
            <a:avLst/>
            <a:gdLst/>
            <a:ahLst/>
            <a:cxnLst/>
            <a:rect l="l" t="t" r="r" b="b"/>
            <a:pathLst>
              <a:path w="4637545" h="5145681">
                <a:moveTo>
                  <a:pt x="0" y="0"/>
                </a:moveTo>
                <a:lnTo>
                  <a:pt x="4637545" y="0"/>
                </a:lnTo>
                <a:lnTo>
                  <a:pt x="4637545" y="5145681"/>
                </a:lnTo>
                <a:lnTo>
                  <a:pt x="0" y="5145681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</TotalTime>
  <Words>200</Words>
  <Application>Microsoft Office PowerPoint</Application>
  <PresentationFormat>Custom</PresentationFormat>
  <Paragraphs>32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5" baseType="lpstr">
      <vt:lpstr>Arial</vt:lpstr>
      <vt:lpstr>Time New Roman</vt:lpstr>
      <vt:lpstr>Baloo</vt:lpstr>
      <vt:lpstr>Times New Roman</vt:lpstr>
      <vt:lpstr>Muli Bold</vt:lpstr>
      <vt:lpstr>Muli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1. Mo phong sam set</dc:title>
  <cp:lastModifiedBy>Techsi.vn</cp:lastModifiedBy>
  <cp:revision>3</cp:revision>
  <dcterms:created xsi:type="dcterms:W3CDTF">2006-08-16T00:00:00Z</dcterms:created>
  <dcterms:modified xsi:type="dcterms:W3CDTF">2025-02-27T01:26:15Z</dcterms:modified>
  <dc:identifier>DAGOogMY_ns</dc:identifier>
</cp:coreProperties>
</file>