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8" r:id="rId22"/>
    <p:sldId id="27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546" y="9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086906-ACD9-4059-AEE5-4EA126422559}" type="datetimeFigureOut">
              <a:rPr lang="en-US" smtClean="0"/>
              <a:t>04/05/2025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0A215-5BC2-411A-9C9E-34DDDEC71ADB}" type="slidenum">
              <a:rPr lang="en-US" smtClean="0"/>
              <a:t>‹#›</a:t>
            </a:fld>
            <a:endParaRPr lang="en-US"/>
          </a:p>
        </p:txBody>
      </p:sp>
    </p:spTree>
    <p:extLst>
      <p:ext uri="{BB962C8B-B14F-4D97-AF65-F5344CB8AC3E}">
        <p14:creationId xmlns:p14="http://schemas.microsoft.com/office/powerpoint/2010/main" val="3556199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34FC63E-95AA-4F23-A895-911730FA4E05}" type="datetimeFigureOut">
              <a:rPr lang="en-US" smtClean="0"/>
              <a:t>04/05/2025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346497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FC63E-95AA-4F23-A895-911730FA4E05}" type="datetimeFigureOut">
              <a:rPr lang="en-US" smtClean="0"/>
              <a:t>04/05/2025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519118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FC63E-95AA-4F23-A895-911730FA4E05}" type="datetimeFigureOut">
              <a:rPr lang="en-US" smtClean="0"/>
              <a:t>04/05/2025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45358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4FC63E-95AA-4F23-A895-911730FA4E05}" type="datetimeFigureOut">
              <a:rPr lang="en-US" smtClean="0"/>
              <a:t>04/05/2025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46997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4FC63E-95AA-4F23-A895-911730FA4E05}" type="datetimeFigureOut">
              <a:rPr lang="en-US" smtClean="0"/>
              <a:t>04/05/2025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158333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4FC63E-95AA-4F23-A895-911730FA4E05}" type="datetimeFigureOut">
              <a:rPr lang="en-US" smtClean="0"/>
              <a:t>04/05/2025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900789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4FC63E-95AA-4F23-A895-911730FA4E05}" type="datetimeFigureOut">
              <a:rPr lang="en-US" smtClean="0"/>
              <a:t>04/05/2025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244767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4FC63E-95AA-4F23-A895-911730FA4E05}" type="datetimeFigureOut">
              <a:rPr lang="en-US" smtClean="0"/>
              <a:t>04/05/2025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241138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4FC63E-95AA-4F23-A895-911730FA4E05}" type="datetimeFigureOut">
              <a:rPr lang="en-US" smtClean="0"/>
              <a:t>04/05/2025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257283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4FC63E-95AA-4F23-A895-911730FA4E05}" type="datetimeFigureOut">
              <a:rPr lang="en-US" smtClean="0"/>
              <a:t>04/05/2025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3379003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4FC63E-95AA-4F23-A895-911730FA4E05}" type="datetimeFigureOut">
              <a:rPr lang="en-US" smtClean="0"/>
              <a:t>04/05/2025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9B40E-6E2E-4DA3-8010-CBE7E0371FBC}" type="slidenum">
              <a:rPr lang="en-US" smtClean="0"/>
              <a:t>‹#›</a:t>
            </a:fld>
            <a:endParaRPr lang="en-US"/>
          </a:p>
        </p:txBody>
      </p:sp>
    </p:spTree>
    <p:extLst>
      <p:ext uri="{BB962C8B-B14F-4D97-AF65-F5344CB8AC3E}">
        <p14:creationId xmlns:p14="http://schemas.microsoft.com/office/powerpoint/2010/main" val="645045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FC63E-95AA-4F23-A895-911730FA4E05}" type="datetimeFigureOut">
              <a:rPr lang="en-US" smtClean="0"/>
              <a:t>04/05/2025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9B40E-6E2E-4DA3-8010-CBE7E0371FBC}" type="slidenum">
              <a:rPr lang="en-US" smtClean="0"/>
              <a:t>‹#›</a:t>
            </a:fld>
            <a:endParaRPr lang="en-US"/>
          </a:p>
        </p:txBody>
      </p:sp>
    </p:spTree>
    <p:extLst>
      <p:ext uri="{BB962C8B-B14F-4D97-AF65-F5344CB8AC3E}">
        <p14:creationId xmlns:p14="http://schemas.microsoft.com/office/powerpoint/2010/main" val="1650273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14.jpe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15.jpe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17.jpe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ktop\HHD\ảnh bài tập\New folder\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129" y="-6096"/>
            <a:ext cx="983225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8800" y="76200"/>
            <a:ext cx="6019800" cy="646331"/>
          </a:xfrm>
          <a:prstGeom prst="rect">
            <a:avLst/>
          </a:prstGeom>
          <a:noFill/>
        </p:spPr>
        <p:txBody>
          <a:bodyPr wrap="square" rtlCol="0">
            <a:spAutoFit/>
          </a:bodyPr>
          <a:lstStyle/>
          <a:p>
            <a:pPr algn="ctr"/>
            <a:r>
              <a:rPr lang="en-US" b="1" dirty="0">
                <a:latin typeface="Times New Roman" pitchFamily="18" charset="0"/>
                <a:cs typeface="Times New Roman" pitchFamily="18" charset="0"/>
              </a:rPr>
              <a:t>UBND QUẬN LONG BIÊN</a:t>
            </a:r>
          </a:p>
          <a:p>
            <a:pPr algn="ctr"/>
            <a:r>
              <a:rPr lang="en-US" b="1" dirty="0">
                <a:latin typeface="Times New Roman" pitchFamily="18" charset="0"/>
                <a:cs typeface="Times New Roman" pitchFamily="18" charset="0"/>
              </a:rPr>
              <a:t>TRƯỜNG MẦM NON HOA TRẠNG NGUYÊN</a:t>
            </a:r>
          </a:p>
        </p:txBody>
      </p:sp>
      <p:sp>
        <p:nvSpPr>
          <p:cNvPr id="5" name="TextBox 4"/>
          <p:cNvSpPr txBox="1"/>
          <p:nvPr/>
        </p:nvSpPr>
        <p:spPr>
          <a:xfrm>
            <a:off x="1512846" y="2908688"/>
            <a:ext cx="7069151"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Đề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tài</a:t>
            </a:r>
            <a:r>
              <a:rPr lang="en-US" sz="3600" b="1" dirty="0">
                <a:solidFill>
                  <a:srgbClr val="FF0000"/>
                </a:solidFill>
                <a:latin typeface="Times New Roman" pitchFamily="18" charset="0"/>
                <a:cs typeface="Times New Roman" pitchFamily="18" charset="0"/>
              </a:rPr>
              <a:t> : </a:t>
            </a:r>
            <a:r>
              <a:rPr lang="en-US" sz="3600" b="1" dirty="0" err="1">
                <a:solidFill>
                  <a:srgbClr val="FF0000"/>
                </a:solidFill>
                <a:latin typeface="Times New Roman" pitchFamily="18" charset="0"/>
                <a:cs typeface="Times New Roman" pitchFamily="18" charset="0"/>
              </a:rPr>
              <a:t>Truyện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Giọt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nước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xíu</a:t>
            </a:r>
            <a:r>
              <a:rPr lang="en-US" sz="3600" b="1" dirty="0">
                <a:solidFill>
                  <a:srgbClr val="FF0000"/>
                </a:solidFill>
                <a:latin typeface="Times New Roman" pitchFamily="18" charset="0"/>
                <a:cs typeface="Times New Roman" pitchFamily="18" charset="0"/>
              </a:rPr>
              <a:t>”</a:t>
            </a:r>
          </a:p>
        </p:txBody>
      </p:sp>
      <p:sp>
        <p:nvSpPr>
          <p:cNvPr id="6" name="TextBox 5"/>
          <p:cNvSpPr txBox="1"/>
          <p:nvPr/>
        </p:nvSpPr>
        <p:spPr>
          <a:xfrm>
            <a:off x="2895600" y="5377934"/>
            <a:ext cx="3657600" cy="369332"/>
          </a:xfrm>
          <a:prstGeom prst="rect">
            <a:avLst/>
          </a:prstGeom>
          <a:noFill/>
        </p:spPr>
        <p:txBody>
          <a:bodyPr wrap="square" rtlCol="0">
            <a:spAutoFit/>
          </a:bodyPr>
          <a:lstStyle/>
          <a:p>
            <a:pPr algn="ctr"/>
            <a:r>
              <a:rPr lang="en-US" b="1" dirty="0" err="1">
                <a:latin typeface="Times New Roman" pitchFamily="18" charset="0"/>
                <a:cs typeface="Times New Roman" pitchFamily="18" charset="0"/>
              </a:rPr>
              <a:t>Năm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học</a:t>
            </a:r>
            <a:r>
              <a:rPr lang="en-US" b="1" dirty="0">
                <a:latin typeface="Times New Roman" pitchFamily="18" charset="0"/>
                <a:cs typeface="Times New Roman" pitchFamily="18" charset="0"/>
              </a:rPr>
              <a:t> : 2024- 2025</a:t>
            </a:r>
          </a:p>
        </p:txBody>
      </p:sp>
      <p:sp>
        <p:nvSpPr>
          <p:cNvPr id="7" name="TextBox 6"/>
          <p:cNvSpPr txBox="1"/>
          <p:nvPr/>
        </p:nvSpPr>
        <p:spPr>
          <a:xfrm>
            <a:off x="3352800" y="3797902"/>
            <a:ext cx="4724400" cy="1107996"/>
          </a:xfrm>
          <a:prstGeom prst="rect">
            <a:avLst/>
          </a:prstGeom>
          <a:noFill/>
        </p:spPr>
        <p:txBody>
          <a:bodyPr wrap="square" rtlCol="0">
            <a:spAutoFit/>
          </a:bodyPr>
          <a:lstStyle/>
          <a:p>
            <a:r>
              <a:rPr lang="en-US" sz="2400" b="1" i="1" dirty="0" err="1">
                <a:latin typeface="Times New Roman" pitchFamily="18" charset="0"/>
                <a:cs typeface="Times New Roman" pitchFamily="18" charset="0"/>
              </a:rPr>
              <a:t>Giáo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viên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Dương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Thị</a:t>
            </a:r>
            <a:r>
              <a:rPr lang="en-US" sz="2400" b="1" i="1" dirty="0">
                <a:latin typeface="Times New Roman" pitchFamily="18" charset="0"/>
                <a:cs typeface="Times New Roman" pitchFamily="18" charset="0"/>
              </a:rPr>
              <a:t> Thu Trang</a:t>
            </a:r>
            <a:br>
              <a:rPr lang="en-US" sz="2400" b="1" i="1" dirty="0">
                <a:latin typeface="Times New Roman" pitchFamily="18" charset="0"/>
                <a:cs typeface="Times New Roman" pitchFamily="18" charset="0"/>
              </a:rPr>
            </a:br>
            <a:r>
              <a:rPr lang="en-US" sz="2400" b="1" i="1" dirty="0" err="1">
                <a:latin typeface="Times New Roman" pitchFamily="18" charset="0"/>
                <a:cs typeface="Times New Roman" pitchFamily="18" charset="0"/>
              </a:rPr>
              <a:t>Lứa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tuổi</a:t>
            </a:r>
            <a:r>
              <a:rPr lang="en-US" sz="2400" b="1" i="1" dirty="0">
                <a:latin typeface="Times New Roman" pitchFamily="18" charset="0"/>
                <a:cs typeface="Times New Roman" pitchFamily="18" charset="0"/>
              </a:rPr>
              <a:t> : 4-5 </a:t>
            </a:r>
            <a:r>
              <a:rPr lang="en-US" sz="2400" b="1" i="1" dirty="0" err="1">
                <a:latin typeface="Times New Roman" pitchFamily="18" charset="0"/>
                <a:cs typeface="Times New Roman" pitchFamily="18" charset="0"/>
              </a:rPr>
              <a:t>tuổi</a:t>
            </a:r>
            <a:endParaRPr lang="en-US" sz="2400" b="1" i="1" dirty="0">
              <a:latin typeface="Times New Roman" pitchFamily="18" charset="0"/>
              <a:cs typeface="Times New Roman" pitchFamily="18" charset="0"/>
            </a:endParaRPr>
          </a:p>
          <a:p>
            <a:endParaRPr lang="en-US" dirty="0"/>
          </a:p>
        </p:txBody>
      </p:sp>
      <p:pic>
        <p:nvPicPr>
          <p:cNvPr id="3" name="Picture 2">
            <a:extLst>
              <a:ext uri="{FF2B5EF4-FFF2-40B4-BE49-F238E27FC236}">
                <a16:creationId xmlns:a16="http://schemas.microsoft.com/office/drawing/2014/main" id="{B71086E1-049A-3271-29AA-2543881F5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5562" y="850735"/>
            <a:ext cx="1823720" cy="1828800"/>
          </a:xfrm>
          <a:prstGeom prst="rect">
            <a:avLst/>
          </a:prstGeom>
        </p:spPr>
      </p:pic>
    </p:spTree>
    <p:extLst>
      <p:ext uri="{BB962C8B-B14F-4D97-AF65-F5344CB8AC3E}">
        <p14:creationId xmlns:p14="http://schemas.microsoft.com/office/powerpoint/2010/main" val="3384570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a:xfrm>
            <a:off x="533400" y="5486400"/>
            <a:ext cx="7543800" cy="646331"/>
          </a:xfrm>
          <a:prstGeom prst="rect">
            <a:avLst/>
          </a:prstGeom>
          <a:solidFill>
            <a:schemeClr val="bg1"/>
          </a:solidFill>
        </p:spPr>
        <p:txBody>
          <a:bodyPr wrap="square" rtlCol="0">
            <a:spAutoFit/>
          </a:bodyPr>
          <a:lstStyle/>
          <a:p>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Quê</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lắm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khắp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mọi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nơi</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hồ</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đất</a:t>
            </a:r>
            <a:r>
              <a:rPr lang="en-US" dirty="0">
                <a:latin typeface="Times New Roman" pitchFamily="18" charset="0"/>
                <a:cs typeface="Times New Roman" pitchFamily="18" charset="0"/>
              </a:rPr>
              <a:t>...</a:t>
            </a:r>
          </a:p>
        </p:txBody>
      </p:sp>
      <p:pic>
        <p:nvPicPr>
          <p:cNvPr id="5122" name="Picture 2" descr="D:\Desktop\HHD\ảnh bài tập\New folder\DSC08052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8072" y="838200"/>
            <a:ext cx="6299200" cy="4225925"/>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2553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3518" y="5889049"/>
            <a:ext cx="487363" cy="487363"/>
          </a:xfrm>
          <a:prstGeom prst="rect">
            <a:avLst/>
          </a:prstGeom>
        </p:spPr>
      </p:pic>
    </p:spTree>
    <p:extLst>
      <p:ext uri="{BB962C8B-B14F-4D97-AF65-F5344CB8AC3E}">
        <p14:creationId xmlns:p14="http://schemas.microsoft.com/office/powerpoint/2010/main" val="291744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92" y="76200"/>
            <a:ext cx="9138708" cy="6884511"/>
          </a:xfrm>
        </p:spPr>
      </p:pic>
      <p:sp>
        <p:nvSpPr>
          <p:cNvPr id="2" name="TextBox 1"/>
          <p:cNvSpPr txBox="1"/>
          <p:nvPr/>
        </p:nvSpPr>
        <p:spPr>
          <a:xfrm>
            <a:off x="601564" y="5257800"/>
            <a:ext cx="7696200" cy="923330"/>
          </a:xfrm>
          <a:prstGeom prst="rect">
            <a:avLst/>
          </a:prstGeom>
          <a:noFill/>
        </p:spPr>
        <p:txBody>
          <a:bodyPr wrap="square" rtlCol="0">
            <a:spAutoFit/>
          </a:bodyPr>
          <a:lstStyle/>
          <a:p>
            <a:r>
              <a:rPr lang="vi-VN" dirty="0">
                <a:latin typeface="+mj-lt"/>
              </a:rPr>
              <a:t>Một buổi sáng biển lặng, Tí Xíu cùng các bạn đuổi theo các lớp sóng nhấp nhô. Ông Mặt Trời thả ánh sáng rực rỡ xuống mặt biển. Bọn Tí Xíu reo vui trong sóng nhẹ và trong ánh nắn</a:t>
            </a:r>
            <a:r>
              <a:rPr lang="vi-VN" dirty="0"/>
              <a:t>g </a:t>
            </a:r>
            <a:r>
              <a:rPr lang="vi-VN" dirty="0">
                <a:latin typeface="+mj-lt"/>
              </a:rPr>
              <a:t>chan hoà. </a:t>
            </a:r>
            <a:r>
              <a:rPr lang="en-US" dirty="0">
                <a:latin typeface="+mj-lt"/>
              </a:rPr>
              <a:t> </a:t>
            </a:r>
          </a:p>
        </p:txBody>
      </p:sp>
      <p:pic>
        <p:nvPicPr>
          <p:cNvPr id="1027" name="Picture 3" descr="D:\Desktop\HHD\ảnh bài tập\New folder\nc\DSC02695-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066800"/>
            <a:ext cx="727363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REC20210902125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6600" y="5937448"/>
            <a:ext cx="487363" cy="487363"/>
          </a:xfrm>
          <a:prstGeom prst="rect">
            <a:avLst/>
          </a:prstGeom>
        </p:spPr>
      </p:pic>
    </p:spTree>
    <p:extLst>
      <p:ext uri="{BB962C8B-B14F-4D97-AF65-F5344CB8AC3E}">
        <p14:creationId xmlns:p14="http://schemas.microsoft.com/office/powerpoint/2010/main" val="253629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0"/>
            <a:ext cx="9296400" cy="6892131"/>
          </a:xfrm>
        </p:spPr>
      </p:pic>
      <p:sp>
        <p:nvSpPr>
          <p:cNvPr id="2" name="TextBox 1"/>
          <p:cNvSpPr txBox="1"/>
          <p:nvPr/>
        </p:nvSpPr>
        <p:spPr>
          <a:xfrm>
            <a:off x="173736" y="4724400"/>
            <a:ext cx="8458200" cy="1754326"/>
          </a:xfrm>
          <a:prstGeom prst="rect">
            <a:avLst/>
          </a:prstGeom>
          <a:noFill/>
        </p:spPr>
        <p:txBody>
          <a:bodyPr wrap="square" rtlCol="0">
            <a:spAutoFit/>
          </a:bodyPr>
          <a:lstStyle/>
          <a:p>
            <a:r>
              <a:rPr lang="vi-VN" dirty="0">
                <a:latin typeface="+mj-lt"/>
              </a:rPr>
              <a:t>Chợt có tiếng ông Mặt Trời cất lên</a:t>
            </a:r>
            <a:r>
              <a:rPr lang="en-US" dirty="0">
                <a:latin typeface="+mj-lt"/>
              </a:rPr>
              <a:t> “</a:t>
            </a:r>
            <a:r>
              <a:rPr lang="vi-VN" i="1" dirty="0">
                <a:latin typeface="+mj-lt"/>
              </a:rPr>
              <a:t>Tí Xíu ơi ! Cháu có đi với ông không ?</a:t>
            </a:r>
            <a:r>
              <a:rPr lang="en-US" dirty="0">
                <a:latin typeface="+mj-lt"/>
              </a:rPr>
              <a:t>”</a:t>
            </a:r>
            <a:r>
              <a:rPr lang="vi-VN" dirty="0">
                <a:latin typeface="+mj-lt"/>
              </a:rPr>
              <a:t> </a:t>
            </a:r>
            <a:endParaRPr lang="en-US" dirty="0">
              <a:latin typeface="+mj-lt"/>
            </a:endParaRPr>
          </a:p>
          <a:p>
            <a:r>
              <a:rPr lang="vi-VN" dirty="0">
                <a:latin typeface="+mj-lt"/>
              </a:rPr>
              <a:t>Tí Xíu ngẩng nhìn. Chú đáp giọng rất khẽ, chỉ có ông Mặt Trời là nghe thấy</a:t>
            </a:r>
            <a:r>
              <a:rPr lang="en-US" dirty="0">
                <a:latin typeface="+mj-lt"/>
              </a:rPr>
              <a:t> </a:t>
            </a:r>
            <a:r>
              <a:rPr lang="en-US" i="1" dirty="0">
                <a:latin typeface="+mj-lt"/>
              </a:rPr>
              <a:t>“</a:t>
            </a:r>
            <a:r>
              <a:rPr lang="vi-VN" i="1" dirty="0">
                <a:latin typeface="+mj-lt"/>
              </a:rPr>
              <a:t>Đi làm gì ạ?</a:t>
            </a:r>
            <a:r>
              <a:rPr lang="en-US" dirty="0">
                <a:latin typeface="+mj-lt"/>
              </a:rPr>
              <a:t>” </a:t>
            </a:r>
            <a:r>
              <a:rPr lang="vi-VN" dirty="0">
                <a:latin typeface="+mj-lt"/>
              </a:rPr>
              <a:t>Ông Mặt Trời cười bảo : </a:t>
            </a:r>
            <a:r>
              <a:rPr lang="vi-VN" i="1" dirty="0">
                <a:latin typeface="+mj-lt"/>
              </a:rPr>
              <a:t>“Trên mặt đất thiếu gì việc, chỗ nào chẳng cần</a:t>
            </a:r>
            <a:r>
              <a:rPr lang="vi-VN" dirty="0">
                <a:latin typeface="+mj-lt"/>
              </a:rPr>
              <a:t>”. </a:t>
            </a:r>
            <a:endParaRPr lang="en-US" dirty="0">
              <a:latin typeface="+mj-lt"/>
            </a:endParaRPr>
          </a:p>
          <a:p>
            <a:r>
              <a:rPr lang="vi-VN" dirty="0">
                <a:latin typeface="+mj-lt"/>
              </a:rPr>
              <a:t>Tí Xíu vui lắm. Nhưng sực nhớ mình là giọt nước không thể bay theo ông Mặt Trời được. Chú hỏi :</a:t>
            </a:r>
            <a:r>
              <a:rPr lang="en-US" dirty="0">
                <a:latin typeface="+mj-lt"/>
              </a:rPr>
              <a:t> </a:t>
            </a:r>
            <a:r>
              <a:rPr lang="en-US" i="1" dirty="0">
                <a:latin typeface="+mj-lt"/>
              </a:rPr>
              <a:t>“</a:t>
            </a:r>
            <a:r>
              <a:rPr lang="vi-VN" i="1" dirty="0">
                <a:latin typeface="+mj-lt"/>
              </a:rPr>
              <a:t>Cháu nặng lắm làm sao bay lên được</a:t>
            </a:r>
            <a:r>
              <a:rPr lang="en-US" i="1" dirty="0">
                <a:latin typeface="+mj-lt"/>
              </a:rPr>
              <a:t>”.</a:t>
            </a:r>
          </a:p>
          <a:p>
            <a:r>
              <a:rPr lang="vi-VN" dirty="0">
                <a:latin typeface="+mj-lt"/>
              </a:rPr>
              <a:t>- </a:t>
            </a:r>
            <a:r>
              <a:rPr lang="en-US" dirty="0">
                <a:latin typeface="Times New Roman" pitchFamily="18" charset="0"/>
                <a:cs typeface="Times New Roman" pitchFamily="18" charset="0"/>
              </a:rPr>
              <a:t>Ô</a:t>
            </a:r>
            <a:r>
              <a:rPr lang="vi-VN" dirty="0">
                <a:latin typeface="+mj-lt"/>
              </a:rPr>
              <a:t>ng Mặt Trời nói ồm ồm, </a:t>
            </a:r>
            <a:r>
              <a:rPr lang="en-US" i="1" dirty="0">
                <a:latin typeface="Times New Roman" pitchFamily="18" charset="0"/>
                <a:cs typeface="Times New Roman" pitchFamily="18" charset="0"/>
              </a:rPr>
              <a:t>“ </a:t>
            </a:r>
            <a:r>
              <a:rPr lang="vi-VN" i="1" dirty="0">
                <a:latin typeface="Times New Roman" pitchFamily="18" charset="0"/>
                <a:cs typeface="Times New Roman" pitchFamily="18" charset="0"/>
              </a:rPr>
              <a:t>Không lo</a:t>
            </a:r>
            <a:r>
              <a:rPr lang="en-US" i="1" dirty="0">
                <a:latin typeface="Times New Roman" pitchFamily="18" charset="0"/>
                <a:cs typeface="Times New Roman" pitchFamily="18" charset="0"/>
              </a:rPr>
              <a:t> </a:t>
            </a:r>
            <a:r>
              <a:rPr lang="en-US" dirty="0">
                <a:latin typeface="Times New Roman" pitchFamily="18" charset="0"/>
                <a:cs typeface="Times New Roman" pitchFamily="18" charset="0"/>
              </a:rPr>
              <a:t>”</a:t>
            </a:r>
            <a:r>
              <a:rPr lang="vi-VN" dirty="0">
                <a:latin typeface="Times New Roman" pitchFamily="18" charset="0"/>
                <a:cs typeface="Times New Roman" pitchFamily="18" charset="0"/>
              </a:rPr>
              <a:t>, </a:t>
            </a:r>
            <a:r>
              <a:rPr lang="en-US" i="1" dirty="0">
                <a:latin typeface="+mj-lt"/>
              </a:rPr>
              <a:t>“</a:t>
            </a:r>
            <a:r>
              <a:rPr lang="vi-VN" i="1" dirty="0">
                <a:latin typeface="+mj-lt"/>
              </a:rPr>
              <a:t>ông sẽ làm cho cháu biến thành hơi</a:t>
            </a:r>
            <a:r>
              <a:rPr lang="en-US" i="1" dirty="0">
                <a:latin typeface="+mj-lt"/>
              </a:rPr>
              <a:t>”</a:t>
            </a:r>
            <a:r>
              <a:rPr lang="vi-VN" i="1" dirty="0">
                <a:latin typeface="+mj-lt"/>
              </a:rPr>
              <a:t>.</a:t>
            </a:r>
            <a:endParaRPr lang="en-US" i="1" dirty="0">
              <a:latin typeface="+mj-lt"/>
            </a:endParaRPr>
          </a:p>
        </p:txBody>
      </p:sp>
      <p:pic>
        <p:nvPicPr>
          <p:cNvPr id="3074" name="Picture 2" descr="D:\Desktop\HHD\ảnh bài tập\New folder\nc\DSC02697-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79" y="778419"/>
            <a:ext cx="7515779" cy="3936837"/>
          </a:xfrm>
          <a:prstGeom prst="rect">
            <a:avLst/>
          </a:prstGeom>
          <a:noFill/>
          <a:extLst>
            <a:ext uri="{909E8E84-426E-40DD-AFC4-6F175D3DCCD1}">
              <a14:hiddenFill xmlns:a14="http://schemas.microsoft.com/office/drawing/2010/main">
                <a:solidFill>
                  <a:srgbClr val="FFFFFF"/>
                </a:solidFill>
              </a14:hiddenFill>
            </a:ext>
          </a:extLst>
        </p:spPr>
      </p:pic>
      <p:pic>
        <p:nvPicPr>
          <p:cNvPr id="3" name="REC202109021259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39024" y="5991363"/>
            <a:ext cx="487363" cy="487363"/>
          </a:xfrm>
          <a:prstGeom prst="rect">
            <a:avLst/>
          </a:prstGeom>
        </p:spPr>
      </p:pic>
    </p:spTree>
    <p:extLst>
      <p:ext uri="{BB962C8B-B14F-4D97-AF65-F5344CB8AC3E}">
        <p14:creationId xmlns:p14="http://schemas.microsoft.com/office/powerpoint/2010/main" val="215984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23018"/>
            <a:ext cx="9174691" cy="6881018"/>
          </a:xfrm>
        </p:spPr>
      </p:pic>
      <p:sp>
        <p:nvSpPr>
          <p:cNvPr id="5" name="TextBox 4"/>
          <p:cNvSpPr txBox="1"/>
          <p:nvPr/>
        </p:nvSpPr>
        <p:spPr>
          <a:xfrm>
            <a:off x="295656" y="4821646"/>
            <a:ext cx="8382000" cy="1477328"/>
          </a:xfrm>
          <a:prstGeom prst="rect">
            <a:avLst/>
          </a:prstGeom>
          <a:noFill/>
        </p:spPr>
        <p:txBody>
          <a:bodyPr wrap="square" rtlCol="0">
            <a:spAutoFit/>
          </a:bodyPr>
          <a:lstStyle/>
          <a:p>
            <a:r>
              <a:rPr lang="vi-VN" dirty="0">
                <a:latin typeface="+mj-lt"/>
              </a:rPr>
              <a:t>Nói xong ông Mặt Trời vén mây, chiếu thật nhiều ánh sáng xuống biển, Tí Xíu rùng mình và biến thành hơi. Chú chỉ kịp nói với biển cả : </a:t>
            </a:r>
            <a:r>
              <a:rPr lang="en-US" dirty="0">
                <a:latin typeface="+mj-lt"/>
              </a:rPr>
              <a:t>“</a:t>
            </a:r>
            <a:r>
              <a:rPr lang="vi-VN" i="1" dirty="0">
                <a:latin typeface="+mj-lt"/>
              </a:rPr>
              <a:t>Chào mẹ, con đi ! Mẹ chờ con trở về</a:t>
            </a:r>
            <a:r>
              <a:rPr lang="en-US" dirty="0">
                <a:latin typeface="+mj-lt"/>
              </a:rPr>
              <a:t>”</a:t>
            </a:r>
            <a:r>
              <a:rPr lang="vi-VN" dirty="0">
                <a:latin typeface="+mj-lt"/>
              </a:rPr>
              <a:t>.</a:t>
            </a:r>
            <a:br>
              <a:rPr lang="vi-VN" dirty="0">
                <a:latin typeface="+mj-lt"/>
              </a:rPr>
            </a:br>
            <a:r>
              <a:rPr lang="vi-VN" dirty="0">
                <a:latin typeface="+mj-lt"/>
              </a:rPr>
              <a:t>Tí Xíu từ từ bay lên…Tí Xíu nhập bọn với các bạn. Lúc đầu chúng bay là là xuống biển rồi chúng hợp thành một đám mây mỏng rời mặt biển bay vào đất liền. Gió nhẹ nhàng đưa Tí Xíu lướt qua những dòng sông lấp lánh như bạc.</a:t>
            </a:r>
            <a:endParaRPr lang="en-US" dirty="0">
              <a:latin typeface="+mj-lt"/>
            </a:endParaRPr>
          </a:p>
        </p:txBody>
      </p:sp>
      <p:pic>
        <p:nvPicPr>
          <p:cNvPr id="2051" name="Picture 3" descr="D:\Desktop\HHD\ảnh bài tập\New folder\nc\DSC02700-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609600"/>
            <a:ext cx="7924800" cy="4151086"/>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1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5943600"/>
            <a:ext cx="487363" cy="487363"/>
          </a:xfrm>
          <a:prstGeom prst="rect">
            <a:avLst/>
          </a:prstGeom>
        </p:spPr>
      </p:pic>
    </p:spTree>
    <p:extLst>
      <p:ext uri="{BB962C8B-B14F-4D97-AF65-F5344CB8AC3E}">
        <p14:creationId xmlns:p14="http://schemas.microsoft.com/office/powerpoint/2010/main" val="20337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randombar(horizontal)">
                                      <p:cBhvr>
                                        <p:cTn id="7" dur="500"/>
                                        <p:tgtEl>
                                          <p:spTgt spid="205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908" y="-19050"/>
            <a:ext cx="9214908" cy="6911181"/>
          </a:xfrm>
        </p:spPr>
      </p:pic>
      <p:sp>
        <p:nvSpPr>
          <p:cNvPr id="5" name="TextBox 4"/>
          <p:cNvSpPr txBox="1"/>
          <p:nvPr/>
        </p:nvSpPr>
        <p:spPr>
          <a:xfrm>
            <a:off x="441960" y="5391834"/>
            <a:ext cx="7772400" cy="646331"/>
          </a:xfrm>
          <a:prstGeom prst="rect">
            <a:avLst/>
          </a:prstGeom>
          <a:noFill/>
        </p:spPr>
        <p:txBody>
          <a:bodyPr wrap="square" rtlCol="0">
            <a:spAutoFit/>
          </a:bodyPr>
          <a:lstStyle/>
          <a:p>
            <a:pPr fontAlgn="base"/>
            <a:r>
              <a:rPr lang="vi-VN" dirty="0">
                <a:latin typeface="+mj-lt"/>
              </a:rPr>
              <a:t>Xế chiều, ông Mặt Trời toả những tia nắng chói chang hơn lúc sáng. Không khí oi bức…</a:t>
            </a:r>
            <a:endParaRPr lang="en-US" dirty="0">
              <a:latin typeface="+mj-lt"/>
            </a:endParaRPr>
          </a:p>
        </p:txBody>
      </p:sp>
      <p:pic>
        <p:nvPicPr>
          <p:cNvPr id="4100" name="Picture 4" descr="D:\Desktop\HHD\ảnh bài tập\New folder\DSC054862-copy-1050x5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 y="990600"/>
            <a:ext cx="800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20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0400" y="5943600"/>
            <a:ext cx="487363" cy="487363"/>
          </a:xfrm>
          <a:prstGeom prst="rect">
            <a:avLst/>
          </a:prstGeom>
        </p:spPr>
      </p:pic>
    </p:spTree>
    <p:extLst>
      <p:ext uri="{BB962C8B-B14F-4D97-AF65-F5344CB8AC3E}">
        <p14:creationId xmlns:p14="http://schemas.microsoft.com/office/powerpoint/2010/main" val="321158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in)">
                                      <p:cBhvr>
                                        <p:cTn id="7" dur="2000"/>
                                        <p:tgtEl>
                                          <p:spTgt spid="410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480" y="0"/>
            <a:ext cx="9144000" cy="6858000"/>
          </a:xfrm>
        </p:spPr>
      </p:pic>
      <p:sp>
        <p:nvSpPr>
          <p:cNvPr id="5" name="TextBox 4"/>
          <p:cNvSpPr txBox="1"/>
          <p:nvPr/>
        </p:nvSpPr>
        <p:spPr>
          <a:xfrm>
            <a:off x="292608" y="4572000"/>
            <a:ext cx="8382000" cy="2031325"/>
          </a:xfrm>
          <a:prstGeom prst="rect">
            <a:avLst/>
          </a:prstGeom>
          <a:noFill/>
        </p:spPr>
        <p:txBody>
          <a:bodyPr wrap="square" rtlCol="0">
            <a:spAutoFit/>
          </a:bodyPr>
          <a:lstStyle/>
          <a:p>
            <a:pPr fontAlgn="base"/>
            <a:r>
              <a:rPr lang="vi-VN" dirty="0">
                <a:latin typeface="+mj-lt"/>
              </a:rPr>
              <a:t>Bỗng từ đâu một cơn gió lạnh thổi tới. Tí Xíu reo lên :</a:t>
            </a:r>
            <a:r>
              <a:rPr lang="en-US" dirty="0">
                <a:latin typeface="+mj-lt"/>
              </a:rPr>
              <a:t> </a:t>
            </a:r>
            <a:r>
              <a:rPr lang="en-US" i="1" dirty="0">
                <a:latin typeface="+mj-lt"/>
              </a:rPr>
              <a:t>“</a:t>
            </a:r>
            <a:r>
              <a:rPr lang="vi-VN" i="1" dirty="0">
                <a:latin typeface="+mj-lt"/>
              </a:rPr>
              <a:t> Mát quá các bạn ơi ! Mát quá </a:t>
            </a:r>
            <a:r>
              <a:rPr lang="en-US" i="1" dirty="0">
                <a:latin typeface="+mj-lt"/>
              </a:rPr>
              <a:t>” </a:t>
            </a:r>
            <a:r>
              <a:rPr lang="vi-VN" dirty="0">
                <a:latin typeface="+mj-lt"/>
              </a:rPr>
              <a:t>Tí Xíu và các bạn nhảy nhót, múa lượn vui thích. Nhưng rồi trời mỗi lúc một lạnh. Tí Xíu thấy rét. Các bạn chú cũng thấy rét. Chúng xích lại gần nhau thành một đông đặc toàn những chú bé giọt nước nhỏ li ti. Bọn Tí Xíu không bay cao lên được nữa, chúng xà xuống thấp, thấp dần.</a:t>
            </a:r>
            <a:endParaRPr lang="en-US" dirty="0">
              <a:latin typeface="+mj-lt"/>
            </a:endParaRPr>
          </a:p>
          <a:p>
            <a:pPr fontAlgn="base"/>
            <a:r>
              <a:rPr lang="vi-VN" dirty="0">
                <a:latin typeface="+mj-lt"/>
              </a:rPr>
              <a:t>Một tia sáng vạch ngang bầu trời. Rồi một tiếng sét đinh tai vang lên. Gió thổi mạnh h</a:t>
            </a:r>
            <a:r>
              <a:rPr lang="en-US" dirty="0" err="1">
                <a:latin typeface="+mj-lt"/>
              </a:rPr>
              <a:t>ơn</a:t>
            </a:r>
            <a:endParaRPr lang="vi-VN" dirty="0">
              <a:latin typeface="+mj-lt"/>
            </a:endParaRPr>
          </a:p>
          <a:p>
            <a:pPr fontAlgn="base"/>
            <a:endParaRPr lang="vi-VN" dirty="0"/>
          </a:p>
        </p:txBody>
      </p:sp>
      <p:pic>
        <p:nvPicPr>
          <p:cNvPr id="5123" name="Picture 3" descr="D:\Desktop\HHD\ảnh bài tập\New folder\nc\fd5512e8c0c04363bd61178db3014594.jpg"/>
          <p:cNvPicPr>
            <a:picLocks noChangeAspect="1" noChangeArrowheads="1"/>
          </p:cNvPicPr>
          <p:nvPr/>
        </p:nvPicPr>
        <p:blipFill rotWithShape="1">
          <a:blip r:embed="rId5">
            <a:extLst>
              <a:ext uri="{28A0092B-C50C-407E-A947-70E740481C1C}">
                <a14:useLocalDpi xmlns:a14="http://schemas.microsoft.com/office/drawing/2010/main" val="0"/>
              </a:ext>
            </a:extLst>
          </a:blip>
          <a:srcRect b="12244"/>
          <a:stretch/>
        </p:blipFill>
        <p:spPr bwMode="auto">
          <a:xfrm>
            <a:off x="893379" y="762000"/>
            <a:ext cx="732771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3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87245" y="5638800"/>
            <a:ext cx="487363" cy="487363"/>
          </a:xfrm>
          <a:prstGeom prst="rect">
            <a:avLst/>
          </a:prstGeom>
        </p:spPr>
      </p:pic>
    </p:spTree>
    <p:extLst>
      <p:ext uri="{BB962C8B-B14F-4D97-AF65-F5344CB8AC3E}">
        <p14:creationId xmlns:p14="http://schemas.microsoft.com/office/powerpoint/2010/main" val="377516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ppt_x"/>
                                          </p:val>
                                        </p:tav>
                                        <p:tav tm="100000">
                                          <p:val>
                                            <p:strVal val="#ppt_x"/>
                                          </p:val>
                                        </p:tav>
                                      </p:tavLst>
                                    </p:anim>
                                    <p:anim calcmode="lin" valueType="num">
                                      <p:cBhvr additive="base">
                                        <p:cTn id="8" dur="500" fill="hold"/>
                                        <p:tgtEl>
                                          <p:spTgt spid="51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30480"/>
            <a:ext cx="9220200" cy="6915150"/>
          </a:xfrm>
        </p:spPr>
      </p:pic>
      <p:sp>
        <p:nvSpPr>
          <p:cNvPr id="5" name="TextBox 4"/>
          <p:cNvSpPr txBox="1"/>
          <p:nvPr/>
        </p:nvSpPr>
        <p:spPr>
          <a:xfrm>
            <a:off x="304800" y="5715000"/>
            <a:ext cx="7848600" cy="646331"/>
          </a:xfrm>
          <a:prstGeom prst="rect">
            <a:avLst/>
          </a:prstGeom>
          <a:noFill/>
        </p:spPr>
        <p:txBody>
          <a:bodyPr wrap="square" rtlCol="0">
            <a:spAutoFit/>
          </a:bodyPr>
          <a:lstStyle/>
          <a:p>
            <a:r>
              <a:rPr lang="vi-VN" dirty="0">
                <a:latin typeface="+mj-lt"/>
              </a:rPr>
              <a:t>Bọn Tí Xíu níu lấy nhau thành những giọt nước trong vắt. Chúng thi nhau ào ào tuồn xuống đất… Cơn giông bắt đầu</a:t>
            </a:r>
            <a:r>
              <a:rPr lang="en-US" dirty="0">
                <a:latin typeface="+mj-lt"/>
              </a:rPr>
              <a:t>. </a:t>
            </a:r>
          </a:p>
        </p:txBody>
      </p:sp>
      <p:pic>
        <p:nvPicPr>
          <p:cNvPr id="7170" name="Picture 2" descr="D:\Desktop\HHD\ảnh bài tập\New folder\unnamed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838200"/>
            <a:ext cx="7315200" cy="4687491"/>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304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74387" y="6038165"/>
            <a:ext cx="487363" cy="487363"/>
          </a:xfrm>
          <a:prstGeom prst="rect">
            <a:avLst/>
          </a:prstGeom>
        </p:spPr>
      </p:pic>
    </p:spTree>
    <p:extLst>
      <p:ext uri="{BB962C8B-B14F-4D97-AF65-F5344CB8AC3E}">
        <p14:creationId xmlns:p14="http://schemas.microsoft.com/office/powerpoint/2010/main" val="85954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08" y="15240"/>
            <a:ext cx="9316508" cy="6987381"/>
          </a:xfrm>
        </p:spPr>
      </p:pic>
      <p:sp>
        <p:nvSpPr>
          <p:cNvPr id="5" name="TextBox 4"/>
          <p:cNvSpPr txBox="1"/>
          <p:nvPr/>
        </p:nvSpPr>
        <p:spPr>
          <a:xfrm>
            <a:off x="1147572" y="684312"/>
            <a:ext cx="1828800" cy="523220"/>
          </a:xfrm>
          <a:prstGeom prst="rect">
            <a:avLst/>
          </a:prstGeom>
          <a:solidFill>
            <a:srgbClr val="92D050"/>
          </a:solidFill>
        </p:spPr>
        <p:txBody>
          <a:bodyPr wrap="square" rtlCol="0">
            <a:spAutoFit/>
          </a:bodyPr>
          <a:lstStyle/>
          <a:p>
            <a:r>
              <a:rPr lang="en-US" sz="2800" b="1" dirty="0" err="1">
                <a:latin typeface="Times New Roman" pitchFamily="18" charset="0"/>
                <a:cs typeface="Times New Roman" pitchFamily="18" charset="0"/>
              </a:rPr>
              <a:t>Đàm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thoại</a:t>
            </a:r>
            <a:endParaRPr lang="en-US" sz="2800" b="1" dirty="0">
              <a:latin typeface="Times New Roman" pitchFamily="18" charset="0"/>
              <a:cs typeface="Times New Roman" pitchFamily="18" charset="0"/>
            </a:endParaRPr>
          </a:p>
        </p:txBody>
      </p:sp>
      <p:sp>
        <p:nvSpPr>
          <p:cNvPr id="6" name="TextBox 5"/>
          <p:cNvSpPr txBox="1"/>
          <p:nvPr/>
        </p:nvSpPr>
        <p:spPr>
          <a:xfrm>
            <a:off x="710184" y="1807464"/>
            <a:ext cx="2414016" cy="646331"/>
          </a:xfrm>
          <a:prstGeom prst="rect">
            <a:avLst/>
          </a:prstGeom>
          <a:solidFill>
            <a:schemeClr val="bg2">
              <a:lumMod val="75000"/>
            </a:schemeClr>
          </a:solidFill>
        </p:spPr>
        <p:txBody>
          <a:bodyPr wrap="square" rtlCol="0">
            <a:spAutoFit/>
          </a:bodyPr>
          <a:lstStyle/>
          <a:p>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7" name="TextBox 6"/>
          <p:cNvSpPr txBox="1"/>
          <p:nvPr/>
        </p:nvSpPr>
        <p:spPr>
          <a:xfrm>
            <a:off x="710184" y="3048000"/>
            <a:ext cx="1752600" cy="369332"/>
          </a:xfrm>
          <a:prstGeom prst="rect">
            <a:avLst/>
          </a:prstGeom>
          <a:solidFill>
            <a:schemeClr val="bg2">
              <a:lumMod val="75000"/>
            </a:schemeClr>
          </a:solidFill>
        </p:spPr>
        <p:txBody>
          <a:bodyPr wrap="square" rtlCol="0">
            <a:spAutoFit/>
          </a:bodyPr>
          <a:lstStyle/>
          <a:p>
            <a:r>
              <a:rPr lang="en-US" dirty="0">
                <a:latin typeface="Times New Roman" pitchFamily="18" charset="0"/>
                <a:cs typeface="Times New Roman" pitchFamily="18" charset="0"/>
              </a:rPr>
              <a:t>Do </a:t>
            </a:r>
            <a:r>
              <a:rPr lang="en-US" dirty="0" err="1">
                <a:latin typeface="Times New Roman" pitchFamily="18" charset="0"/>
                <a:cs typeface="Times New Roman" pitchFamily="18" charset="0"/>
              </a:rPr>
              <a:t>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 ?</a:t>
            </a:r>
          </a:p>
        </p:txBody>
      </p:sp>
      <p:sp>
        <p:nvSpPr>
          <p:cNvPr id="9" name="Rounded Rectangular Callout 8"/>
          <p:cNvSpPr/>
          <p:nvPr/>
        </p:nvSpPr>
        <p:spPr>
          <a:xfrm>
            <a:off x="4466082" y="1529096"/>
            <a:ext cx="3124200" cy="926068"/>
          </a:xfrm>
          <a:prstGeom prst="wedgeRoundRectCallout">
            <a:avLst>
              <a:gd name="adj1" fmla="val -75565"/>
              <a:gd name="adj2" fmla="val 561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4475226" y="2812304"/>
            <a:ext cx="3124200" cy="840724"/>
          </a:xfrm>
          <a:prstGeom prst="wedgeRoundRectCallout">
            <a:avLst>
              <a:gd name="adj1" fmla="val -84931"/>
              <a:gd name="adj2" fmla="val 741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21149" y="1749283"/>
            <a:ext cx="2171700" cy="400110"/>
          </a:xfrm>
          <a:prstGeom prst="rect">
            <a:avLst/>
          </a:prstGeom>
          <a:noFill/>
        </p:spPr>
        <p:txBody>
          <a:bodyPr wrap="square" rtlCol="0">
            <a:spAutoFit/>
          </a:bodyPr>
          <a:lstStyle/>
          <a:p>
            <a:r>
              <a:rPr lang="en-US" sz="2000" b="1" dirty="0" err="1">
                <a:solidFill>
                  <a:srgbClr val="FF0000"/>
                </a:solidFill>
                <a:latin typeface="Times New Roman" pitchFamily="18" charset="0"/>
                <a:cs typeface="Times New Roman" pitchFamily="18" charset="0"/>
              </a:rPr>
              <a:t>Giọt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nước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tí</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xíu</a:t>
            </a:r>
            <a:endParaRPr lang="en-US" sz="2000" b="1"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5026" y="1685558"/>
            <a:ext cx="704850" cy="70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657725" y="3017222"/>
            <a:ext cx="2705100" cy="400110"/>
          </a:xfrm>
          <a:prstGeom prst="rect">
            <a:avLst/>
          </a:prstGeom>
          <a:noFill/>
        </p:spPr>
        <p:txBody>
          <a:bodyPr wrap="square" rtlCol="0">
            <a:spAutoFit/>
          </a:bodyPr>
          <a:lstStyle/>
          <a:p>
            <a:r>
              <a:rPr lang="en-US" sz="2000" b="1" dirty="0" err="1">
                <a:solidFill>
                  <a:srgbClr val="C00000"/>
                </a:solidFill>
                <a:latin typeface="Times New Roman" pitchFamily="18" charset="0"/>
                <a:cs typeface="Times New Roman" pitchFamily="18" charset="0"/>
              </a:rPr>
              <a:t>Sáng</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tác</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Nguyễn</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Linh</a:t>
            </a:r>
            <a:endParaRPr lang="en-US" sz="2000" b="1" dirty="0">
              <a:solidFill>
                <a:srgbClr val="C00000"/>
              </a:solidFill>
              <a:latin typeface="Times New Roman" pitchFamily="18" charset="0"/>
              <a:cs typeface="Times New Roman" pitchFamily="18" charset="0"/>
            </a:endParaRPr>
          </a:p>
        </p:txBody>
      </p:sp>
      <p:sp>
        <p:nvSpPr>
          <p:cNvPr id="19" name="TextBox 18"/>
          <p:cNvSpPr txBox="1"/>
          <p:nvPr/>
        </p:nvSpPr>
        <p:spPr>
          <a:xfrm>
            <a:off x="710184" y="4535269"/>
            <a:ext cx="2185416" cy="646331"/>
          </a:xfrm>
          <a:prstGeom prst="rect">
            <a:avLst/>
          </a:prstGeom>
          <a:solidFill>
            <a:schemeClr val="bg2">
              <a:lumMod val="75000"/>
            </a:schemeClr>
          </a:solidFill>
        </p:spPr>
        <p:txBody>
          <a:bodyPr wrap="square" rtlCol="0">
            <a:spAutoFit/>
          </a:bodyPr>
          <a:lstStyle/>
          <a:p>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sp>
        <p:nvSpPr>
          <p:cNvPr id="20" name="Rounded Rectangular Callout 19"/>
          <p:cNvSpPr/>
          <p:nvPr/>
        </p:nvSpPr>
        <p:spPr>
          <a:xfrm>
            <a:off x="4590669" y="3966632"/>
            <a:ext cx="2667000" cy="963168"/>
          </a:xfrm>
          <a:prstGeom prst="wedgeRoundRectCallout">
            <a:avLst>
              <a:gd name="adj1" fmla="val -100259"/>
              <a:gd name="adj2" fmla="val 34968"/>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ular Callout 20"/>
          <p:cNvSpPr/>
          <p:nvPr/>
        </p:nvSpPr>
        <p:spPr>
          <a:xfrm>
            <a:off x="4590669" y="5181600"/>
            <a:ext cx="2667000" cy="914400"/>
          </a:xfrm>
          <a:prstGeom prst="wedgeRoundRectCallout">
            <a:avLst>
              <a:gd name="adj1" fmla="val -102316"/>
              <a:gd name="adj2" fmla="val -67005"/>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286" t="12086" r="20609"/>
          <a:stretch/>
        </p:blipFill>
        <p:spPr bwMode="auto">
          <a:xfrm>
            <a:off x="6376797" y="4068141"/>
            <a:ext cx="660654" cy="70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0729" y="5293116"/>
            <a:ext cx="684240" cy="69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657725" y="4191000"/>
            <a:ext cx="1590675"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Giọt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nước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Tí</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Xíu</a:t>
            </a:r>
            <a:endParaRPr lang="en-US" sz="1600" dirty="0">
              <a:latin typeface="Times New Roman" pitchFamily="18" charset="0"/>
              <a:cs typeface="Times New Roman" pitchFamily="18" charset="0"/>
            </a:endParaRPr>
          </a:p>
        </p:txBody>
      </p:sp>
      <p:sp>
        <p:nvSpPr>
          <p:cNvPr id="11" name="TextBox 10"/>
          <p:cNvSpPr txBox="1"/>
          <p:nvPr/>
        </p:nvSpPr>
        <p:spPr>
          <a:xfrm>
            <a:off x="4876800" y="5486400"/>
            <a:ext cx="1371600" cy="338554"/>
          </a:xfrm>
          <a:prstGeom prst="rect">
            <a:avLst/>
          </a:prstGeom>
          <a:noFill/>
        </p:spPr>
        <p:txBody>
          <a:bodyPr wrap="square" rtlCol="0">
            <a:spAutoFit/>
          </a:bodyPr>
          <a:lstStyle/>
          <a:p>
            <a:r>
              <a:rPr lang="en-US" sz="1600" dirty="0" err="1">
                <a:latin typeface="Times New Roman" pitchFamily="18" charset="0"/>
                <a:cs typeface="Times New Roman" pitchFamily="18" charset="0"/>
              </a:rPr>
              <a:t>Ông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mặt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trời</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11288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barn(inVertical)">
                                      <p:cBhvr>
                                        <p:cTn id="18" dur="500"/>
                                        <p:tgtEl>
                                          <p:spTgt spid="819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par>
                                <p:cTn id="59" presetID="2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3" grpId="0"/>
      <p:bldP spid="14" grpId="0"/>
      <p:bldP spid="19" grpId="0" animBg="1"/>
      <p:bldP spid="20" grpId="0" animBg="1"/>
      <p:bldP spid="21" grpId="0" animBg="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72" y="-87868"/>
            <a:ext cx="9144000" cy="6858000"/>
          </a:xfrm>
        </p:spPr>
      </p:pic>
      <p:sp>
        <p:nvSpPr>
          <p:cNvPr id="5" name="TextBox 4"/>
          <p:cNvSpPr txBox="1"/>
          <p:nvPr/>
        </p:nvSpPr>
        <p:spPr>
          <a:xfrm>
            <a:off x="344424" y="762214"/>
            <a:ext cx="2420112" cy="369332"/>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Quê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đâu</a:t>
            </a:r>
            <a:r>
              <a:rPr lang="en-US" dirty="0">
                <a:latin typeface="Times New Roman" pitchFamily="18" charset="0"/>
                <a:cs typeface="Times New Roman" pitchFamily="18" charset="0"/>
              </a:rPr>
              <a:t>? </a:t>
            </a:r>
          </a:p>
        </p:txBody>
      </p:sp>
      <p:sp>
        <p:nvSpPr>
          <p:cNvPr id="6" name="TextBox 5"/>
          <p:cNvSpPr txBox="1"/>
          <p:nvPr/>
        </p:nvSpPr>
        <p:spPr>
          <a:xfrm>
            <a:off x="303276" y="1710219"/>
            <a:ext cx="2420112"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Họ</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đâu</a:t>
            </a:r>
            <a:r>
              <a:rPr lang="en-US" dirty="0">
                <a:latin typeface="Times New Roman" pitchFamily="18" charset="0"/>
                <a:cs typeface="Times New Roman" pitchFamily="18" charset="0"/>
              </a:rPr>
              <a:t>?</a:t>
            </a:r>
          </a:p>
        </p:txBody>
      </p:sp>
      <p:sp>
        <p:nvSpPr>
          <p:cNvPr id="7" name="TextBox 6"/>
          <p:cNvSpPr txBox="1"/>
          <p:nvPr/>
        </p:nvSpPr>
        <p:spPr>
          <a:xfrm>
            <a:off x="284988" y="2819400"/>
            <a:ext cx="2420112" cy="923330"/>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rủ</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chơi</a:t>
            </a:r>
            <a:r>
              <a:rPr lang="en-US" dirty="0">
                <a:latin typeface="Times New Roman" pitchFamily="18" charset="0"/>
                <a:cs typeface="Times New Roman" pitchFamily="18" charset="0"/>
              </a:rPr>
              <a:t>?</a:t>
            </a:r>
          </a:p>
        </p:txBody>
      </p:sp>
      <p:sp>
        <p:nvSpPr>
          <p:cNvPr id="8" name="TextBox 7"/>
          <p:cNvSpPr txBox="1"/>
          <p:nvPr/>
        </p:nvSpPr>
        <p:spPr>
          <a:xfrm>
            <a:off x="288036" y="5204150"/>
            <a:ext cx="2420112"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sp>
        <p:nvSpPr>
          <p:cNvPr id="14" name="Rounded Rectangular Callout 13"/>
          <p:cNvSpPr/>
          <p:nvPr/>
        </p:nvSpPr>
        <p:spPr>
          <a:xfrm>
            <a:off x="3749040" y="646283"/>
            <a:ext cx="2493264" cy="565666"/>
          </a:xfrm>
          <a:prstGeom prst="wedgeRoundRectCallout">
            <a:avLst>
              <a:gd name="adj1" fmla="val -86113"/>
              <a:gd name="adj2" fmla="val 1046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5" name="TextBox 14"/>
          <p:cNvSpPr txBox="1"/>
          <p:nvPr/>
        </p:nvSpPr>
        <p:spPr>
          <a:xfrm>
            <a:off x="3928872" y="739092"/>
            <a:ext cx="2014728" cy="369332"/>
          </a:xfrm>
          <a:prstGeom prst="rect">
            <a:avLst/>
          </a:prstGeom>
          <a:noFill/>
        </p:spPr>
        <p:txBody>
          <a:bodyPr wrap="square" rtlCol="0">
            <a:spAutoFit/>
          </a:bodyPr>
          <a:lstStyle/>
          <a:p>
            <a:r>
              <a:rPr lang="en-US" dirty="0" err="1">
                <a:latin typeface="Times New Roman" pitchFamily="18" charset="0"/>
                <a:cs typeface="Times New Roman" pitchFamily="18" charset="0"/>
              </a:rPr>
              <a:t>Quê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p>
        </p:txBody>
      </p:sp>
      <p:sp>
        <p:nvSpPr>
          <p:cNvPr id="16" name="Rounded Rectangular Callout 15"/>
          <p:cNvSpPr/>
          <p:nvPr/>
        </p:nvSpPr>
        <p:spPr>
          <a:xfrm>
            <a:off x="3733800" y="1571720"/>
            <a:ext cx="4572000" cy="1019080"/>
          </a:xfrm>
          <a:prstGeom prst="wedgeRoundRectCallout">
            <a:avLst>
              <a:gd name="adj1" fmla="val -70833"/>
              <a:gd name="adj2" fmla="val 4857"/>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10000" y="1896594"/>
            <a:ext cx="4419600" cy="369332"/>
          </a:xfrm>
          <a:prstGeom prst="rect">
            <a:avLst/>
          </a:prstGeom>
          <a:no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ngòi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hồ</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đất</a:t>
            </a:r>
            <a:r>
              <a:rPr lang="en-US" dirty="0">
                <a:latin typeface="Times New Roman" pitchFamily="18" charset="0"/>
                <a:cs typeface="Times New Roman" pitchFamily="18" charset="0"/>
              </a:rPr>
              <a:t>.</a:t>
            </a:r>
            <a:endParaRPr lang="en-US" dirty="0"/>
          </a:p>
        </p:txBody>
      </p:sp>
      <p:sp>
        <p:nvSpPr>
          <p:cNvPr id="19" name="Rounded Rectangular Callout 18"/>
          <p:cNvSpPr/>
          <p:nvPr/>
        </p:nvSpPr>
        <p:spPr>
          <a:xfrm>
            <a:off x="3733800" y="2819400"/>
            <a:ext cx="2667000" cy="838200"/>
          </a:xfrm>
          <a:prstGeom prst="wedgeRoundRectCallout">
            <a:avLst>
              <a:gd name="adj1" fmla="val -86754"/>
              <a:gd name="adj2" fmla="val 795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0492" y="2853531"/>
            <a:ext cx="7620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813048" y="3021568"/>
            <a:ext cx="1496568" cy="369332"/>
          </a:xfrm>
          <a:prstGeom prst="rect">
            <a:avLst/>
          </a:prstGeom>
          <a:no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endParaRPr lang="en-US" dirty="0">
              <a:latin typeface="Times New Roman" pitchFamily="18" charset="0"/>
              <a:cs typeface="Times New Roman" pitchFamily="18" charset="0"/>
            </a:endParaRPr>
          </a:p>
        </p:txBody>
      </p:sp>
      <p:sp>
        <p:nvSpPr>
          <p:cNvPr id="21" name="Rounded Rectangular Callout 20"/>
          <p:cNvSpPr/>
          <p:nvPr/>
        </p:nvSpPr>
        <p:spPr>
          <a:xfrm>
            <a:off x="3733800" y="4038600"/>
            <a:ext cx="4081272" cy="838200"/>
          </a:xfrm>
          <a:prstGeom prst="wedgeRoundRectCallout">
            <a:avLst>
              <a:gd name="adj1" fmla="val -72202"/>
              <a:gd name="adj2" fmla="val 1122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21564" y="4191000"/>
            <a:ext cx="2401824"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a:t>
            </a:r>
          </a:p>
        </p:txBody>
      </p:sp>
      <p:sp>
        <p:nvSpPr>
          <p:cNvPr id="23" name="TextBox 22"/>
          <p:cNvSpPr txBox="1"/>
          <p:nvPr/>
        </p:nvSpPr>
        <p:spPr>
          <a:xfrm>
            <a:off x="3928872" y="4191000"/>
            <a:ext cx="3886200" cy="369332"/>
          </a:xfrm>
          <a:prstGeom prst="rect">
            <a:avLst/>
          </a:prstGeom>
          <a:noFill/>
        </p:spPr>
        <p:txBody>
          <a:bodyPr wrap="square" rtlCol="0">
            <a:spAutoFit/>
          </a:bodyPr>
          <a:lstStyle/>
          <a:p>
            <a:r>
              <a:rPr lang="vi-VN" dirty="0">
                <a:latin typeface="+mj-lt"/>
              </a:rPr>
              <a:t>Tí Xíu ơi ! Cháu có đi với ông không ?</a:t>
            </a:r>
            <a:endParaRPr lang="en-US" dirty="0">
              <a:latin typeface="+mj-lt"/>
            </a:endParaRPr>
          </a:p>
        </p:txBody>
      </p:sp>
      <p:sp>
        <p:nvSpPr>
          <p:cNvPr id="24" name="Rounded Rectangular Callout 23"/>
          <p:cNvSpPr/>
          <p:nvPr/>
        </p:nvSpPr>
        <p:spPr>
          <a:xfrm>
            <a:off x="3657600" y="5257800"/>
            <a:ext cx="1600200" cy="685800"/>
          </a:xfrm>
          <a:prstGeom prst="wedgeRoundRectCallout">
            <a:avLst>
              <a:gd name="adj1" fmla="val -103903"/>
              <a:gd name="adj2" fmla="val 650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726180" y="5416034"/>
            <a:ext cx="1531620" cy="369332"/>
          </a:xfrm>
          <a:prstGeom prst="rect">
            <a:avLst/>
          </a:prstGeom>
          <a:noFill/>
        </p:spPr>
        <p:txBody>
          <a:bodyPr wrap="square" rtlCol="0">
            <a:spAutoFit/>
          </a:bodyPr>
          <a:lstStyle/>
          <a:p>
            <a:r>
              <a:rPr lang="vi-VN" dirty="0">
                <a:latin typeface="+mj-lt"/>
              </a:rPr>
              <a:t>Đi làm gì ạ?</a:t>
            </a:r>
            <a:endParaRPr lang="en-US" dirty="0">
              <a:latin typeface="+mj-lt"/>
            </a:endParaRPr>
          </a:p>
        </p:txBody>
      </p:sp>
    </p:spTree>
    <p:extLst>
      <p:ext uri="{BB962C8B-B14F-4D97-AF65-F5344CB8AC3E}">
        <p14:creationId xmlns:p14="http://schemas.microsoft.com/office/powerpoint/2010/main" val="244980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218"/>
                                        </p:tgtEl>
                                        <p:attrNameLst>
                                          <p:attrName>style.visibility</p:attrName>
                                        </p:attrNameLst>
                                      </p:cBhvr>
                                      <p:to>
                                        <p:strVal val="visible"/>
                                      </p:to>
                                    </p:set>
                                    <p:anim calcmode="lin" valueType="num">
                                      <p:cBhvr additive="base">
                                        <p:cTn id="53" dur="500" fill="hold"/>
                                        <p:tgtEl>
                                          <p:spTgt spid="9218"/>
                                        </p:tgtEl>
                                        <p:attrNameLst>
                                          <p:attrName>ppt_x</p:attrName>
                                        </p:attrNameLst>
                                      </p:cBhvr>
                                      <p:tavLst>
                                        <p:tav tm="0">
                                          <p:val>
                                            <p:strVal val="#ppt_x"/>
                                          </p:val>
                                        </p:tav>
                                        <p:tav tm="100000">
                                          <p:val>
                                            <p:strVal val="#ppt_x"/>
                                          </p:val>
                                        </p:tav>
                                      </p:tavLst>
                                    </p:anim>
                                    <p:anim calcmode="lin" valueType="num">
                                      <p:cBhvr additive="base">
                                        <p:cTn id="5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anim calcmode="lin" valueType="num">
                                      <p:cBhvr>
                                        <p:cTn id="67" dur="1000" fill="hold"/>
                                        <p:tgtEl>
                                          <p:spTgt spid="21"/>
                                        </p:tgtEl>
                                        <p:attrNameLst>
                                          <p:attrName>ppt_x</p:attrName>
                                        </p:attrNameLst>
                                      </p:cBhvr>
                                      <p:tavLst>
                                        <p:tav tm="0">
                                          <p:val>
                                            <p:strVal val="#ppt_x"/>
                                          </p:val>
                                        </p:tav>
                                        <p:tav tm="100000">
                                          <p:val>
                                            <p:strVal val="#ppt_x"/>
                                          </p:val>
                                        </p:tav>
                                      </p:tavLst>
                                    </p:anim>
                                    <p:anim calcmode="lin" valueType="num">
                                      <p:cBhvr>
                                        <p:cTn id="68" dur="1000" fill="hold"/>
                                        <p:tgtEl>
                                          <p:spTgt spid="2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barn(inVertical)">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arn(inVertical)">
                                      <p:cBhvr>
                                        <p:cTn id="83" dur="500"/>
                                        <p:tgtEl>
                                          <p:spTgt spid="24"/>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barn(inVertical)">
                                      <p:cBhvr>
                                        <p:cTn id="8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animBg="1"/>
      <p:bldP spid="15" grpId="0"/>
      <p:bldP spid="16" grpId="0" animBg="1"/>
      <p:bldP spid="18" grpId="0"/>
      <p:bldP spid="19" grpId="0" animBg="1"/>
      <p:bldP spid="20" grpId="0"/>
      <p:bldP spid="21" grpId="0" animBg="1"/>
      <p:bldP spid="22" grpId="0" animBg="1"/>
      <p:bldP spid="23" grpId="0"/>
      <p:bldP spid="24"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64" y="24384"/>
            <a:ext cx="9214908" cy="6911181"/>
          </a:xfrm>
        </p:spPr>
      </p:pic>
      <p:sp>
        <p:nvSpPr>
          <p:cNvPr id="5" name="TextBox 4"/>
          <p:cNvSpPr txBox="1"/>
          <p:nvPr/>
        </p:nvSpPr>
        <p:spPr>
          <a:xfrm>
            <a:off x="816864" y="4876800"/>
            <a:ext cx="2314956" cy="923330"/>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a:t>
            </a:r>
            <a:r>
              <a:rPr lang="en-US" dirty="0">
                <a:latin typeface="Times New Roman" pitchFamily="18" charset="0"/>
                <a:cs typeface="Times New Roman" pitchFamily="18" charset="0"/>
              </a:rPr>
              <a:t> ?</a:t>
            </a:r>
          </a:p>
        </p:txBody>
      </p:sp>
      <p:sp>
        <p:nvSpPr>
          <p:cNvPr id="11" name="TextBox 10"/>
          <p:cNvSpPr txBox="1"/>
          <p:nvPr/>
        </p:nvSpPr>
        <p:spPr>
          <a:xfrm>
            <a:off x="844296" y="3505200"/>
            <a:ext cx="2314956"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12" name="TextBox 11"/>
          <p:cNvSpPr txBox="1"/>
          <p:nvPr/>
        </p:nvSpPr>
        <p:spPr>
          <a:xfrm>
            <a:off x="835152" y="2209800"/>
            <a:ext cx="2314956"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Chú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sp>
        <p:nvSpPr>
          <p:cNvPr id="14" name="TextBox 13"/>
          <p:cNvSpPr txBox="1"/>
          <p:nvPr/>
        </p:nvSpPr>
        <p:spPr>
          <a:xfrm>
            <a:off x="838200" y="838200"/>
            <a:ext cx="2314956"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sao</a:t>
            </a:r>
            <a:r>
              <a:rPr lang="en-US" dirty="0">
                <a:latin typeface="Times New Roman" pitchFamily="18" charset="0"/>
                <a:cs typeface="Times New Roman" pitchFamily="18" charset="0"/>
              </a:rPr>
              <a:t>?</a:t>
            </a:r>
          </a:p>
        </p:txBody>
      </p:sp>
      <p:sp>
        <p:nvSpPr>
          <p:cNvPr id="15" name="Rounded Rectangular Callout 14"/>
          <p:cNvSpPr/>
          <p:nvPr/>
        </p:nvSpPr>
        <p:spPr>
          <a:xfrm>
            <a:off x="4191000" y="838200"/>
            <a:ext cx="3886200" cy="731636"/>
          </a:xfrm>
          <a:prstGeom prst="wedgeRoundRectCallout">
            <a:avLst>
              <a:gd name="adj1" fmla="val -68833"/>
              <a:gd name="adj2" fmla="val 436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419600" y="923505"/>
            <a:ext cx="3429000" cy="646331"/>
          </a:xfrm>
          <a:prstGeom prst="rect">
            <a:avLst/>
          </a:prstGeom>
          <a:noFill/>
        </p:spPr>
        <p:txBody>
          <a:bodyPr wrap="square" rtlCol="0">
            <a:spAutoFit/>
          </a:bodyPr>
          <a:lstStyle/>
          <a:p>
            <a:r>
              <a:rPr lang="vi-VN" dirty="0">
                <a:latin typeface="+mj-lt"/>
              </a:rPr>
              <a:t>Trên mặt đất thiếu gì việc, chỗ nào chẳng cần</a:t>
            </a:r>
            <a:endParaRPr lang="en-US" dirty="0">
              <a:latin typeface="+mj-lt"/>
            </a:endParaRPr>
          </a:p>
        </p:txBody>
      </p:sp>
      <p:sp>
        <p:nvSpPr>
          <p:cNvPr id="19" name="Rounded Rectangular Callout 18"/>
          <p:cNvSpPr/>
          <p:nvPr/>
        </p:nvSpPr>
        <p:spPr>
          <a:xfrm>
            <a:off x="4250436" y="2138696"/>
            <a:ext cx="3886200" cy="685800"/>
          </a:xfrm>
          <a:prstGeom prst="wedgeRoundRectCallout">
            <a:avLst>
              <a:gd name="adj1" fmla="val -71357"/>
              <a:gd name="adj2" fmla="val 1316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419600" y="2348299"/>
            <a:ext cx="3657600" cy="369332"/>
          </a:xfrm>
          <a:prstGeom prst="rect">
            <a:avLst/>
          </a:prstGeom>
          <a:noFill/>
        </p:spPr>
        <p:txBody>
          <a:bodyPr wrap="square" rtlCol="0">
            <a:spAutoFit/>
          </a:bodyPr>
          <a:lstStyle/>
          <a:p>
            <a:r>
              <a:rPr lang="vi-VN" dirty="0">
                <a:latin typeface="+mj-lt"/>
              </a:rPr>
              <a:t>Cháu nặng lắm làm sao bay lên được</a:t>
            </a:r>
            <a:endParaRPr lang="en-US" dirty="0">
              <a:latin typeface="+mj-lt"/>
            </a:endParaRPr>
          </a:p>
        </p:txBody>
      </p:sp>
      <p:sp>
        <p:nvSpPr>
          <p:cNvPr id="21" name="Rounded Rectangular Callout 20"/>
          <p:cNvSpPr/>
          <p:nvPr/>
        </p:nvSpPr>
        <p:spPr>
          <a:xfrm>
            <a:off x="4220718" y="3521808"/>
            <a:ext cx="3895344" cy="646331"/>
          </a:xfrm>
          <a:prstGeom prst="wedgeRoundRectCallout">
            <a:avLst>
              <a:gd name="adj1" fmla="val -71141"/>
              <a:gd name="adj2" fmla="val 250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250436" y="3521808"/>
            <a:ext cx="3733800" cy="646331"/>
          </a:xfrm>
          <a:prstGeom prst="rect">
            <a:avLst/>
          </a:prstGeom>
          <a:noFill/>
        </p:spPr>
        <p:txBody>
          <a:bodyPr wrap="square" rtlCol="0">
            <a:spAutoFit/>
          </a:bodyPr>
          <a:lstStyle/>
          <a:p>
            <a:r>
              <a:rPr lang="vi-VN" dirty="0">
                <a:latin typeface="+mj-lt"/>
              </a:rPr>
              <a:t>Không lo</a:t>
            </a:r>
            <a:r>
              <a:rPr lang="en-US" dirty="0">
                <a:latin typeface="+mj-lt"/>
              </a:rPr>
              <a:t>, </a:t>
            </a:r>
            <a:r>
              <a:rPr lang="vi-VN" dirty="0">
                <a:latin typeface="+mj-lt"/>
              </a:rPr>
              <a:t>ông sẽ làm cho cháu biến thành hơi</a:t>
            </a:r>
            <a:endParaRPr lang="en-US" dirty="0">
              <a:latin typeface="+mj-lt"/>
            </a:endParaRPr>
          </a:p>
        </p:txBody>
      </p:sp>
      <p:sp>
        <p:nvSpPr>
          <p:cNvPr id="24" name="Rounded Rectangular Callout 23"/>
          <p:cNvSpPr/>
          <p:nvPr/>
        </p:nvSpPr>
        <p:spPr>
          <a:xfrm>
            <a:off x="4204716" y="4879848"/>
            <a:ext cx="3872484" cy="950762"/>
          </a:xfrm>
          <a:prstGeom prst="wedgeRoundRectCallout">
            <a:avLst>
              <a:gd name="adj1" fmla="val -71129"/>
              <a:gd name="adj2" fmla="val 793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288536" y="4879848"/>
            <a:ext cx="3657600" cy="923330"/>
          </a:xfrm>
          <a:prstGeom prst="rect">
            <a:avLst/>
          </a:prstGeom>
          <a:noFill/>
        </p:spPr>
        <p:txBody>
          <a:bodyPr wrap="square" rtlCol="0">
            <a:spAutoFit/>
          </a:bodyPr>
          <a:lstStyle/>
          <a:p>
            <a:r>
              <a:rPr lang="en-US" dirty="0" err="1">
                <a:latin typeface="Times New Roman" pitchFamily="18" charset="0"/>
                <a:cs typeface="Times New Roman" pitchFamily="18" charset="0"/>
              </a:rPr>
              <a:t>Chú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mẹ</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Chào mẹ, con đi ! Mẹ chờ con trở về</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9993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heel(1)">
                                      <p:cBhvr>
                                        <p:cTn id="38" dur="2000"/>
                                        <p:tgtEl>
                                          <p:spTgt spid="21"/>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heel(1)">
                                      <p:cBhvr>
                                        <p:cTn id="41" dur="2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randombar(horizontal)">
                                      <p:cBhvr>
                                        <p:cTn id="51" dur="500"/>
                                        <p:tgtEl>
                                          <p:spTgt spid="24"/>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randombar(horizontal)">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4" grpId="0" animBg="1"/>
      <p:bldP spid="15" grpId="0" animBg="1"/>
      <p:bldP spid="16" grpId="0"/>
      <p:bldP spid="19" grpId="0" animBg="1"/>
      <p:bldP spid="20" grpId="0"/>
      <p:bldP spid="21" grpId="0" animBg="1"/>
      <p:bldP spid="22" grpId="0"/>
      <p:bldP spid="24"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09" y="0"/>
            <a:ext cx="9265709" cy="6949282"/>
          </a:xfrm>
        </p:spPr>
      </p:pic>
    </p:spTree>
    <p:extLst>
      <p:ext uri="{BB962C8B-B14F-4D97-AF65-F5344CB8AC3E}">
        <p14:creationId xmlns:p14="http://schemas.microsoft.com/office/powerpoint/2010/main" val="1740176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104" y="-223610"/>
            <a:ext cx="9265708" cy="6949281"/>
          </a:xfrm>
        </p:spPr>
      </p:pic>
      <p:sp>
        <p:nvSpPr>
          <p:cNvPr id="10" name="TextBox 9"/>
          <p:cNvSpPr txBox="1"/>
          <p:nvPr/>
        </p:nvSpPr>
        <p:spPr>
          <a:xfrm>
            <a:off x="762000" y="1219200"/>
            <a:ext cx="2045208" cy="369332"/>
          </a:xfrm>
          <a:prstGeom prst="rect">
            <a:avLst/>
          </a:prstGeom>
          <a:solidFill>
            <a:schemeClr val="accent2">
              <a:lumMod val="20000"/>
              <a:lumOff val="80000"/>
            </a:schemeClr>
          </a:solidFill>
        </p:spPr>
        <p:txBody>
          <a:bodyPr wrap="square" rtlCol="0">
            <a:spAutoFit/>
          </a:bodyPr>
          <a:lstStyle/>
          <a:p>
            <a:r>
              <a:rPr lang="vi-VN" dirty="0">
                <a:latin typeface="+mj-lt"/>
              </a:rPr>
              <a:t>Tí Xíu </a:t>
            </a:r>
            <a:r>
              <a:rPr lang="en-US" dirty="0" err="1">
                <a:latin typeface="Times New Roman" pitchFamily="18" charset="0"/>
                <a:cs typeface="Times New Roman" pitchFamily="18" charset="0"/>
              </a:rPr>
              <a:t>đã</a:t>
            </a:r>
            <a:r>
              <a:rPr lang="en-US" dirty="0">
                <a:latin typeface="+mj-lt"/>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11" name="Rounded Rectangular Callout 10"/>
          <p:cNvSpPr/>
          <p:nvPr/>
        </p:nvSpPr>
        <p:spPr>
          <a:xfrm>
            <a:off x="4038600" y="1080700"/>
            <a:ext cx="3886200" cy="704088"/>
          </a:xfrm>
          <a:prstGeom prst="wedgeRoundRectCallout">
            <a:avLst>
              <a:gd name="adj1" fmla="val -71656"/>
              <a:gd name="adj2" fmla="val 1096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13" name="TextBox 12"/>
          <p:cNvSpPr txBox="1"/>
          <p:nvPr/>
        </p:nvSpPr>
        <p:spPr>
          <a:xfrm>
            <a:off x="4112514" y="1138612"/>
            <a:ext cx="3581400" cy="646331"/>
          </a:xfrm>
          <a:prstGeom prst="rect">
            <a:avLst/>
          </a:prstGeom>
          <a:noFill/>
        </p:spPr>
        <p:txBody>
          <a:bodyPr wrap="square" rtlCol="0">
            <a:spAutoFit/>
          </a:bodyPr>
          <a:lstStyle/>
          <a:p>
            <a:r>
              <a:rPr lang="vi-VN" dirty="0">
                <a:latin typeface="+mj-lt"/>
              </a:rPr>
              <a:t>Tí Xíu reo lên :</a:t>
            </a:r>
            <a:r>
              <a:rPr lang="en-US" dirty="0">
                <a:latin typeface="+mj-lt"/>
              </a:rPr>
              <a:t> </a:t>
            </a:r>
            <a:r>
              <a:rPr lang="en-US" i="1" dirty="0">
                <a:latin typeface="+mj-lt"/>
              </a:rPr>
              <a:t>“</a:t>
            </a:r>
            <a:r>
              <a:rPr lang="vi-VN" i="1" dirty="0">
                <a:latin typeface="+mj-lt"/>
              </a:rPr>
              <a:t> Mát quá các bạn ơi ! Mát quá </a:t>
            </a:r>
            <a:r>
              <a:rPr lang="en-US" i="1" dirty="0">
                <a:latin typeface="+mj-lt"/>
              </a:rPr>
              <a:t>” </a:t>
            </a:r>
            <a:endParaRPr lang="en-US" dirty="0">
              <a:latin typeface="+mj-lt"/>
            </a:endParaRPr>
          </a:p>
        </p:txBody>
      </p:sp>
      <p:sp>
        <p:nvSpPr>
          <p:cNvPr id="12" name="TextBox 11"/>
          <p:cNvSpPr txBox="1"/>
          <p:nvPr/>
        </p:nvSpPr>
        <p:spPr>
          <a:xfrm>
            <a:off x="762000" y="2743200"/>
            <a:ext cx="2362200" cy="646331"/>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Trên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p:txBody>
      </p:sp>
      <p:sp>
        <p:nvSpPr>
          <p:cNvPr id="16" name="Rounded Rectangular Callout 15"/>
          <p:cNvSpPr/>
          <p:nvPr/>
        </p:nvSpPr>
        <p:spPr>
          <a:xfrm>
            <a:off x="4038600" y="2571172"/>
            <a:ext cx="4114800" cy="990386"/>
          </a:xfrm>
          <a:prstGeom prst="wedgeRoundRectCallout">
            <a:avLst>
              <a:gd name="adj1" fmla="val -68611"/>
              <a:gd name="adj2" fmla="val 636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7" name="TextBox 16"/>
          <p:cNvSpPr txBox="1"/>
          <p:nvPr/>
        </p:nvSpPr>
        <p:spPr>
          <a:xfrm>
            <a:off x="4476750" y="2881699"/>
            <a:ext cx="3238500" cy="369332"/>
          </a:xfrm>
          <a:prstGeom prst="rect">
            <a:avLst/>
          </a:prstGeom>
          <a:noFill/>
        </p:spPr>
        <p:txBody>
          <a:bodyPr wrap="square" rtlCol="0">
            <a:spAutoFit/>
          </a:bodyPr>
          <a:lstStyle/>
          <a:p>
            <a:pPr fontAlgn="base"/>
            <a:r>
              <a:rPr lang="vi-VN" dirty="0">
                <a:latin typeface="Times New Roman" pitchFamily="18" charset="0"/>
                <a:cs typeface="Times New Roman" pitchFamily="18" charset="0"/>
              </a:rPr>
              <a:t>Một tia sáng </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một tiếng sét </a:t>
            </a:r>
            <a:r>
              <a:rPr lang="en-US" dirty="0">
                <a:latin typeface="Times New Roman" pitchFamily="18" charset="0"/>
                <a:cs typeface="Times New Roman" pitchFamily="18" charset="0"/>
              </a:rPr>
              <a:t>, g</a:t>
            </a:r>
            <a:r>
              <a:rPr lang="vi-VN" dirty="0">
                <a:latin typeface="Times New Roman" pitchFamily="18" charset="0"/>
                <a:cs typeface="Times New Roman" pitchFamily="18" charset="0"/>
              </a:rPr>
              <a:t>ió </a:t>
            </a:r>
            <a:r>
              <a:rPr lang="en-US" dirty="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
        <p:nvSpPr>
          <p:cNvPr id="18" name="TextBox 17"/>
          <p:cNvSpPr txBox="1"/>
          <p:nvPr/>
        </p:nvSpPr>
        <p:spPr>
          <a:xfrm>
            <a:off x="762000" y="4658868"/>
            <a:ext cx="2438400" cy="923330"/>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Cuối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sp>
        <p:nvSpPr>
          <p:cNvPr id="19" name="Rounded Rectangular Callout 18"/>
          <p:cNvSpPr/>
          <p:nvPr/>
        </p:nvSpPr>
        <p:spPr>
          <a:xfrm>
            <a:off x="4038600" y="4591598"/>
            <a:ext cx="3962400" cy="990600"/>
          </a:xfrm>
          <a:prstGeom prst="wedgeRoundRectCallout">
            <a:avLst>
              <a:gd name="adj1" fmla="val -67449"/>
              <a:gd name="adj2" fmla="val 1173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0" name="TextBox 19"/>
          <p:cNvSpPr txBox="1"/>
          <p:nvPr/>
        </p:nvSpPr>
        <p:spPr>
          <a:xfrm>
            <a:off x="4194048" y="4658868"/>
            <a:ext cx="3651504" cy="646331"/>
          </a:xfrm>
          <a:prstGeom prst="rect">
            <a:avLst/>
          </a:prstGeom>
          <a:noFill/>
        </p:spPr>
        <p:txBody>
          <a:bodyPr wrap="square" rtlCol="0">
            <a:spAutoFit/>
          </a:bodyPr>
          <a:lstStyle/>
          <a:p>
            <a:r>
              <a:rPr lang="vi-VN" dirty="0">
                <a:latin typeface="Times New Roman" pitchFamily="18" charset="0"/>
                <a:cs typeface="Times New Roman" pitchFamily="18" charset="0"/>
              </a:rPr>
              <a:t>Tí Xíu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bạn</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níu lấy nhau thành những giọt nước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rơi</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xuống đất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4982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2" grpId="0" animBg="1"/>
      <p:bldP spid="16" grpId="0" animBg="1"/>
      <p:bldP spid="17" grpId="0"/>
      <p:bldP spid="18" grpId="0" animBg="1"/>
      <p:bldP spid="19" grpId="0" animBg="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180" y="0"/>
            <a:ext cx="9265708" cy="6949281"/>
          </a:xfrm>
        </p:spPr>
      </p:pic>
      <p:sp>
        <p:nvSpPr>
          <p:cNvPr id="2" name="Rectangle 1"/>
          <p:cNvSpPr/>
          <p:nvPr/>
        </p:nvSpPr>
        <p:spPr>
          <a:xfrm>
            <a:off x="914400" y="2590800"/>
            <a:ext cx="7467600" cy="1200329"/>
          </a:xfrm>
          <a:prstGeom prst="rect">
            <a:avLst/>
          </a:prstGeom>
          <a:solidFill>
            <a:schemeClr val="accent4">
              <a:lumMod val="40000"/>
              <a:lumOff val="60000"/>
            </a:schemeClr>
          </a:solidFill>
        </p:spPr>
        <p:txBody>
          <a:bodyPr wrap="square">
            <a:spAutoFit/>
          </a:bodyPr>
          <a:lstStyle/>
          <a:p>
            <a:r>
              <a:rPr lang="en-US" dirty="0">
                <a:latin typeface="Times New Roman" pitchFamily="18" charset="0"/>
                <a:cs typeface="Times New Roman" pitchFamily="18" charset="0"/>
              </a:rPr>
              <a:t>d. </a:t>
            </a:r>
            <a:r>
              <a:rPr lang="en-US" dirty="0" err="1">
                <a:latin typeface="Times New Roman" pitchFamily="18" charset="0"/>
                <a:cs typeface="Times New Roman" pitchFamily="18" charset="0"/>
              </a:rPr>
              <a:t>Giáo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trải</a:t>
            </a:r>
            <a:r>
              <a:rPr lang="en-US" dirty="0">
                <a:latin typeface="Times New Roman" pitchFamily="18" charset="0"/>
                <a:cs typeface="Times New Roman" pitchFamily="18" charset="0"/>
              </a:rPr>
              <a:t> qua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kiệm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kênh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gây</a:t>
            </a:r>
            <a:r>
              <a:rPr lang="en-US" dirty="0">
                <a:latin typeface="Times New Roman" pitchFamily="18" charset="0"/>
                <a:cs typeface="Times New Roman" pitchFamily="18" charset="0"/>
              </a:rPr>
              <a:t> ô </a:t>
            </a:r>
            <a:r>
              <a:rPr lang="en-US" dirty="0" err="1">
                <a:latin typeface="Times New Roman" pitchFamily="18" charset="0"/>
                <a:cs typeface="Times New Roman" pitchFamily="18" charset="0"/>
              </a:rPr>
              <a:t>nhiễm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nguồn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a:t>
            </a:r>
          </a:p>
        </p:txBody>
      </p:sp>
      <p:sp>
        <p:nvSpPr>
          <p:cNvPr id="3" name="TextBox 2"/>
          <p:cNvSpPr txBox="1"/>
          <p:nvPr/>
        </p:nvSpPr>
        <p:spPr>
          <a:xfrm>
            <a:off x="914400" y="838200"/>
            <a:ext cx="7543800" cy="923330"/>
          </a:xfrm>
          <a:prstGeom prst="rect">
            <a:avLst/>
          </a:prstGeom>
          <a:solidFill>
            <a:schemeClr val="accent3">
              <a:lumMod val="40000"/>
              <a:lumOff val="60000"/>
            </a:schemeClr>
          </a:solidFill>
        </p:spPr>
        <p:txBody>
          <a:bodyPr wrap="square" rtlCol="0">
            <a:spAutoFit/>
          </a:bodyPr>
          <a:lstStyle/>
          <a:p>
            <a:r>
              <a:rPr lang="en-US" dirty="0">
                <a:latin typeface="Times New Roman" pitchFamily="18" charset="0"/>
                <a:cs typeface="Times New Roman" pitchFamily="18" charset="0"/>
              </a:rPr>
              <a:t>c.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3: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hướng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xem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qua 1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phim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nhé</a:t>
            </a:r>
            <a:r>
              <a:rPr lang="en-US" dirty="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
        <p:nvSpPr>
          <p:cNvPr id="5" name="TextBox 4"/>
          <p:cNvSpPr txBox="1"/>
          <p:nvPr/>
        </p:nvSpPr>
        <p:spPr>
          <a:xfrm>
            <a:off x="914400" y="4572000"/>
            <a:ext cx="6096000" cy="369332"/>
          </a:xfrm>
          <a:prstGeom prst="rect">
            <a:avLst/>
          </a:prstGeom>
          <a:solidFill>
            <a:schemeClr val="accent6">
              <a:lumMod val="40000"/>
              <a:lumOff val="60000"/>
            </a:schemeClr>
          </a:solidFill>
        </p:spPr>
        <p:txBody>
          <a:bodyPr wrap="square" rtlCol="0">
            <a:spAutoFit/>
          </a:bodyPr>
          <a:lstStyle/>
          <a:p>
            <a:r>
              <a:rPr lang="en-US" b="1" dirty="0">
                <a:latin typeface="Times New Roman" pitchFamily="18" charset="0"/>
                <a:cs typeface="Times New Roman" pitchFamily="18" charset="0"/>
              </a:rPr>
              <a:t>3. </a:t>
            </a:r>
            <a:r>
              <a:rPr lang="en-US" b="1" dirty="0" err="1">
                <a:latin typeface="Times New Roman" pitchFamily="18" charset="0"/>
                <a:cs typeface="Times New Roman" pitchFamily="18" charset="0"/>
              </a:rPr>
              <a:t>Kết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thúc</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viên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tuyên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khen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thưởng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139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192"/>
            <a:ext cx="9282258" cy="6870192"/>
          </a:xfrm>
        </p:spPr>
      </p:pic>
      <p:sp>
        <p:nvSpPr>
          <p:cNvPr id="7" name="Rectangle 6"/>
          <p:cNvSpPr/>
          <p:nvPr/>
        </p:nvSpPr>
        <p:spPr>
          <a:xfrm>
            <a:off x="75709" y="2967335"/>
            <a:ext cx="8992591" cy="923330"/>
          </a:xfrm>
          <a:prstGeom prst="rect">
            <a:avLst/>
          </a:prstGeom>
          <a:noFill/>
        </p:spPr>
        <p:txBody>
          <a:bodyPr wrap="none" lIns="91440" tIns="45720" rIns="91440" bIns="45720">
            <a:prstTxWarp prst="textDeflateBottom">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Xin</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chào</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và</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hẹn</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gặp</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lại</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a:t>
            </a: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con</a:t>
            </a:r>
          </a:p>
        </p:txBody>
      </p:sp>
    </p:spTree>
    <p:extLst>
      <p:ext uri="{BB962C8B-B14F-4D97-AF65-F5344CB8AC3E}">
        <p14:creationId xmlns:p14="http://schemas.microsoft.com/office/powerpoint/2010/main" val="3774878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9372600" cy="7029450"/>
          </a:xfrm>
        </p:spPr>
      </p:pic>
      <p:sp>
        <p:nvSpPr>
          <p:cNvPr id="5" name="TextBox 4"/>
          <p:cNvSpPr txBox="1"/>
          <p:nvPr/>
        </p:nvSpPr>
        <p:spPr>
          <a:xfrm>
            <a:off x="1200912" y="732633"/>
            <a:ext cx="2590800" cy="400110"/>
          </a:xfrm>
          <a:prstGeom prst="rect">
            <a:avLst/>
          </a:prstGeom>
          <a:noFill/>
        </p:spPr>
        <p:txBody>
          <a:bodyPr wrap="square" rtlCol="0">
            <a:spAutoFit/>
          </a:bodyPr>
          <a:lstStyle/>
          <a:p>
            <a:r>
              <a:rPr lang="en-US" sz="2000" b="1" dirty="0">
                <a:latin typeface="Times New Roman" pitchFamily="18" charset="0"/>
                <a:cs typeface="Times New Roman" pitchFamily="18" charset="0"/>
              </a:rPr>
              <a:t>I. </a:t>
            </a:r>
            <a:r>
              <a:rPr lang="en-US" sz="2000" b="1" dirty="0" err="1">
                <a:latin typeface="Times New Roman" pitchFamily="18" charset="0"/>
                <a:cs typeface="Times New Roman" pitchFamily="18" charset="0"/>
              </a:rPr>
              <a:t>Mục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đích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yêu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cầu</a:t>
            </a:r>
            <a:r>
              <a:rPr lang="en-US" sz="2000" b="1" dirty="0">
                <a:latin typeface="Times New Roman" pitchFamily="18" charset="0"/>
                <a:cs typeface="Times New Roman" pitchFamily="18" charset="0"/>
              </a:rPr>
              <a:t>:</a:t>
            </a:r>
          </a:p>
        </p:txBody>
      </p:sp>
      <p:sp>
        <p:nvSpPr>
          <p:cNvPr id="6" name="TextBox 5"/>
          <p:cNvSpPr txBox="1"/>
          <p:nvPr/>
        </p:nvSpPr>
        <p:spPr>
          <a:xfrm>
            <a:off x="1295400" y="1447800"/>
            <a:ext cx="5638800" cy="1200329"/>
          </a:xfrm>
          <a:prstGeom prst="rect">
            <a:avLst/>
          </a:prstGeom>
          <a:solidFill>
            <a:schemeClr val="accent5">
              <a:lumMod val="20000"/>
              <a:lumOff val="80000"/>
            </a:schemeClr>
          </a:solidFill>
        </p:spPr>
        <p:txBody>
          <a:bodyPr wrap="square" rtlCol="0">
            <a:spAutoFit/>
          </a:bodyPr>
          <a:lstStyle/>
          <a:p>
            <a:r>
              <a:rPr lang="en-US" dirty="0">
                <a:latin typeface="Times New Roman" pitchFamily="18" charset="0"/>
                <a:cs typeface="Times New Roman" pitchFamily="18" charset="0"/>
              </a:rPr>
              <a:t>1. </a:t>
            </a:r>
            <a:r>
              <a:rPr lang="en-US" dirty="0" err="1">
                <a:latin typeface="Times New Roman" pitchFamily="18" charset="0"/>
                <a:cs typeface="Times New Roman" pitchFamily="18" charset="0"/>
              </a:rPr>
              <a:t>Kiến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thức</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nhớ</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nhớ</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truyện</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a:t>
            </a:r>
          </a:p>
        </p:txBody>
      </p:sp>
      <p:sp>
        <p:nvSpPr>
          <p:cNvPr id="7" name="TextBox 6"/>
          <p:cNvSpPr txBox="1"/>
          <p:nvPr/>
        </p:nvSpPr>
        <p:spPr>
          <a:xfrm>
            <a:off x="1295400" y="2895600"/>
            <a:ext cx="5638800" cy="1200329"/>
          </a:xfrm>
          <a:prstGeom prst="rect">
            <a:avLst/>
          </a:prstGeom>
          <a:solidFill>
            <a:schemeClr val="accent2">
              <a:lumMod val="20000"/>
              <a:lumOff val="80000"/>
            </a:schemeClr>
          </a:solidFill>
        </p:spPr>
        <p:txBody>
          <a:bodyPr wrap="square" rtlCol="0">
            <a:spAutoFit/>
          </a:bodyPr>
          <a:lstStyle/>
          <a:p>
            <a:r>
              <a:rPr lang="en-US" dirty="0">
                <a:latin typeface="Times New Roman" pitchFamily="18" charset="0"/>
                <a:cs typeface="Times New Roman" pitchFamily="18" charset="0"/>
              </a:rPr>
              <a:t>2. </a:t>
            </a:r>
            <a:r>
              <a:rPr lang="en-US" dirty="0" err="1">
                <a:latin typeface="Times New Roman" pitchFamily="18" charset="0"/>
                <a:cs typeface="Times New Roman" pitchFamily="18" charset="0"/>
              </a:rPr>
              <a:t>Kỹ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Rèn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tổng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hỏi</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Phát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triển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a:t>
            </a:r>
          </a:p>
        </p:txBody>
      </p:sp>
      <p:sp>
        <p:nvSpPr>
          <p:cNvPr id="8" name="TextBox 7"/>
          <p:cNvSpPr txBox="1"/>
          <p:nvPr/>
        </p:nvSpPr>
        <p:spPr>
          <a:xfrm>
            <a:off x="1295400" y="4495800"/>
            <a:ext cx="5638800" cy="923330"/>
          </a:xfrm>
          <a:prstGeom prst="rect">
            <a:avLst/>
          </a:prstGeom>
          <a:solidFill>
            <a:schemeClr val="accent3">
              <a:lumMod val="40000"/>
              <a:lumOff val="60000"/>
            </a:schemeClr>
          </a:solidFill>
        </p:spPr>
        <p:txBody>
          <a:bodyPr wrap="square" rtlCol="0">
            <a:spAutoFit/>
          </a:bodyPr>
          <a:lstStyle/>
          <a:p>
            <a:r>
              <a:rPr lang="en-US" dirty="0">
                <a:latin typeface="Times New Roman" pitchFamily="18" charset="0"/>
                <a:cs typeface="Times New Roman" pitchFamily="18" charset="0"/>
              </a:rPr>
              <a:t>3. </a:t>
            </a:r>
            <a:r>
              <a:rPr lang="en-US" dirty="0" err="1">
                <a:latin typeface="Times New Roman" pitchFamily="18" charset="0"/>
                <a:cs typeface="Times New Roman" pitchFamily="18" charset="0"/>
              </a:rPr>
              <a:t>Thái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Hứng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thú</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truyện</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thích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7926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7150"/>
            <a:ext cx="9220200" cy="6915150"/>
          </a:xfrm>
        </p:spPr>
      </p:pic>
      <p:sp>
        <p:nvSpPr>
          <p:cNvPr id="5" name="TextBox 4"/>
          <p:cNvSpPr txBox="1"/>
          <p:nvPr/>
        </p:nvSpPr>
        <p:spPr>
          <a:xfrm>
            <a:off x="1600200" y="1219200"/>
            <a:ext cx="1752600" cy="677108"/>
          </a:xfrm>
          <a:prstGeom prst="rect">
            <a:avLst/>
          </a:prstGeom>
          <a:noFill/>
        </p:spPr>
        <p:txBody>
          <a:bodyPr wrap="square" rtlCol="0">
            <a:spAutoFit/>
          </a:bodyPr>
          <a:lstStyle/>
          <a:p>
            <a:r>
              <a:rPr lang="en-US" sz="2000" b="1" dirty="0">
                <a:latin typeface="Times New Roman" pitchFamily="18" charset="0"/>
                <a:cs typeface="Times New Roman" pitchFamily="18" charset="0"/>
              </a:rPr>
              <a:t>II. </a:t>
            </a:r>
            <a:r>
              <a:rPr lang="en-US" sz="2000" b="1" dirty="0" err="1">
                <a:latin typeface="Times New Roman" pitchFamily="18" charset="0"/>
                <a:cs typeface="Times New Roman" pitchFamily="18" charset="0"/>
              </a:rPr>
              <a:t>Chuẩn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bị</a:t>
            </a:r>
            <a:r>
              <a:rPr lang="en-US" sz="2000" b="1" dirty="0">
                <a:latin typeface="Times New Roman" pitchFamily="18" charset="0"/>
                <a:cs typeface="Times New Roman" pitchFamily="18" charset="0"/>
              </a:rPr>
              <a:t>:</a:t>
            </a:r>
          </a:p>
          <a:p>
            <a:r>
              <a:rPr lang="en-US" dirty="0">
                <a:latin typeface="Times New Roman" pitchFamily="18" charset="0"/>
                <a:cs typeface="Times New Roman" pitchFamily="18" charset="0"/>
              </a:rPr>
              <a:t> </a:t>
            </a:r>
          </a:p>
        </p:txBody>
      </p:sp>
      <p:sp>
        <p:nvSpPr>
          <p:cNvPr id="6" name="TextBox 5"/>
          <p:cNvSpPr txBox="1"/>
          <p:nvPr/>
        </p:nvSpPr>
        <p:spPr>
          <a:xfrm>
            <a:off x="1524000" y="2419820"/>
            <a:ext cx="5943600" cy="1200329"/>
          </a:xfrm>
          <a:prstGeom prst="rect">
            <a:avLst/>
          </a:prstGeom>
          <a:solidFill>
            <a:schemeClr val="accent1">
              <a:lumMod val="40000"/>
              <a:lumOff val="60000"/>
            </a:schemeClr>
          </a:solid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 Cho </a:t>
            </a:r>
            <a:r>
              <a:rPr lang="en-US" dirty="0" err="1">
                <a:latin typeface="Times New Roman" pitchFamily="18" charset="0"/>
                <a:cs typeface="Times New Roman" pitchFamily="18" charset="0"/>
              </a:rPr>
              <a:t>tôi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T</a:t>
            </a:r>
            <a:r>
              <a:rPr lang="vi-VN" dirty="0">
                <a:latin typeface="Times New Roman" pitchFamily="18" charset="0"/>
                <a:cs typeface="Times New Roman" pitchFamily="18" charset="0"/>
              </a:rPr>
              <a:t>ranh truyện: "Giọt nước tí xíu".</a:t>
            </a:r>
          </a:p>
          <a:p>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Máy tinh có bài giảng điện tử câu chuyện: "Giọt nước tí xíu".</a:t>
            </a:r>
          </a:p>
          <a:p>
            <a:r>
              <a:rPr lang="en-US" dirty="0">
                <a:latin typeface="Times New Roman" pitchFamily="18" charset="0"/>
                <a:cs typeface="Times New Roman" pitchFamily="18" charset="0"/>
              </a:rPr>
              <a:t> </a:t>
            </a:r>
            <a:endParaRPr lang="vi-VN" dirty="0">
              <a:latin typeface="Times New Roman" pitchFamily="18" charset="0"/>
              <a:cs typeface="Times New Roman" pitchFamily="18" charset="0"/>
            </a:endParaRPr>
          </a:p>
        </p:txBody>
      </p:sp>
    </p:spTree>
    <p:extLst>
      <p:ext uri="{BB962C8B-B14F-4D97-AF65-F5344CB8AC3E}">
        <p14:creationId xmlns:p14="http://schemas.microsoft.com/office/powerpoint/2010/main" val="4169365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3019"/>
            <a:ext cx="9262910" cy="6881019"/>
          </a:xfrm>
        </p:spPr>
      </p:pic>
      <p:sp>
        <p:nvSpPr>
          <p:cNvPr id="5" name="TextBox 4"/>
          <p:cNvSpPr txBox="1"/>
          <p:nvPr/>
        </p:nvSpPr>
        <p:spPr>
          <a:xfrm>
            <a:off x="1143000" y="685800"/>
            <a:ext cx="34290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III. </a:t>
            </a: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hành</a:t>
            </a:r>
            <a:endParaRPr lang="en-US" sz="2400" b="1" dirty="0">
              <a:latin typeface="Times New Roman" pitchFamily="18" charset="0"/>
              <a:cs typeface="Times New Roman" pitchFamily="18" charset="0"/>
            </a:endParaRPr>
          </a:p>
        </p:txBody>
      </p:sp>
      <p:sp>
        <p:nvSpPr>
          <p:cNvPr id="6" name="TextBox 5"/>
          <p:cNvSpPr txBox="1"/>
          <p:nvPr/>
        </p:nvSpPr>
        <p:spPr>
          <a:xfrm>
            <a:off x="1143000" y="1524000"/>
            <a:ext cx="5943600" cy="677108"/>
          </a:xfrm>
          <a:prstGeom prst="rect">
            <a:avLst/>
          </a:prstGeom>
          <a:solidFill>
            <a:schemeClr val="accent2">
              <a:lumMod val="20000"/>
              <a:lumOff val="80000"/>
            </a:schemeClr>
          </a:solidFill>
        </p:spPr>
        <p:txBody>
          <a:bodyPr wrap="square" rtlCol="0">
            <a:spAutoFit/>
          </a:bodyPr>
          <a:lstStyle/>
          <a:p>
            <a:r>
              <a:rPr lang="en-US" sz="2000" b="1" dirty="0">
                <a:latin typeface="Times New Roman" pitchFamily="18" charset="0"/>
                <a:cs typeface="Times New Roman" pitchFamily="18" charset="0"/>
              </a:rPr>
              <a:t>1. </a:t>
            </a:r>
            <a:r>
              <a:rPr lang="en-US" sz="2000" b="1" dirty="0" err="1">
                <a:latin typeface="Times New Roman" pitchFamily="18" charset="0"/>
                <a:cs typeface="Times New Roman" pitchFamily="18" charset="0"/>
              </a:rPr>
              <a:t>Ổn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định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tổ</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chức</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 Cho </a:t>
            </a:r>
            <a:r>
              <a:rPr lang="en-US" dirty="0" err="1">
                <a:latin typeface="Times New Roman" pitchFamily="18" charset="0"/>
                <a:cs typeface="Times New Roman" pitchFamily="18" charset="0"/>
              </a:rPr>
              <a:t>tôi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a:t>
            </a:r>
          </a:p>
        </p:txBody>
      </p:sp>
      <p:sp>
        <p:nvSpPr>
          <p:cNvPr id="7" name="TextBox 6"/>
          <p:cNvSpPr txBox="1"/>
          <p:nvPr/>
        </p:nvSpPr>
        <p:spPr>
          <a:xfrm>
            <a:off x="1118616" y="3276600"/>
            <a:ext cx="5943600" cy="2308324"/>
          </a:xfrm>
          <a:prstGeom prst="rect">
            <a:avLst/>
          </a:prstGeom>
          <a:solidFill>
            <a:schemeClr val="tx2">
              <a:lumMod val="20000"/>
              <a:lumOff val="80000"/>
            </a:schemeClr>
          </a:solidFill>
        </p:spPr>
        <p:txBody>
          <a:bodyPr wrap="square" rtlCol="0">
            <a:spAutoFit/>
          </a:bodyPr>
          <a:lstStyle/>
          <a:p>
            <a:r>
              <a:rPr lang="en-US" dirty="0"/>
              <a:t> </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Trò</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=&gt;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“Cho </a:t>
            </a:r>
            <a:r>
              <a:rPr lang="en-US" dirty="0" err="1">
                <a:latin typeface="Times New Roman" pitchFamily="18" charset="0"/>
                <a:cs typeface="Times New Roman" pitchFamily="18" charset="0"/>
              </a:rPr>
              <a:t>tôi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nội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r>
              <a:rPr lang="en-US" dirty="0">
                <a:latin typeface="Times New Roman" pitchFamily="18" charset="0"/>
                <a:cs typeface="Times New Roman" pitchFamily="18" charset="0"/>
              </a:rPr>
              <a:t>” </a:t>
            </a:r>
          </a:p>
          <a:p>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Nguyễn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Linh</a:t>
            </a:r>
            <a:r>
              <a:rPr lang="en-US" dirty="0">
                <a:latin typeface="Times New Roman" pitchFamily="18" charset="0"/>
                <a:cs typeface="Times New Roman" pitchFamily="18" charset="0"/>
              </a:rPr>
              <a:t>  </a:t>
            </a:r>
          </a:p>
          <a:p>
            <a:endParaRPr lang="en-US" dirty="0">
              <a:latin typeface="Times New Roman" pitchFamily="18" charset="0"/>
              <a:cs typeface="Times New Roman" pitchFamily="18" charset="0"/>
            </a:endParaRPr>
          </a:p>
        </p:txBody>
      </p:sp>
      <p:pic>
        <p:nvPicPr>
          <p:cNvPr id="3" name="Cho Tôi Đi Làm Mưa Vớ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1578070"/>
            <a:ext cx="487363" cy="487363"/>
          </a:xfrm>
          <a:prstGeom prst="rect">
            <a:avLst/>
          </a:prstGeom>
        </p:spPr>
      </p:pic>
    </p:spTree>
    <p:extLst>
      <p:ext uri="{BB962C8B-B14F-4D97-AF65-F5344CB8AC3E}">
        <p14:creationId xmlns:p14="http://schemas.microsoft.com/office/powerpoint/2010/main" val="283888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796" y="0"/>
            <a:ext cx="9189508" cy="6892131"/>
          </a:xfrm>
        </p:spPr>
      </p:pic>
      <p:sp>
        <p:nvSpPr>
          <p:cNvPr id="5" name="TextBox 4"/>
          <p:cNvSpPr txBox="1"/>
          <p:nvPr/>
        </p:nvSpPr>
        <p:spPr>
          <a:xfrm>
            <a:off x="1066800" y="609600"/>
            <a:ext cx="4419600" cy="400110"/>
          </a:xfrm>
          <a:prstGeom prst="rect">
            <a:avLst/>
          </a:prstGeom>
          <a:noFill/>
        </p:spPr>
        <p:txBody>
          <a:bodyPr wrap="square" rtlCol="0">
            <a:spAutoFit/>
          </a:bodyPr>
          <a:lstStyle/>
          <a:p>
            <a:r>
              <a:rPr lang="en-US" sz="2000" b="1" dirty="0">
                <a:latin typeface="Times New Roman" pitchFamily="18" charset="0"/>
                <a:cs typeface="Times New Roman" pitchFamily="18" charset="0"/>
              </a:rPr>
              <a:t>2. </a:t>
            </a:r>
            <a:r>
              <a:rPr lang="en-US" sz="2000" b="1" dirty="0" err="1">
                <a:latin typeface="Times New Roman" pitchFamily="18" charset="0"/>
                <a:cs typeface="Times New Roman" pitchFamily="18" charset="0"/>
              </a:rPr>
              <a:t>Phương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pháp</a:t>
            </a:r>
            <a:r>
              <a:rPr lang="en-US" sz="2000" b="1" dirty="0">
                <a:latin typeface="Times New Roman" pitchFamily="18" charset="0"/>
                <a:cs typeface="Times New Roman" pitchFamily="18" charset="0"/>
              </a:rPr>
              <a:t> , </a:t>
            </a: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thức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tổ</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chức</a:t>
            </a:r>
            <a:endParaRPr lang="en-US" sz="2000" b="1" dirty="0">
              <a:latin typeface="Times New Roman" pitchFamily="18" charset="0"/>
              <a:cs typeface="Times New Roman" pitchFamily="18" charset="0"/>
            </a:endParaRPr>
          </a:p>
        </p:txBody>
      </p:sp>
      <p:sp>
        <p:nvSpPr>
          <p:cNvPr id="6" name="TextBox 5"/>
          <p:cNvSpPr txBox="1"/>
          <p:nvPr/>
        </p:nvSpPr>
        <p:spPr>
          <a:xfrm>
            <a:off x="284988" y="1371600"/>
            <a:ext cx="1447800" cy="369332"/>
          </a:xfrm>
          <a:prstGeom prst="rect">
            <a:avLst/>
          </a:prstGeom>
          <a:noFill/>
        </p:spPr>
        <p:txBody>
          <a:bodyPr wrap="square" rtlCol="0">
            <a:spAutoFit/>
          </a:bodyPr>
          <a:lstStyle/>
          <a:p>
            <a:r>
              <a:rPr lang="en-US" dirty="0">
                <a:latin typeface="Times New Roman" pitchFamily="18" charset="0"/>
                <a:cs typeface="Times New Roman" pitchFamily="18" charset="0"/>
              </a:rPr>
              <a:t>a.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1</a:t>
            </a:r>
          </a:p>
        </p:txBody>
      </p:sp>
      <p:pic>
        <p:nvPicPr>
          <p:cNvPr id="2051" name="Picture 3" descr="D:\Desktop\HHD\ảnh bài tập\New folder\Untitled-jl5-copy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405128"/>
            <a:ext cx="6270752" cy="4703064"/>
          </a:xfrm>
          <a:prstGeom prst="rect">
            <a:avLst/>
          </a:prstGeom>
          <a:noFill/>
          <a:extLst>
            <a:ext uri="{909E8E84-426E-40DD-AFC4-6F175D3DCCD1}">
              <a14:hiddenFill xmlns:a14="http://schemas.microsoft.com/office/drawing/2010/main">
                <a:solidFill>
                  <a:srgbClr val="FFFFFF"/>
                </a:solidFill>
              </a14:hiddenFill>
            </a:ext>
          </a:extLst>
        </p:spPr>
      </p:pic>
      <p:pic>
        <p:nvPicPr>
          <p:cNvPr id="2" name="REC202109021249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 y="5864510"/>
            <a:ext cx="487363" cy="487363"/>
          </a:xfrm>
          <a:prstGeom prst="rect">
            <a:avLst/>
          </a:prstGeom>
        </p:spPr>
      </p:pic>
    </p:spTree>
    <p:extLst>
      <p:ext uri="{BB962C8B-B14F-4D97-AF65-F5344CB8AC3E}">
        <p14:creationId xmlns:p14="http://schemas.microsoft.com/office/powerpoint/2010/main" val="286666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1000"/>
                                        <p:tgtEl>
                                          <p:spTgt spid="2051"/>
                                        </p:tgtEl>
                                      </p:cBhvr>
                                    </p:animEffect>
                                    <p:anim calcmode="lin" valueType="num">
                                      <p:cBhvr>
                                        <p:cTn id="13" dur="1000" fill="hold"/>
                                        <p:tgtEl>
                                          <p:spTgt spid="2051"/>
                                        </p:tgtEl>
                                        <p:attrNameLst>
                                          <p:attrName>ppt_x</p:attrName>
                                        </p:attrNameLst>
                                      </p:cBhvr>
                                      <p:tavLst>
                                        <p:tav tm="0">
                                          <p:val>
                                            <p:strVal val="#ppt_x"/>
                                          </p:val>
                                        </p:tav>
                                        <p:tav tm="100000">
                                          <p:val>
                                            <p:strVal val="#ppt_x"/>
                                          </p:val>
                                        </p:tav>
                                      </p:tavLst>
                                    </p:anim>
                                    <p:anim calcmode="lin" valueType="num">
                                      <p:cBhvr>
                                        <p:cTn id="14" dur="1000" fill="hold"/>
                                        <p:tgtEl>
                                          <p:spTgt spid="205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26492"/>
            <a:ext cx="9296400" cy="6972300"/>
          </a:xfrm>
        </p:spPr>
      </p:pic>
      <p:sp>
        <p:nvSpPr>
          <p:cNvPr id="6" name="TextBox 5"/>
          <p:cNvSpPr txBox="1"/>
          <p:nvPr/>
        </p:nvSpPr>
        <p:spPr>
          <a:xfrm>
            <a:off x="152400" y="2077134"/>
            <a:ext cx="2514600" cy="646331"/>
          </a:xfrm>
          <a:prstGeom prst="rect">
            <a:avLst/>
          </a:prstGeom>
          <a:solidFill>
            <a:schemeClr val="bg2"/>
          </a:solid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vừa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con </a:t>
            </a:r>
            <a:r>
              <a:rPr lang="en-US" dirty="0" err="1">
                <a:latin typeface="Times New Roman" pitchFamily="18" charset="0"/>
                <a:cs typeface="Times New Roman" pitchFamily="18" charset="0"/>
              </a:rPr>
              <a:t>nghe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p>
        </p:txBody>
      </p:sp>
      <p:sp>
        <p:nvSpPr>
          <p:cNvPr id="9" name="Cloud Callout 8"/>
          <p:cNvSpPr/>
          <p:nvPr/>
        </p:nvSpPr>
        <p:spPr>
          <a:xfrm>
            <a:off x="3868293" y="1142999"/>
            <a:ext cx="4343400" cy="2514600"/>
          </a:xfrm>
          <a:prstGeom prst="cloudCallout">
            <a:avLst>
              <a:gd name="adj1" fmla="val -75908"/>
              <a:gd name="adj2" fmla="val 177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p:cNvSpPr txBox="1"/>
          <p:nvPr/>
        </p:nvSpPr>
        <p:spPr>
          <a:xfrm>
            <a:off x="4669536" y="1603393"/>
            <a:ext cx="2971800" cy="584775"/>
          </a:xfrm>
          <a:prstGeom prst="rect">
            <a:avLst/>
          </a:prstGeom>
          <a:noFill/>
        </p:spPr>
        <p:txBody>
          <a:bodyPr wrap="square" rtlCol="0">
            <a:spAutoFit/>
          </a:bodyPr>
          <a:lstStyle/>
          <a:p>
            <a:r>
              <a:rPr lang="en-US" sz="3200" b="1" dirty="0" err="1">
                <a:solidFill>
                  <a:srgbClr val="C00000"/>
                </a:solidFill>
                <a:latin typeface="Times New Roman" pitchFamily="18" charset="0"/>
                <a:cs typeface="Times New Roman" pitchFamily="18" charset="0"/>
              </a:rPr>
              <a:t>Giọt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nước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tí</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xíu</a:t>
            </a:r>
            <a:endParaRPr lang="en-US" sz="3200" b="1" dirty="0">
              <a:solidFill>
                <a:srgbClr val="C00000"/>
              </a:solidFill>
              <a:latin typeface="Times New Roman" pitchFamily="18" charset="0"/>
              <a:cs typeface="Times New Roman" pitchFamily="18" charset="0"/>
            </a:endParaRPr>
          </a:p>
        </p:txBody>
      </p:sp>
      <p:pic>
        <p:nvPicPr>
          <p:cNvPr id="3075" name="Picture 3" descr="D:\Desktop\HHD\ảnh bài tập\New folder\Untitled-jl5-copy1-1024x550.jpg"/>
          <p:cNvPicPr>
            <a:picLocks noChangeAspect="1" noChangeArrowheads="1"/>
          </p:cNvPicPr>
          <p:nvPr/>
        </p:nvPicPr>
        <p:blipFill rotWithShape="1">
          <a:blip r:embed="rId3">
            <a:extLst>
              <a:ext uri="{28A0092B-C50C-407E-A947-70E740481C1C}">
                <a14:useLocalDpi xmlns:a14="http://schemas.microsoft.com/office/drawing/2010/main" val="0"/>
              </a:ext>
            </a:extLst>
          </a:blip>
          <a:srcRect l="38867" t="53273" r="37625" b="2872"/>
          <a:stretch/>
        </p:blipFill>
        <p:spPr bwMode="auto">
          <a:xfrm>
            <a:off x="5519928" y="2286000"/>
            <a:ext cx="1107186" cy="11093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2400" y="4890254"/>
            <a:ext cx="1981200" cy="369332"/>
          </a:xfrm>
          <a:prstGeom prst="rect">
            <a:avLst/>
          </a:prstGeom>
          <a:solidFill>
            <a:schemeClr val="bg2">
              <a:lumMod val="90000"/>
            </a:schemeClr>
          </a:solidFill>
        </p:spPr>
        <p:txBody>
          <a:bodyPr wrap="square" rtlCol="0">
            <a:spAutoFit/>
          </a:bodyPr>
          <a:lstStyle/>
          <a:p>
            <a:r>
              <a:rPr lang="en-US" dirty="0">
                <a:latin typeface="Times New Roman" pitchFamily="18" charset="0"/>
                <a:cs typeface="Times New Roman" pitchFamily="18" charset="0"/>
              </a:rPr>
              <a:t>   Do </a:t>
            </a:r>
            <a:r>
              <a:rPr lang="en-US" dirty="0" err="1">
                <a:latin typeface="Times New Roman" pitchFamily="18" charset="0"/>
                <a:cs typeface="Times New Roman" pitchFamily="18" charset="0"/>
              </a:rPr>
              <a:t>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tác</a:t>
            </a:r>
            <a:r>
              <a:rPr lang="en-US" dirty="0">
                <a:latin typeface="Times New Roman" pitchFamily="18" charset="0"/>
                <a:cs typeface="Times New Roman" pitchFamily="18" charset="0"/>
              </a:rPr>
              <a:t>?</a:t>
            </a:r>
          </a:p>
        </p:txBody>
      </p:sp>
      <p:sp>
        <p:nvSpPr>
          <p:cNvPr id="12" name="Cloud Callout 11"/>
          <p:cNvSpPr/>
          <p:nvPr/>
        </p:nvSpPr>
        <p:spPr>
          <a:xfrm>
            <a:off x="4013073" y="3962400"/>
            <a:ext cx="4114800" cy="2225040"/>
          </a:xfrm>
          <a:prstGeom prst="cloudCallout">
            <a:avLst>
              <a:gd name="adj1" fmla="val -88211"/>
              <a:gd name="adj2" fmla="val -1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430268" y="4788932"/>
            <a:ext cx="3450336"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Tác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Nguyễn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Linh</a:t>
            </a:r>
            <a:endParaRPr lang="en-US" sz="2800" b="1" dirty="0">
              <a:latin typeface="Times New Roman" pitchFamily="18" charset="0"/>
              <a:cs typeface="Times New Roman" pitchFamily="18" charset="0"/>
            </a:endParaRPr>
          </a:p>
        </p:txBody>
      </p:sp>
      <p:sp>
        <p:nvSpPr>
          <p:cNvPr id="17" name="TextBox 16"/>
          <p:cNvSpPr txBox="1"/>
          <p:nvPr/>
        </p:nvSpPr>
        <p:spPr>
          <a:xfrm>
            <a:off x="990599" y="685800"/>
            <a:ext cx="2057401" cy="523220"/>
          </a:xfrm>
          <a:prstGeom prst="rect">
            <a:avLst/>
          </a:prstGeom>
          <a:solidFill>
            <a:srgbClr val="92D050"/>
          </a:solidFill>
        </p:spPr>
        <p:txBody>
          <a:bodyPr wrap="square" rtlCol="0">
            <a:spAutoFit/>
          </a:bodyPr>
          <a:lstStyle/>
          <a:p>
            <a:r>
              <a:rPr lang="en-US"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thoại</a:t>
            </a:r>
            <a:r>
              <a:rPr lang="en-US" b="1" dirty="0">
                <a:latin typeface="Times New Roman" pitchFamily="18" charset="0"/>
                <a:cs typeface="Times New Roman" pitchFamily="18" charset="0"/>
              </a:rPr>
              <a:t>:</a:t>
            </a:r>
          </a:p>
        </p:txBody>
      </p:sp>
    </p:spTree>
    <p:extLst>
      <p:ext uri="{BB962C8B-B14F-4D97-AF65-F5344CB8AC3E}">
        <p14:creationId xmlns:p14="http://schemas.microsoft.com/office/powerpoint/2010/main" val="263315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fade">
                                      <p:cBhvr>
                                        <p:cTn id="22" dur="1000"/>
                                        <p:tgtEl>
                                          <p:spTgt spid="3075"/>
                                        </p:tgtEl>
                                      </p:cBhvr>
                                    </p:animEffect>
                                    <p:anim calcmode="lin" valueType="num">
                                      <p:cBhvr>
                                        <p:cTn id="23" dur="1000" fill="hold"/>
                                        <p:tgtEl>
                                          <p:spTgt spid="3075"/>
                                        </p:tgtEl>
                                        <p:attrNameLst>
                                          <p:attrName>ppt_x</p:attrName>
                                        </p:attrNameLst>
                                      </p:cBhvr>
                                      <p:tavLst>
                                        <p:tav tm="0">
                                          <p:val>
                                            <p:strVal val="#ppt_x"/>
                                          </p:val>
                                        </p:tav>
                                        <p:tav tm="100000">
                                          <p:val>
                                            <p:strVal val="#ppt_x"/>
                                          </p:val>
                                        </p:tav>
                                      </p:tavLst>
                                    </p:anim>
                                    <p:anim calcmode="lin" valueType="num">
                                      <p:cBhvr>
                                        <p:cTn id="24"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p:bldP spid="14" grpId="0" animBg="1"/>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38" y="0"/>
            <a:ext cx="9214908" cy="6911181"/>
          </a:xfrm>
        </p:spPr>
      </p:pic>
      <p:sp>
        <p:nvSpPr>
          <p:cNvPr id="10" name="TextBox 9"/>
          <p:cNvSpPr txBox="1"/>
          <p:nvPr/>
        </p:nvSpPr>
        <p:spPr>
          <a:xfrm>
            <a:off x="2286000" y="816864"/>
            <a:ext cx="4343400" cy="369332"/>
          </a:xfrm>
          <a:prstGeom prst="rect">
            <a:avLst/>
          </a:prstGeom>
          <a:solidFill>
            <a:schemeClr val="tx2">
              <a:lumMod val="20000"/>
              <a:lumOff val="80000"/>
            </a:schemeClr>
          </a:solid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nào</a:t>
            </a:r>
            <a:r>
              <a:rPr lang="en-US" dirty="0">
                <a:latin typeface="Times New Roman" pitchFamily="18" charset="0"/>
                <a:cs typeface="Times New Roman" pitchFamily="18" charset="0"/>
              </a:rPr>
              <a:t>?</a:t>
            </a:r>
          </a:p>
        </p:txBody>
      </p:sp>
      <p:pic>
        <p:nvPicPr>
          <p:cNvPr id="4100" name="Picture 4" descr="D:\Desktop\HHD\ảnh bài tập\New folder\Untitled-jl5-copy1-1024x550.jpg"/>
          <p:cNvPicPr>
            <a:picLocks noChangeAspect="1" noChangeArrowheads="1"/>
          </p:cNvPicPr>
          <p:nvPr/>
        </p:nvPicPr>
        <p:blipFill rotWithShape="1">
          <a:blip r:embed="rId3">
            <a:extLst>
              <a:ext uri="{28A0092B-C50C-407E-A947-70E740481C1C}">
                <a14:useLocalDpi xmlns:a14="http://schemas.microsoft.com/office/drawing/2010/main" val="0"/>
              </a:ext>
            </a:extLst>
          </a:blip>
          <a:srcRect l="32000" t="48167" r="31578"/>
          <a:stretch/>
        </p:blipFill>
        <p:spPr bwMode="auto">
          <a:xfrm>
            <a:off x="789432" y="1898713"/>
            <a:ext cx="2368296" cy="181025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Desktop\HHD\ảnh bài tập\New folder\451689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647348"/>
            <a:ext cx="2286000" cy="231298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18616" y="4139708"/>
            <a:ext cx="1752600" cy="369332"/>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Giọt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xíu</a:t>
            </a:r>
            <a:endParaRPr lang="en-US" dirty="0">
              <a:latin typeface="Times New Roman" pitchFamily="18" charset="0"/>
              <a:cs typeface="Times New Roman" pitchFamily="18" charset="0"/>
            </a:endParaRPr>
          </a:p>
        </p:txBody>
      </p:sp>
      <p:sp>
        <p:nvSpPr>
          <p:cNvPr id="16" name="TextBox 15"/>
          <p:cNvSpPr txBox="1"/>
          <p:nvPr/>
        </p:nvSpPr>
        <p:spPr>
          <a:xfrm>
            <a:off x="6400800" y="4139708"/>
            <a:ext cx="1447800" cy="369332"/>
          </a:xfrm>
          <a:prstGeom prst="rect">
            <a:avLst/>
          </a:prstGeom>
          <a:solidFill>
            <a:schemeClr val="accent2">
              <a:lumMod val="20000"/>
              <a:lumOff val="80000"/>
            </a:schemeClr>
          </a:solidFill>
        </p:spPr>
        <p:txBody>
          <a:bodyPr wrap="square" rtlCol="0">
            <a:spAutoFit/>
          </a:bodyPr>
          <a:lstStyle/>
          <a:p>
            <a:r>
              <a:rPr lang="en-US" dirty="0" err="1">
                <a:latin typeface="Times New Roman" pitchFamily="18" charset="0"/>
                <a:cs typeface="Times New Roman" pitchFamily="18" charset="0"/>
              </a:rPr>
              <a:t>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90835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fade">
                                      <p:cBhvr>
                                        <p:cTn id="19" dur="1000"/>
                                        <p:tgtEl>
                                          <p:spTgt spid="4101"/>
                                        </p:tgtEl>
                                      </p:cBhvr>
                                    </p:animEffect>
                                    <p:anim calcmode="lin" valueType="num">
                                      <p:cBhvr>
                                        <p:cTn id="20" dur="1000" fill="hold"/>
                                        <p:tgtEl>
                                          <p:spTgt spid="4101"/>
                                        </p:tgtEl>
                                        <p:attrNameLst>
                                          <p:attrName>ppt_x</p:attrName>
                                        </p:attrNameLst>
                                      </p:cBhvr>
                                      <p:tavLst>
                                        <p:tav tm="0">
                                          <p:val>
                                            <p:strVal val="#ppt_x"/>
                                          </p:val>
                                        </p:tav>
                                        <p:tav tm="100000">
                                          <p:val>
                                            <p:strVal val="#ppt_x"/>
                                          </p:val>
                                        </p:tav>
                                      </p:tavLst>
                                    </p:anim>
                                    <p:anim calcmode="lin" valueType="num">
                                      <p:cBhvr>
                                        <p:cTn id="21" dur="1000" fill="hold"/>
                                        <p:tgtEl>
                                          <p:spTgt spid="410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
            <a:ext cx="9250892" cy="6938169"/>
          </a:xfrm>
        </p:spPr>
      </p:pic>
      <p:pic>
        <p:nvPicPr>
          <p:cNvPr id="8" name="Picture 3" descr="D:\Desktop\HHD\ảnh bài tập\New folder\Untitled-jl5-cop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6705600" cy="46268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0" y="609600"/>
            <a:ext cx="7324344" cy="646331"/>
          </a:xfrm>
          <a:prstGeom prst="rect">
            <a:avLst/>
          </a:prstGeom>
          <a:solidFill>
            <a:schemeClr val="accent2">
              <a:lumMod val="20000"/>
              <a:lumOff val="80000"/>
            </a:schemeClr>
          </a:solidFill>
        </p:spPr>
        <p:txBody>
          <a:bodyPr wrap="square" rtlCol="0">
            <a:spAutoFit/>
          </a:bodyPr>
          <a:lstStyle/>
          <a:p>
            <a:r>
              <a:rPr lang="en-US" dirty="0">
                <a:latin typeface="Times New Roman" pitchFamily="18" charset="0"/>
                <a:cs typeface="Times New Roman" pitchFamily="18" charset="0"/>
              </a:rPr>
              <a:t> b.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Bây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giờ</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tranh</a:t>
            </a:r>
            <a:r>
              <a:rPr lang="en-US" dirty="0">
                <a:latin typeface="Times New Roman" pitchFamily="18" charset="0"/>
                <a:cs typeface="Times New Roman" pitchFamily="18" charset="0"/>
              </a:rPr>
              <a:t> minh </a:t>
            </a:r>
            <a:r>
              <a:rPr lang="en-US" dirty="0" err="1">
                <a:latin typeface="Times New Roman" pitchFamily="18" charset="0"/>
                <a:cs typeface="Times New Roman" pitchFamily="18" charset="0"/>
              </a:rPr>
              <a:t>hoạ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nhé</a:t>
            </a:r>
            <a:r>
              <a:rPr lang="en-US" dirty="0">
                <a:latin typeface="Times New Roman" pitchFamily="18" charset="0"/>
                <a:cs typeface="Times New Roman" pitchFamily="18" charset="0"/>
              </a:rPr>
              <a:t>!</a:t>
            </a:r>
          </a:p>
        </p:txBody>
      </p:sp>
    </p:spTree>
    <p:extLst>
      <p:ext uri="{BB962C8B-B14F-4D97-AF65-F5344CB8AC3E}">
        <p14:creationId xmlns:p14="http://schemas.microsoft.com/office/powerpoint/2010/main" val="119237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TotalTime>
  <Words>1295</Words>
  <Application>Microsoft Office PowerPoint</Application>
  <PresentationFormat>On-screen Show (4:3)</PresentationFormat>
  <Paragraphs>88</Paragraphs>
  <Slides>22</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duong trang</cp:lastModifiedBy>
  <cp:revision>59</cp:revision>
  <dcterms:created xsi:type="dcterms:W3CDTF">2021-09-01T01:51:27Z</dcterms:created>
  <dcterms:modified xsi:type="dcterms:W3CDTF">2025-04-05T02:56:29Z</dcterms:modified>
</cp:coreProperties>
</file>