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6" r:id="rId2"/>
    <p:sldId id="275" r:id="rId3"/>
    <p:sldId id="256" r:id="rId4"/>
    <p:sldId id="257" r:id="rId5"/>
    <p:sldId id="264" r:id="rId6"/>
    <p:sldId id="261" r:id="rId7"/>
    <p:sldId id="262" r:id="rId8"/>
    <p:sldId id="272" r:id="rId9"/>
    <p:sldId id="278" r:id="rId10"/>
    <p:sldId id="284" r:id="rId11"/>
    <p:sldId id="324" r:id="rId12"/>
    <p:sldId id="288" r:id="rId13"/>
    <p:sldId id="326" r:id="rId14"/>
    <p:sldId id="292" r:id="rId15"/>
    <p:sldId id="328" r:id="rId16"/>
    <p:sldId id="294" r:id="rId17"/>
    <p:sldId id="330" r:id="rId18"/>
    <p:sldId id="299" r:id="rId19"/>
    <p:sldId id="331" r:id="rId20"/>
    <p:sldId id="302" r:id="rId21"/>
    <p:sldId id="304" r:id="rId22"/>
    <p:sldId id="332" r:id="rId23"/>
    <p:sldId id="309" r:id="rId24"/>
    <p:sldId id="310" r:id="rId25"/>
    <p:sldId id="312" r:id="rId26"/>
    <p:sldId id="322" r:id="rId27"/>
    <p:sldId id="335" r:id="rId28"/>
    <p:sldId id="334" r:id="rId29"/>
    <p:sldId id="315" r:id="rId30"/>
    <p:sldId id="320" r:id="rId31"/>
    <p:sldId id="32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.VnAvant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00FF"/>
    <a:srgbClr val="99FFCC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8" autoAdjust="0"/>
    <p:restoredTop sz="94660"/>
  </p:normalViewPr>
  <p:slideViewPr>
    <p:cSldViewPr>
      <p:cViewPr varScale="1">
        <p:scale>
          <a:sx n="68" d="100"/>
          <a:sy n="68" d="100"/>
        </p:scale>
        <p:origin x="144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BC9D74-53F0-4055-A450-2AE0B00965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395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A9527-3C09-4417-A8B1-C9EECC3F40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7503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6474A-AA77-49EC-9BD1-4506ABAEFC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606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F92A81-13F7-4711-BB31-9C6043AE8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37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9B21B-D3D1-4BA4-887B-B4EE31F416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360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277566-4097-4C1B-A512-EDB3428819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4317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28E475-E429-4C29-9D85-92A68A4CC2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8752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7ECBD3-ACE5-4747-9D22-AA9591CC5D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430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A99AE-D2DA-477C-A5C4-C74A5C7102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355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0B438-E03E-47DD-AFD5-FBEFDF70C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4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65D3E-9297-408F-8B89-9AE0E50BBC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99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81B420D-69E7-4B08-90EA-B7979BD53B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~1\Phan\LOCALS~1\Temp\DO1M1S.WAV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~1\Phan\LOCALS~1\Temp\DO1M1S.WAV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~1\Phan\LOCALS~1\Temp\DO1M1S.WAV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~1\Phan\LOCALS~1\Temp\DO1M1S.WAV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~1\Phan\LOCALS~1\Temp\DO1M1S.WAV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gif"/><Relationship Id="rId18" Type="http://schemas.openxmlformats.org/officeDocument/2006/relationships/image" Target="../media/image28.png"/><Relationship Id="rId3" Type="http://schemas.openxmlformats.org/officeDocument/2006/relationships/image" Target="../media/image7.png"/><Relationship Id="rId21" Type="http://schemas.openxmlformats.org/officeDocument/2006/relationships/image" Target="../media/image30.gif"/><Relationship Id="rId7" Type="http://schemas.openxmlformats.org/officeDocument/2006/relationships/image" Target="../media/image13.gif"/><Relationship Id="rId12" Type="http://schemas.openxmlformats.org/officeDocument/2006/relationships/image" Target="../media/image17.gif"/><Relationship Id="rId17" Type="http://schemas.openxmlformats.org/officeDocument/2006/relationships/image" Target="../media/image27.jpeg"/><Relationship Id="rId25" Type="http://schemas.openxmlformats.org/officeDocument/2006/relationships/image" Target="../media/image40.png"/><Relationship Id="rId2" Type="http://schemas.openxmlformats.org/officeDocument/2006/relationships/image" Target="../media/image6.jpeg"/><Relationship Id="rId16" Type="http://schemas.openxmlformats.org/officeDocument/2006/relationships/image" Target="../media/image22.gif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1.png"/><Relationship Id="rId24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20.gif"/><Relationship Id="rId23" Type="http://schemas.openxmlformats.org/officeDocument/2006/relationships/image" Target="../media/image38.png"/><Relationship Id="rId10" Type="http://schemas.openxmlformats.org/officeDocument/2006/relationships/image" Target="../media/image16.gif"/><Relationship Id="rId19" Type="http://schemas.openxmlformats.org/officeDocument/2006/relationships/image" Target="../media/image23.gif"/><Relationship Id="rId4" Type="http://schemas.openxmlformats.org/officeDocument/2006/relationships/image" Target="../media/image8.png"/><Relationship Id="rId9" Type="http://schemas.openxmlformats.org/officeDocument/2006/relationships/image" Target="../media/image15.gif"/><Relationship Id="rId14" Type="http://schemas.openxmlformats.org/officeDocument/2006/relationships/image" Target="../media/image19.gif"/><Relationship Id="rId22" Type="http://schemas.openxmlformats.org/officeDocument/2006/relationships/image" Target="../media/image37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OCUME~1\Phan\LOCALS~1\Temp\DO1M1S.WAV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pn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khanh%20loc\Desktop\v&#259;n%20h&#7885;c%20th&#417;%20hoa%20c&#250;c%20v&#224;ng\VuonXuan-BeKhanhMinh-4284460.mp3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khanh%20loc\Desktop\v&#259;n%20h&#7885;c%20th&#417;%20hoa%20c&#250;c%20v&#224;ng\Giai%20&#273;i&#7879;u%20m&#249;a%20xu&#226;n.mpg" TargetMode="External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13" Type="http://schemas.openxmlformats.org/officeDocument/2006/relationships/image" Target="../media/image17.gif"/><Relationship Id="rId18" Type="http://schemas.openxmlformats.org/officeDocument/2006/relationships/image" Target="../media/image22.gif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gif"/><Relationship Id="rId17" Type="http://schemas.openxmlformats.org/officeDocument/2006/relationships/image" Target="../media/image21.gif"/><Relationship Id="rId2" Type="http://schemas.openxmlformats.org/officeDocument/2006/relationships/image" Target="../media/image6.jpeg"/><Relationship Id="rId16" Type="http://schemas.openxmlformats.org/officeDocument/2006/relationships/image" Target="../media/image20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5.gif"/><Relationship Id="rId5" Type="http://schemas.openxmlformats.org/officeDocument/2006/relationships/image" Target="../media/image9.png"/><Relationship Id="rId15" Type="http://schemas.openxmlformats.org/officeDocument/2006/relationships/image" Target="../media/image19.gif"/><Relationship Id="rId10" Type="http://schemas.openxmlformats.org/officeDocument/2006/relationships/image" Target="../media/image14.gif"/><Relationship Id="rId19" Type="http://schemas.openxmlformats.org/officeDocument/2006/relationships/image" Target="../media/image23.gif"/><Relationship Id="rId4" Type="http://schemas.openxmlformats.org/officeDocument/2006/relationships/image" Target="../media/image8.png"/><Relationship Id="rId9" Type="http://schemas.openxmlformats.org/officeDocument/2006/relationships/image" Target="../media/image13.gif"/><Relationship Id="rId1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gif"/><Relationship Id="rId18" Type="http://schemas.openxmlformats.org/officeDocument/2006/relationships/image" Target="../media/image28.png"/><Relationship Id="rId3" Type="http://schemas.openxmlformats.org/officeDocument/2006/relationships/image" Target="../media/image8.png"/><Relationship Id="rId21" Type="http://schemas.openxmlformats.org/officeDocument/2006/relationships/image" Target="../media/image30.gif"/><Relationship Id="rId7" Type="http://schemas.openxmlformats.org/officeDocument/2006/relationships/image" Target="../media/image13.gif"/><Relationship Id="rId12" Type="http://schemas.openxmlformats.org/officeDocument/2006/relationships/image" Target="../media/image17.gif"/><Relationship Id="rId17" Type="http://schemas.openxmlformats.org/officeDocument/2006/relationships/image" Target="../media/image27.jpeg"/><Relationship Id="rId2" Type="http://schemas.openxmlformats.org/officeDocument/2006/relationships/image" Target="../media/image6.jpeg"/><Relationship Id="rId16" Type="http://schemas.openxmlformats.org/officeDocument/2006/relationships/image" Target="../media/image22.gif"/><Relationship Id="rId20" Type="http://schemas.openxmlformats.org/officeDocument/2006/relationships/image" Target="../media/image29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1.png"/><Relationship Id="rId5" Type="http://schemas.openxmlformats.org/officeDocument/2006/relationships/image" Target="../media/image9.png"/><Relationship Id="rId15" Type="http://schemas.openxmlformats.org/officeDocument/2006/relationships/image" Target="../media/image20.gif"/><Relationship Id="rId10" Type="http://schemas.openxmlformats.org/officeDocument/2006/relationships/image" Target="../media/image16.gif"/><Relationship Id="rId19" Type="http://schemas.openxmlformats.org/officeDocument/2006/relationships/image" Target="../media/image23.gif"/><Relationship Id="rId4" Type="http://schemas.openxmlformats.org/officeDocument/2006/relationships/image" Target="../media/image7.png"/><Relationship Id="rId9" Type="http://schemas.openxmlformats.org/officeDocument/2006/relationships/image" Target="../media/image15.gif"/><Relationship Id="rId1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6" name="Picture 10" descr="16-01bo-hinh-nen-hoa-dep-nhat-dinh-phai-thu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667" name="Rectangle 11"/>
          <p:cNvSpPr>
            <a:spLocks noChangeArrowheads="1"/>
          </p:cNvSpPr>
          <p:nvPr/>
        </p:nvSpPr>
        <p:spPr bwMode="auto">
          <a:xfrm>
            <a:off x="762000" y="762000"/>
            <a:ext cx="7162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Phần 1: Thưởng thức bài thơ hay</a:t>
            </a:r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68" name="Rectangle 12"/>
          <p:cNvSpPr>
            <a:spLocks noChangeArrowheads="1"/>
          </p:cNvSpPr>
          <p:nvPr/>
        </p:nvSpPr>
        <p:spPr bwMode="auto">
          <a:xfrm>
            <a:off x="838200" y="1752600"/>
            <a:ext cx="94138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Phần 2: Trổ tài kh¸m ph¸ bài thơ.</a:t>
            </a:r>
          </a:p>
        </p:txBody>
      </p:sp>
      <p:sp>
        <p:nvSpPr>
          <p:cNvPr id="70669" name="Rectangle 13"/>
          <p:cNvSpPr>
            <a:spLocks noChangeArrowheads="1"/>
          </p:cNvSpPr>
          <p:nvPr/>
        </p:nvSpPr>
        <p:spPr bwMode="auto">
          <a:xfrm>
            <a:off x="838200" y="2667000"/>
            <a:ext cx="960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Phần 3: Giao lưu đọc thơ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0670" name="Rectangle 14"/>
          <p:cNvSpPr>
            <a:spLocks noChangeArrowheads="1"/>
          </p:cNvSpPr>
          <p:nvPr/>
        </p:nvSpPr>
        <p:spPr bwMode="auto">
          <a:xfrm>
            <a:off x="838200" y="3657600"/>
            <a:ext cx="9601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Phần 4: Tổng kết chương trình</a:t>
            </a:r>
            <a:endParaRPr lang="en-US" altLang="en-US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304800" y="838200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>
                <a:latin typeface="Arial" panose="020B0604020202020204" pitchFamily="34" charset="0"/>
              </a:rPr>
              <a:t>Câu 1: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Các con đã được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thưởng thức bài thơ gì?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Bài thơ đó do nhà thơ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nào sáng tác?</a:t>
            </a:r>
          </a:p>
        </p:txBody>
      </p:sp>
      <p:pic>
        <p:nvPicPr>
          <p:cNvPr id="36867" name="Picture 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36870" name="Picture 6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4267200" y="609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36873" name="Picture 9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7239000" y="533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36876" name="Picture 12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0668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36879" name="Picture 15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0" name="Text Box 16"/>
          <p:cNvSpPr txBox="1">
            <a:spLocks noChangeArrowheads="1"/>
          </p:cNvSpPr>
          <p:nvPr/>
        </p:nvSpPr>
        <p:spPr bwMode="auto">
          <a:xfrm>
            <a:off x="4114800" y="4114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36882" name="Picture 1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83" name="Text Box 19"/>
          <p:cNvSpPr txBox="1">
            <a:spLocks noChangeArrowheads="1"/>
          </p:cNvSpPr>
          <p:nvPr/>
        </p:nvSpPr>
        <p:spPr bwMode="auto">
          <a:xfrm>
            <a:off x="7239000" y="4038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36885" name="Picture 2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97" name="Picture 33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0" name="Picture 36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2" name="Picture 38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3" name="Picture 39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4" name="Picture 40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09" name="Picture 45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0" name="Picture 46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1" name="Picture 47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4" name="Picture 50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5" name="Picture 5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6" name="Picture 52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7" name="Picture 53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8" name="Picture 54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19" name="Picture 55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20" name="Picture 5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21" name="Picture 57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922" name="Picture 58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DO1M1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683000" y="4127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79878" name="Text Box 6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79879" name="Text Box 7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79880" name="Text Box 8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79881" name="Picture 9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" fill="hold"/>
                                        <p:tgtEl>
                                          <p:spTgt spid="798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9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98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79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79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79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9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798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9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98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9874"/>
                </p:tgtEl>
              </p:cMediaNode>
            </p:audio>
          </p:childTnLst>
        </p:cTn>
      </p:par>
    </p:tnLst>
    <p:bldLst>
      <p:bldP spid="79875" grpId="0" animBg="1"/>
      <p:bldP spid="79876" grpId="0" animBg="1"/>
      <p:bldP spid="79877" grpId="0" animBg="1"/>
      <p:bldP spid="79878" grpId="0" animBg="1"/>
      <p:bldP spid="79879" grpId="0" animBg="1"/>
      <p:bldP spid="7988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04800" y="838200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>
                <a:latin typeface="Arial" panose="020B0604020202020204" pitchFamily="34" charset="0"/>
              </a:rPr>
              <a:t>Câu 1: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Các con đã được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thưởng thức bài thơ gì?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Bài thơ đó do nhà thơ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nào sáng tác?</a:t>
            </a:r>
          </a:p>
        </p:txBody>
      </p:sp>
      <p:pic>
        <p:nvPicPr>
          <p:cNvPr id="40963" name="Picture 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3124200" y="457200"/>
            <a:ext cx="3011488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1600" b="1">
                <a:latin typeface="Arial" panose="020B0604020202020204" pitchFamily="34" charset="0"/>
              </a:rPr>
              <a:t>Câu 2: Cảnh vật suốt cả mùa</a:t>
            </a:r>
          </a:p>
          <a:p>
            <a:r>
              <a:rPr lang="en-US" altLang="en-US" sz="1600" b="1">
                <a:latin typeface="Arial" panose="020B0604020202020204" pitchFamily="34" charset="0"/>
              </a:rPr>
              <a:t> đông trong bài thơ được</a:t>
            </a:r>
          </a:p>
          <a:p>
            <a:r>
              <a:rPr lang="en-US" altLang="en-US" sz="1600" b="1">
                <a:latin typeface="Arial" panose="020B0604020202020204" pitchFamily="34" charset="0"/>
              </a:rPr>
              <a:t> tác giả miêu tả như thế nào?</a:t>
            </a:r>
          </a:p>
          <a:p>
            <a:r>
              <a:rPr lang="en-US" altLang="en-US" sz="1600" b="1" i="1">
                <a:latin typeface="Arial" panose="020B0604020202020204" pitchFamily="34" charset="0"/>
              </a:rPr>
              <a:t>Những câu thơ nào nói lên </a:t>
            </a:r>
          </a:p>
          <a:p>
            <a:r>
              <a:rPr lang="en-US" altLang="en-US" sz="1600" b="1" i="1">
                <a:latin typeface="Arial" panose="020B0604020202020204" pitchFamily="34" charset="0"/>
              </a:rPr>
              <a:t>điều đó?</a:t>
            </a:r>
          </a:p>
        </p:txBody>
      </p:sp>
      <p:pic>
        <p:nvPicPr>
          <p:cNvPr id="40966" name="Picture 6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7" name="Text Box 7"/>
          <p:cNvSpPr txBox="1">
            <a:spLocks noChangeArrowheads="1"/>
          </p:cNvSpPr>
          <p:nvPr/>
        </p:nvSpPr>
        <p:spPr bwMode="auto">
          <a:xfrm>
            <a:off x="4267200" y="609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pic>
        <p:nvPicPr>
          <p:cNvPr id="40969" name="Picture 9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7239000" y="533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0972" name="Picture 12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3" name="Text Box 13"/>
          <p:cNvSpPr txBox="1">
            <a:spLocks noChangeArrowheads="1"/>
          </p:cNvSpPr>
          <p:nvPr/>
        </p:nvSpPr>
        <p:spPr bwMode="auto">
          <a:xfrm>
            <a:off x="10668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0975" name="Picture 15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6" name="Text Box 16"/>
          <p:cNvSpPr txBox="1">
            <a:spLocks noChangeArrowheads="1"/>
          </p:cNvSpPr>
          <p:nvPr/>
        </p:nvSpPr>
        <p:spPr bwMode="auto">
          <a:xfrm>
            <a:off x="4114800" y="4114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40978" name="Picture 1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79" name="Text Box 19"/>
          <p:cNvSpPr txBox="1">
            <a:spLocks noChangeArrowheads="1"/>
          </p:cNvSpPr>
          <p:nvPr/>
        </p:nvSpPr>
        <p:spPr bwMode="auto">
          <a:xfrm>
            <a:off x="7239000" y="4038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40980" name="Picture 2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1" name="Picture 21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2" name="Picture 22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3" name="Picture 23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4" name="Picture 24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5" name="Picture 25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6" name="Picture 26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7" name="Picture 27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8" name="Picture 28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9" name="Picture 29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0" name="Picture 3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1" name="Picture 3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2" name="Picture 32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3" name="Picture 33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4" name="Picture 34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5" name="Picture 35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6" name="Picture 3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7" name="Picture 37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DO1M1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3683000" y="4127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81929" name="Picture 9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" fill="hold"/>
                                        <p:tgtEl>
                                          <p:spTgt spid="819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19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1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22"/>
                </p:tgtEl>
              </p:cMediaNode>
            </p:audio>
          </p:childTnLst>
        </p:cTn>
      </p:par>
    </p:tnLst>
    <p:bldLst>
      <p:bldP spid="81923" grpId="0" animBg="1"/>
      <p:bldP spid="81924" grpId="0" animBg="1"/>
      <p:bldP spid="81925" grpId="0" animBg="1"/>
      <p:bldP spid="81926" grpId="0" animBg="1"/>
      <p:bldP spid="81927" grpId="0" animBg="1"/>
      <p:bldP spid="819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304800" y="838200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>
                <a:latin typeface="Arial" panose="020B0604020202020204" pitchFamily="34" charset="0"/>
              </a:rPr>
              <a:t>Câu 1: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Các con đã được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thưởng thức bài thơ gì?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Bài thơ đó do nhà thơ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nào sáng tác?</a:t>
            </a:r>
          </a:p>
        </p:txBody>
      </p:sp>
      <p:pic>
        <p:nvPicPr>
          <p:cNvPr id="46083" name="Picture 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46086" name="Picture 6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7" name="Text Box 7"/>
          <p:cNvSpPr txBox="1">
            <a:spLocks noChangeArrowheads="1"/>
          </p:cNvSpPr>
          <p:nvPr/>
        </p:nvSpPr>
        <p:spPr bwMode="auto">
          <a:xfrm>
            <a:off x="4267200" y="609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6172200" y="1050925"/>
            <a:ext cx="27495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Câu 3: Trong bài thơ con thấy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hoa cúc nở vào mùa nào?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 Vì sao hoa cúc thường nở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vào mùa đó? </a:t>
            </a:r>
          </a:p>
        </p:txBody>
      </p:sp>
      <p:pic>
        <p:nvPicPr>
          <p:cNvPr id="46089" name="Picture 9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0" name="Text Box 10"/>
          <p:cNvSpPr txBox="1">
            <a:spLocks noChangeArrowheads="1"/>
          </p:cNvSpPr>
          <p:nvPr/>
        </p:nvSpPr>
        <p:spPr bwMode="auto">
          <a:xfrm>
            <a:off x="7239000" y="533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6092" name="Picture 12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10668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pic>
        <p:nvPicPr>
          <p:cNvPr id="46095" name="Picture 15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6" name="Text Box 16"/>
          <p:cNvSpPr txBox="1">
            <a:spLocks noChangeArrowheads="1"/>
          </p:cNvSpPr>
          <p:nvPr/>
        </p:nvSpPr>
        <p:spPr bwMode="auto">
          <a:xfrm>
            <a:off x="4114800" y="4114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46098" name="Picture 1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99" name="Text Box 19"/>
          <p:cNvSpPr txBox="1">
            <a:spLocks noChangeArrowheads="1"/>
          </p:cNvSpPr>
          <p:nvPr/>
        </p:nvSpPr>
        <p:spPr bwMode="auto">
          <a:xfrm>
            <a:off x="7239000" y="4038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46100" name="Picture 2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1" name="Picture 21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2" name="Picture 22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3" name="Picture 23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4" name="Picture 24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5" name="Picture 25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6" name="Picture 26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7" name="Picture 27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8" name="Picture 28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09" name="Picture 29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0" name="Picture 3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1" name="Picture 3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2" name="Picture 32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3" name="Picture 33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4" name="Picture 34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5" name="Picture 35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6" name="Picture 3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117" name="Picture 37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8" grpId="0"/>
      <p:bldP spid="4609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DO1M1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3683000" y="4127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83975" name="Text Box 7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83976" name="Text Box 8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83977" name="Picture 9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" fill="hold"/>
                                        <p:tgtEl>
                                          <p:spTgt spid="839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39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39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3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3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39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39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39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39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39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39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39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3970"/>
                </p:tgtEl>
              </p:cMediaNode>
            </p:audio>
          </p:childTnLst>
        </p:cTn>
      </p:par>
    </p:tnLst>
    <p:bldLst>
      <p:bldP spid="83971" grpId="0" animBg="1"/>
      <p:bldP spid="83972" grpId="0" animBg="1"/>
      <p:bldP spid="83973" grpId="0" animBg="1"/>
      <p:bldP spid="83974" grpId="0" animBg="1"/>
      <p:bldP spid="83975" grpId="0" animBg="1"/>
      <p:bldP spid="8397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304800" y="838200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>
                <a:latin typeface="Arial" panose="020B0604020202020204" pitchFamily="34" charset="0"/>
              </a:rPr>
              <a:t>Câu 1: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Các con đã được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thưởng thức bài thơ gì?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Bài thơ đó do nhà thơ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nào sáng tác?</a:t>
            </a:r>
          </a:p>
        </p:txBody>
      </p:sp>
      <p:pic>
        <p:nvPicPr>
          <p:cNvPr id="48131" name="Picture 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48133" name="Picture 5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4267200" y="609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6172200" y="1050925"/>
            <a:ext cx="27495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Câu 3: Trong bài thơ con thấy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hoa cúc nở vào mùa nào?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 Vì sao hoa cúc thường nở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vào mùa đó? </a:t>
            </a:r>
          </a:p>
        </p:txBody>
      </p:sp>
      <p:pic>
        <p:nvPicPr>
          <p:cNvPr id="48136" name="Picture 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37" name="Text Box 9"/>
          <p:cNvSpPr txBox="1">
            <a:spLocks noChangeArrowheads="1"/>
          </p:cNvSpPr>
          <p:nvPr/>
        </p:nvSpPr>
        <p:spPr bwMode="auto">
          <a:xfrm>
            <a:off x="7239000" y="533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48140" name="Picture 12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1" name="Text Box 13"/>
          <p:cNvSpPr txBox="1">
            <a:spLocks noChangeArrowheads="1"/>
          </p:cNvSpPr>
          <p:nvPr/>
        </p:nvSpPr>
        <p:spPr bwMode="auto">
          <a:xfrm>
            <a:off x="4114800" y="4114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pic>
        <p:nvPicPr>
          <p:cNvPr id="48142" name="Picture 14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43" name="Text Box 15"/>
          <p:cNvSpPr txBox="1">
            <a:spLocks noChangeArrowheads="1"/>
          </p:cNvSpPr>
          <p:nvPr/>
        </p:nvSpPr>
        <p:spPr bwMode="auto">
          <a:xfrm>
            <a:off x="7239000" y="4038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</a:p>
        </p:txBody>
      </p:sp>
      <p:pic>
        <p:nvPicPr>
          <p:cNvPr id="48144" name="Picture 1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5" name="Picture 17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6" name="Picture 18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7" name="Picture 19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8" name="Picture 20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9" name="Picture 21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0" name="Picture 22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1" name="Picture 23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2" name="Picture 24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3" name="Picture 25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4" name="Picture 2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5" name="Picture 27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6" name="Picture 28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7" name="Picture 29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8" name="Picture 3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59" name="Picture 3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0" name="Picture 32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61" name="Picture 33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63" name="Text Box 35"/>
          <p:cNvSpPr txBox="1">
            <a:spLocks noChangeArrowheads="1"/>
          </p:cNvSpPr>
          <p:nvPr/>
        </p:nvSpPr>
        <p:spPr bwMode="auto">
          <a:xfrm>
            <a:off x="304800" y="3810000"/>
            <a:ext cx="25844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</a:rPr>
              <a:t>Câu 4</a:t>
            </a:r>
            <a:r>
              <a:rPr lang="en-US" altLang="en-US">
                <a:latin typeface="Times New Roman" panose="02020603050405020304" pitchFamily="18" charset="0"/>
              </a:rPr>
              <a:t>: </a:t>
            </a:r>
            <a:r>
              <a:rPr lang="en-US" altLang="en-US" b="1">
                <a:latin typeface="Times New Roman" panose="02020603050405020304" pitchFamily="18" charset="0"/>
              </a:rPr>
              <a:t>Mùa đông </a:t>
            </a:r>
            <a:r>
              <a:rPr lang="en-US" altLang="en-US" b="1">
                <a:latin typeface=".VnTime" pitchFamily="34" charset="0"/>
              </a:rPr>
              <a:t>®Õn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 cúc gom </a:t>
            </a:r>
            <a:r>
              <a:rPr lang="en-US" altLang="en-US" b="1">
                <a:latin typeface=".VnTime" pitchFamily="34" charset="0"/>
              </a:rPr>
              <a:t>n¾ng </a:t>
            </a:r>
            <a:r>
              <a:rPr lang="en-US" altLang="en-US" b="1">
                <a:latin typeface="Times New Roman" panose="02020603050405020304" pitchFamily="18" charset="0"/>
              </a:rPr>
              <a:t>vàng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vào trong lá </a:t>
            </a:r>
            <a:r>
              <a:rPr lang="en-US" altLang="en-US" b="1">
                <a:latin typeface=".VnTime" pitchFamily="34" charset="0"/>
              </a:rPr>
              <a:t>biÕc</a:t>
            </a:r>
            <a:r>
              <a:rPr lang="en-US" altLang="en-US" b="1">
                <a:latin typeface="Times New Roman" panose="02020603050405020304" pitchFamily="18" charset="0"/>
              </a:rPr>
              <a:t> đ</a:t>
            </a:r>
            <a:r>
              <a:rPr lang="en-US" altLang="en-US" b="1">
                <a:latin typeface=".VnTime" pitchFamily="34" charset="0"/>
              </a:rPr>
              <a:t>Ó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làm gì? Câu thơ nào nói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lên đi</a:t>
            </a:r>
            <a:r>
              <a:rPr lang="en-US" altLang="en-US" sz="1400" b="1">
                <a:latin typeface="Times New Roman" panose="02020603050405020304" pitchFamily="18" charset="0"/>
              </a:rPr>
              <a:t>ề</a:t>
            </a:r>
            <a:r>
              <a:rPr lang="en-US" altLang="en-US" b="1">
                <a:latin typeface="Times New Roman" panose="02020603050405020304" pitchFamily="18" charset="0"/>
              </a:rPr>
              <a:t>u đó?</a:t>
            </a:r>
          </a:p>
        </p:txBody>
      </p:sp>
      <p:pic>
        <p:nvPicPr>
          <p:cNvPr id="48164" name="Picture 36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65" name="Text Box 37"/>
          <p:cNvSpPr txBox="1">
            <a:spLocks noChangeArrowheads="1"/>
          </p:cNvSpPr>
          <p:nvPr/>
        </p:nvSpPr>
        <p:spPr bwMode="auto">
          <a:xfrm>
            <a:off x="9144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8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48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48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63" grpId="0"/>
      <p:bldP spid="4816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DO1M1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3683000" y="4127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86021" name="Text Box 5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86022" name="Text Box 6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86023" name="Text Box 7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86024" name="Text Box 8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86025" name="Picture 9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" fill="hold"/>
                                        <p:tgtEl>
                                          <p:spTgt spid="860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6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6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60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60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60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60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6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6018"/>
                </p:tgtEl>
              </p:cMediaNode>
            </p:audio>
          </p:childTnLst>
        </p:cTn>
      </p:par>
    </p:tnLst>
    <p:bldLst>
      <p:bldP spid="86019" grpId="0" animBg="1"/>
      <p:bldP spid="86020" grpId="0" animBg="1"/>
      <p:bldP spid="86021" grpId="0" animBg="1"/>
      <p:bldP spid="86022" grpId="0" animBg="1"/>
      <p:bldP spid="86023" grpId="0" animBg="1"/>
      <p:bldP spid="860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304800" y="838200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>
                <a:latin typeface="Arial" panose="020B0604020202020204" pitchFamily="34" charset="0"/>
              </a:rPr>
              <a:t>Câu 1: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Các con đã được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thưởng thức bài thơ gì?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Bài thơ đó do nhà thơ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nào sáng tác?</a:t>
            </a:r>
          </a:p>
        </p:txBody>
      </p:sp>
      <p:pic>
        <p:nvPicPr>
          <p:cNvPr id="53251" name="Picture 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53253" name="Picture 5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267200" y="609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6172200" y="838200"/>
            <a:ext cx="32131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Câu 3: Trong bài thơ con thấy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hoa cúc nở vào mùa nào?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 Vì sao hoa cúc thường nở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vào mùa xuân? Những câu thơ nào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nói lên điều đó?</a:t>
            </a:r>
          </a:p>
          <a:p>
            <a:pPr algn="just"/>
            <a:endParaRPr lang="en-US" altLang="en-US" sz="1400" b="1">
              <a:latin typeface="Arial" panose="020B0604020202020204" pitchFamily="34" charset="0"/>
            </a:endParaRPr>
          </a:p>
        </p:txBody>
      </p:sp>
      <p:pic>
        <p:nvPicPr>
          <p:cNvPr id="53256" name="Picture 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7239000" y="533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53262" name="Picture 14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3" name="Picture 15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4" name="Picture 16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5" name="Picture 17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6" name="Picture 18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7" name="Picture 19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8" name="Picture 20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9" name="Picture 21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0" name="Picture 22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1" name="Picture 23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2" name="Picture 24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3" name="Picture 25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4" name="Picture 2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Picture 27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Picture 28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Picture 29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Picture 3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Picture 3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80" name="Text Box 32"/>
          <p:cNvSpPr txBox="1">
            <a:spLocks noChangeArrowheads="1"/>
          </p:cNvSpPr>
          <p:nvPr/>
        </p:nvSpPr>
        <p:spPr bwMode="auto">
          <a:xfrm>
            <a:off x="304800" y="3810000"/>
            <a:ext cx="2292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</a:rPr>
              <a:t>Câu 4</a:t>
            </a:r>
            <a:r>
              <a:rPr lang="en-US" altLang="en-US">
                <a:latin typeface="Times New Roman" panose="02020603050405020304" pitchFamily="18" charset="0"/>
              </a:rPr>
              <a:t>: </a:t>
            </a:r>
            <a:r>
              <a:rPr lang="en-US" altLang="en-US" b="1">
                <a:latin typeface="Times New Roman" panose="02020603050405020304" pitchFamily="18" charset="0"/>
              </a:rPr>
              <a:t>Mùa đông </a:t>
            </a:r>
            <a:r>
              <a:rPr lang="en-US" altLang="en-US" b="1">
                <a:latin typeface=".VnTime" pitchFamily="34" charset="0"/>
              </a:rPr>
              <a:t>®Õn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 cúc gom </a:t>
            </a:r>
            <a:r>
              <a:rPr lang="en-US" altLang="en-US" b="1">
                <a:latin typeface=".VnTime" pitchFamily="34" charset="0"/>
              </a:rPr>
              <a:t>n¾ng </a:t>
            </a:r>
            <a:r>
              <a:rPr lang="en-US" altLang="en-US" b="1">
                <a:latin typeface="Times New Roman" panose="02020603050405020304" pitchFamily="18" charset="0"/>
              </a:rPr>
              <a:t>vàng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vào trong lá </a:t>
            </a:r>
            <a:r>
              <a:rPr lang="en-US" altLang="en-US" b="1">
                <a:latin typeface=".VnTime" pitchFamily="34" charset="0"/>
              </a:rPr>
              <a:t>biÕc</a:t>
            </a:r>
            <a:r>
              <a:rPr lang="en-US" altLang="en-US" b="1">
                <a:latin typeface="Times New Roman" panose="02020603050405020304" pitchFamily="18" charset="0"/>
              </a:rPr>
              <a:t> đ</a:t>
            </a:r>
            <a:r>
              <a:rPr lang="en-US" altLang="en-US" b="1">
                <a:latin typeface=".VnTime" pitchFamily="34" charset="0"/>
              </a:rPr>
              <a:t>Ó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làm gì?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N</a:t>
            </a:r>
            <a:r>
              <a:rPr lang="en-US" altLang="en-US" b="1">
                <a:latin typeface=".VnTime" pitchFamily="34" charset="0"/>
              </a:rPr>
              <a:t>hững</a:t>
            </a:r>
            <a:r>
              <a:rPr lang="en-US" altLang="en-US" b="1">
                <a:latin typeface="Times New Roman" panose="02020603050405020304" pitchFamily="18" charset="0"/>
              </a:rPr>
              <a:t> câu thơ nào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thể hện điều đó?</a:t>
            </a:r>
          </a:p>
        </p:txBody>
      </p:sp>
      <p:pic>
        <p:nvPicPr>
          <p:cNvPr id="53281" name="Picture 3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82" name="Text Box 34"/>
          <p:cNvSpPr txBox="1">
            <a:spLocks noChangeArrowheads="1"/>
          </p:cNvSpPr>
          <p:nvPr/>
        </p:nvSpPr>
        <p:spPr bwMode="auto">
          <a:xfrm>
            <a:off x="9144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3283" name="Rectangle 35"/>
          <p:cNvSpPr>
            <a:spLocks noChangeArrowheads="1"/>
          </p:cNvSpPr>
          <p:nvPr/>
        </p:nvSpPr>
        <p:spPr bwMode="auto">
          <a:xfrm>
            <a:off x="3200400" y="4251325"/>
            <a:ext cx="27701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 i="1">
                <a:latin typeface="Times New Roman" panose="02020603050405020304" pitchFamily="18" charset="0"/>
              </a:rPr>
              <a:t>Câu 5: </a:t>
            </a:r>
            <a:r>
              <a:rPr lang="en-US" altLang="en-US" b="1" i="1"/>
              <a:t>Khi tÕt ®Õn hoa </a:t>
            </a:r>
          </a:p>
          <a:p>
            <a:pPr algn="just"/>
            <a:r>
              <a:rPr lang="en-US" altLang="en-US" b="1" i="1"/>
              <a:t>cóc në mọi người cảm </a:t>
            </a:r>
          </a:p>
          <a:p>
            <a:pPr algn="just"/>
            <a:r>
              <a:rPr lang="en-US" altLang="en-US" b="1" i="1"/>
              <a:t>thấy như thế nào?</a:t>
            </a:r>
            <a:r>
              <a:rPr lang="en-US" altLang="en-US"/>
              <a:t>  </a:t>
            </a:r>
          </a:p>
        </p:txBody>
      </p:sp>
      <p:pic>
        <p:nvPicPr>
          <p:cNvPr id="53284" name="Picture 36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4290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6" name="Picture 3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87" name="Text Box 39"/>
          <p:cNvSpPr txBox="1">
            <a:spLocks noChangeArrowheads="1"/>
          </p:cNvSpPr>
          <p:nvPr/>
        </p:nvSpPr>
        <p:spPr bwMode="auto">
          <a:xfrm>
            <a:off x="41910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3288" name="Text Box 40"/>
          <p:cNvSpPr txBox="1">
            <a:spLocks noChangeArrowheads="1"/>
          </p:cNvSpPr>
          <p:nvPr/>
        </p:nvSpPr>
        <p:spPr bwMode="auto">
          <a:xfrm>
            <a:off x="7239000" y="4038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3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53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" dur="500"/>
                                        <p:tgtEl>
                                          <p:spTgt spid="53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83" grpId="0"/>
      <p:bldP spid="5328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DO1M1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3683000" y="4127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87047" name="Text Box 7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87048" name="Text Box 8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87049" name="Picture 9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" fill="hold"/>
                                        <p:tgtEl>
                                          <p:spTgt spid="870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7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7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7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7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70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7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70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7042"/>
                </p:tgtEl>
              </p:cMediaNode>
            </p:audio>
          </p:childTnLst>
        </p:cTn>
      </p:par>
    </p:tnLst>
    <p:bldLst>
      <p:bldP spid="87043" grpId="0" animBg="1"/>
      <p:bldP spid="87044" grpId="0" animBg="1"/>
      <p:bldP spid="87045" grpId="0" animBg="1"/>
      <p:bldP spid="87046" grpId="0" animBg="1"/>
      <p:bldP spid="87047" grpId="0" animBg="1"/>
      <p:bldP spid="8704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5" name="Picture 7" descr="hinh-nen-hoat-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-228600" y="0"/>
            <a:ext cx="960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Phần 1</a:t>
            </a:r>
          </a:p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Thưởng thức bài thơ hay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nha_vuon_nong_thon_hoai_niem_lang_que_bac_bo_viphouse_vn%20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5688013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800600"/>
            <a:ext cx="56880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5988" y="4800600"/>
            <a:ext cx="5688012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7" name="AutoShape 7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28" name="AutoShape 8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9" descr="hoa đà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86740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0" name="Picture 10" descr="Large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1" name="Picture 11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2" name="Picture 12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3" name="Picture 13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4" name="Picture 14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5" name="Picture 1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6" name="Picture 16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7" name="Picture 17" descr="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810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8" name="Picture 18" descr="1525068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6308">
            <a:off x="119856" y="565944"/>
            <a:ext cx="827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39" name="Picture 19" descr="204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1428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0" name="Picture 20" descr="hinh--dong--cute-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095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1" name="Picture 21" descr="Large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6">
            <a:off x="4343400" y="4572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2" name="Picture 22" descr="14%2B-%2B1%2B(6)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111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3" name="Picture 23" descr="fleur130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625"/>
            <a:ext cx="533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4" name="Picture 24" descr="48_zps96a9f10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5" name="Picture 25" descr="48_zps96a9f10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6" name="Picture 26" descr="48_zps96a9f10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7" name="Picture 27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8" name="Picture 28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49" name="Picture 29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0" name="Picture 30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1" name="Picture 31" descr="flower-35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54450"/>
            <a:ext cx="3048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2" name="Picture 32" descr="b775a4d97c851d9408f253ae7ef3db4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3" name="Picture 3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9144000" y="26670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Chờ cho đến Tết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Nở bung thành hoa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Rực vàng hoa cúc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Ấm vui mọi nhà.</a:t>
            </a:r>
          </a:p>
        </p:txBody>
      </p:sp>
      <p:pic>
        <p:nvPicPr>
          <p:cNvPr id="56355" name="Picture 35" descr="Untitled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583">
            <a:off x="3657600" y="533400"/>
            <a:ext cx="23622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6" name="Picture 36" descr="Untitled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583">
            <a:off x="4419600" y="533400"/>
            <a:ext cx="23622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7" name="Picture 37" descr="Untitled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583">
            <a:off x="5029200" y="685800"/>
            <a:ext cx="51054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8" name="Picture 38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7407275" y="1368425"/>
            <a:ext cx="6096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59" name="Picture 39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2932113" y="1104900"/>
            <a:ext cx="53340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0" name="Picture 40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1828800" y="1066800"/>
            <a:ext cx="685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1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3429000" y="533400"/>
            <a:ext cx="685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2" name="Picture 42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4724400" y="990600"/>
            <a:ext cx="9144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3" name="Picture 43" descr="spring-smiley-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568325"/>
            <a:ext cx="15240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4" name="Picture 44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5" name="Picture 45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6" name="Picture 46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8862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7" name="Picture 47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9624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8" name="Picture 48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8862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69" name="Picture 49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862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0" name="Picture 50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7338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1" name="Picture 51" descr="Butterfly%2B12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2" name="Picture 52" descr="butterfly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11094">
            <a:off x="5487193" y="5028407"/>
            <a:ext cx="493713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3" name="Picture 53" descr="butterfly_PNG1009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227801">
            <a:off x="6115050" y="5341938"/>
            <a:ext cx="657225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4" name="Picture 54" descr="Butterfly-Purple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5277798">
            <a:off x="715963" y="5741988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5" name="Picture 55" descr="Butterfly%2B12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54102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376" name="Picture 56" descr="Butterfly%2B12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72000"/>
            <a:ext cx="762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304800" y="838200"/>
            <a:ext cx="28765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>
                <a:latin typeface="Arial" panose="020B0604020202020204" pitchFamily="34" charset="0"/>
              </a:rPr>
              <a:t>Câu 1:</a:t>
            </a:r>
            <a:r>
              <a:rPr lang="en-US" altLang="en-US">
                <a:latin typeface="Arial" panose="020B0604020202020204" pitchFamily="34" charset="0"/>
              </a:rPr>
              <a:t> </a:t>
            </a:r>
            <a:r>
              <a:rPr lang="en-US" altLang="en-US" b="1" i="1">
                <a:latin typeface="Arial" panose="020B0604020202020204" pitchFamily="34" charset="0"/>
              </a:rPr>
              <a:t>Các con đã được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thưởng thức bài thơ gì?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Bài thơ đó do nhà thơ </a:t>
            </a:r>
          </a:p>
          <a:p>
            <a:pPr algn="just"/>
            <a:r>
              <a:rPr lang="en-US" altLang="en-US" b="1" i="1">
                <a:latin typeface="Arial" panose="020B0604020202020204" pitchFamily="34" charset="0"/>
              </a:rPr>
              <a:t>nào sáng tác?</a:t>
            </a:r>
          </a:p>
        </p:txBody>
      </p:sp>
      <p:pic>
        <p:nvPicPr>
          <p:cNvPr id="58371" name="Picture 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1219200" y="685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</p:txBody>
      </p:sp>
      <p:pic>
        <p:nvPicPr>
          <p:cNvPr id="58373" name="Picture 5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4267200" y="6096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6172200" y="838200"/>
            <a:ext cx="32131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Câu 3: Trong bài thơ con thấy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hoa cúc nở vào mùa nào?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 Vì sao hoa cúc thường nở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vào mùa xuân? Những câu thơ nào </a:t>
            </a:r>
          </a:p>
          <a:p>
            <a:pPr algn="just"/>
            <a:r>
              <a:rPr lang="en-US" altLang="en-US" sz="1400" b="1">
                <a:latin typeface="Arial" panose="020B0604020202020204" pitchFamily="34" charset="0"/>
              </a:rPr>
              <a:t>nói lên điều đó?</a:t>
            </a:r>
          </a:p>
          <a:p>
            <a:pPr algn="just"/>
            <a:endParaRPr lang="en-US" altLang="en-US" sz="1400" b="1">
              <a:latin typeface="Arial" panose="020B0604020202020204" pitchFamily="34" charset="0"/>
            </a:endParaRPr>
          </a:p>
        </p:txBody>
      </p:sp>
      <p:pic>
        <p:nvPicPr>
          <p:cNvPr id="58376" name="Picture 8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7239000" y="533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</p:txBody>
      </p:sp>
      <p:pic>
        <p:nvPicPr>
          <p:cNvPr id="58378" name="Picture 1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9" name="Picture 11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0" name="Picture 12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1" name="Picture 13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2" name="Picture 14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3" name="Picture 15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4" name="Picture 16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5" name="Picture 17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6" name="Picture 18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25146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7" name="Picture 19" descr="flowers-images-gif-flowers-spin-3d-cl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590800"/>
            <a:ext cx="5524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8" name="Picture 20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89" name="Picture 21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0" name="Picture 22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1" name="Picture 23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2" name="Picture 24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935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3" name="Picture 25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4" name="Picture 26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95" name="Picture 27" descr="14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6048375"/>
            <a:ext cx="374650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304800" y="3810000"/>
            <a:ext cx="22923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</a:rPr>
              <a:t>Câu 4</a:t>
            </a:r>
            <a:r>
              <a:rPr lang="en-US" altLang="en-US">
                <a:latin typeface="Times New Roman" panose="02020603050405020304" pitchFamily="18" charset="0"/>
              </a:rPr>
              <a:t>: </a:t>
            </a:r>
            <a:r>
              <a:rPr lang="en-US" altLang="en-US" b="1">
                <a:latin typeface="Times New Roman" panose="02020603050405020304" pitchFamily="18" charset="0"/>
              </a:rPr>
              <a:t>Mùa đông </a:t>
            </a:r>
            <a:r>
              <a:rPr lang="en-US" altLang="en-US" b="1">
                <a:latin typeface=".VnTime" pitchFamily="34" charset="0"/>
              </a:rPr>
              <a:t>®Õn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 cúc gom </a:t>
            </a:r>
            <a:r>
              <a:rPr lang="en-US" altLang="en-US" b="1">
                <a:latin typeface=".VnTime" pitchFamily="34" charset="0"/>
              </a:rPr>
              <a:t>n¾ng </a:t>
            </a:r>
            <a:r>
              <a:rPr lang="en-US" altLang="en-US" b="1">
                <a:latin typeface="Times New Roman" panose="02020603050405020304" pitchFamily="18" charset="0"/>
              </a:rPr>
              <a:t>vàng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vào trong lá </a:t>
            </a:r>
            <a:r>
              <a:rPr lang="en-US" altLang="en-US" b="1">
                <a:latin typeface=".VnTime" pitchFamily="34" charset="0"/>
              </a:rPr>
              <a:t>biÕc</a:t>
            </a:r>
            <a:r>
              <a:rPr lang="en-US" altLang="en-US" b="1">
                <a:latin typeface="Times New Roman" panose="02020603050405020304" pitchFamily="18" charset="0"/>
              </a:rPr>
              <a:t> đ</a:t>
            </a:r>
            <a:r>
              <a:rPr lang="en-US" altLang="en-US" b="1">
                <a:latin typeface=".VnTime" pitchFamily="34" charset="0"/>
              </a:rPr>
              <a:t>Ó</a:t>
            </a:r>
            <a:r>
              <a:rPr lang="en-US" altLang="en-US" b="1">
                <a:latin typeface="Times New Roman" panose="02020603050405020304" pitchFamily="18" charset="0"/>
              </a:rPr>
              <a:t>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làm gì?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N</a:t>
            </a:r>
            <a:r>
              <a:rPr lang="en-US" altLang="en-US" b="1">
                <a:latin typeface=".VnTime" pitchFamily="34" charset="0"/>
              </a:rPr>
              <a:t>hững</a:t>
            </a:r>
            <a:r>
              <a:rPr lang="en-US" altLang="en-US" b="1">
                <a:latin typeface="Times New Roman" panose="02020603050405020304" pitchFamily="18" charset="0"/>
              </a:rPr>
              <a:t> câu thơ nào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thể hện điều đó?</a:t>
            </a:r>
          </a:p>
        </p:txBody>
      </p:sp>
      <p:pic>
        <p:nvPicPr>
          <p:cNvPr id="58397" name="Picture 29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28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914400" y="39624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58399" name="Rectangle 31"/>
          <p:cNvSpPr>
            <a:spLocks noChangeArrowheads="1"/>
          </p:cNvSpPr>
          <p:nvPr/>
        </p:nvSpPr>
        <p:spPr bwMode="auto">
          <a:xfrm>
            <a:off x="3200400" y="4114800"/>
            <a:ext cx="2619375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just"/>
            <a:r>
              <a:rPr lang="en-US" altLang="en-US" b="1" i="1">
                <a:latin typeface="Times New Roman" panose="02020603050405020304" pitchFamily="18" charset="0"/>
              </a:rPr>
              <a:t>Câu 5: </a:t>
            </a:r>
            <a:r>
              <a:rPr lang="en-US" altLang="en-US" b="1" i="1"/>
              <a:t>Khi tÕt ®Õn hoa </a:t>
            </a:r>
          </a:p>
          <a:p>
            <a:pPr algn="just"/>
            <a:r>
              <a:rPr lang="en-US" altLang="en-US" b="1" i="1"/>
              <a:t>cóc në vµng rùc t¸c </a:t>
            </a:r>
          </a:p>
          <a:p>
            <a:pPr algn="just"/>
            <a:r>
              <a:rPr lang="en-US" altLang="en-US" b="1" i="1"/>
              <a:t>giả cảm thấy như thế </a:t>
            </a:r>
          </a:p>
          <a:p>
            <a:pPr algn="just"/>
            <a:r>
              <a:rPr lang="en-US" altLang="en-US" b="1" i="1"/>
              <a:t>nào?</a:t>
            </a:r>
            <a:r>
              <a:rPr lang="en-US" altLang="en-US"/>
              <a:t>  </a:t>
            </a:r>
          </a:p>
        </p:txBody>
      </p:sp>
      <p:pic>
        <p:nvPicPr>
          <p:cNvPr id="58401" name="Picture 33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4290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02" name="Text Box 34"/>
          <p:cNvSpPr txBox="1">
            <a:spLocks noChangeArrowheads="1"/>
          </p:cNvSpPr>
          <p:nvPr/>
        </p:nvSpPr>
        <p:spPr bwMode="auto">
          <a:xfrm>
            <a:off x="4114800" y="41148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58404" name="Rectangle 36"/>
          <p:cNvSpPr>
            <a:spLocks noChangeArrowheads="1"/>
          </p:cNvSpPr>
          <p:nvPr/>
        </p:nvSpPr>
        <p:spPr bwMode="auto">
          <a:xfrm>
            <a:off x="6248400" y="4038600"/>
            <a:ext cx="30670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b="1">
                <a:latin typeface="Times New Roman" panose="02020603050405020304" pitchFamily="18" charset="0"/>
              </a:rPr>
              <a:t>Câu 6:Ngoài hoa cúc con còn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bi</a:t>
            </a:r>
            <a:r>
              <a:rPr lang="en-US" altLang="en-US" sz="1600" b="1">
                <a:latin typeface="Times New Roman" panose="02020603050405020304" pitchFamily="18" charset="0"/>
              </a:rPr>
              <a:t>ế</a:t>
            </a:r>
            <a:r>
              <a:rPr lang="en-US" altLang="en-US" b="1">
                <a:latin typeface="Times New Roman" panose="02020603050405020304" pitchFamily="18" charset="0"/>
              </a:rPr>
              <a:t>t nh</a:t>
            </a:r>
            <a:r>
              <a:rPr lang="en-US" altLang="en-US" sz="1400" b="1">
                <a:latin typeface="Times New Roman" panose="02020603050405020304" pitchFamily="18" charset="0"/>
              </a:rPr>
              <a:t>ữ</a:t>
            </a:r>
            <a:r>
              <a:rPr lang="en-US" altLang="en-US" b="1">
                <a:latin typeface="Times New Roman" panose="02020603050405020304" pitchFamily="18" charset="0"/>
              </a:rPr>
              <a:t>ng lo</a:t>
            </a:r>
            <a:r>
              <a:rPr lang="en-US" altLang="en-US" sz="1400" b="1">
                <a:latin typeface="Times New Roman" panose="02020603050405020304" pitchFamily="18" charset="0"/>
              </a:rPr>
              <a:t>ạ</a:t>
            </a:r>
            <a:r>
              <a:rPr lang="en-US" altLang="en-US" b="1">
                <a:latin typeface="Times New Roman" panose="02020603050405020304" pitchFamily="18" charset="0"/>
              </a:rPr>
              <a:t>i hoa gì khác?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 Yêu v</a:t>
            </a:r>
            <a:r>
              <a:rPr lang="en-US" altLang="en-US" sz="1600" b="1">
                <a:latin typeface="Times New Roman" panose="02020603050405020304" pitchFamily="18" charset="0"/>
              </a:rPr>
              <a:t>ẻ</a:t>
            </a:r>
            <a:r>
              <a:rPr lang="en-US" altLang="en-US" b="1">
                <a:latin typeface="Times New Roman" panose="02020603050405020304" pitchFamily="18" charset="0"/>
              </a:rPr>
              <a:t> đ</a:t>
            </a:r>
            <a:r>
              <a:rPr lang="en-US" altLang="en-US" sz="1600" b="1">
                <a:latin typeface="Times New Roman" panose="02020603050405020304" pitchFamily="18" charset="0"/>
              </a:rPr>
              <a:t>ẹ</a:t>
            </a:r>
            <a:r>
              <a:rPr lang="en-US" altLang="en-US" b="1">
                <a:latin typeface="Times New Roman" panose="02020603050405020304" pitchFamily="18" charset="0"/>
              </a:rPr>
              <a:t>p c</a:t>
            </a:r>
            <a:r>
              <a:rPr lang="en-US" altLang="en-US" sz="1600" b="1">
                <a:latin typeface="Times New Roman" panose="02020603050405020304" pitchFamily="18" charset="0"/>
              </a:rPr>
              <a:t>ủ</a:t>
            </a:r>
            <a:r>
              <a:rPr lang="en-US" altLang="en-US" b="1">
                <a:latin typeface="Times New Roman" panose="02020603050405020304" pitchFamily="18" charset="0"/>
              </a:rPr>
              <a:t>a các lo</a:t>
            </a:r>
            <a:r>
              <a:rPr lang="en-US" altLang="en-US" sz="1400" b="1">
                <a:latin typeface="Times New Roman" panose="02020603050405020304" pitchFamily="18" charset="0"/>
              </a:rPr>
              <a:t>ạ</a:t>
            </a:r>
            <a:r>
              <a:rPr lang="en-US" altLang="en-US" b="1">
                <a:latin typeface="Times New Roman" panose="02020603050405020304" pitchFamily="18" charset="0"/>
              </a:rPr>
              <a:t>i hoa </a:t>
            </a:r>
          </a:p>
          <a:p>
            <a:r>
              <a:rPr lang="en-US" altLang="en-US" b="1">
                <a:latin typeface="Times New Roman" panose="02020603050405020304" pitchFamily="18" charset="0"/>
              </a:rPr>
              <a:t>chúng mình ph</a:t>
            </a:r>
            <a:r>
              <a:rPr lang="en-US" altLang="en-US" sz="1400" b="1">
                <a:latin typeface="Times New Roman" panose="02020603050405020304" pitchFamily="18" charset="0"/>
              </a:rPr>
              <a:t>ả</a:t>
            </a:r>
            <a:r>
              <a:rPr lang="en-US" altLang="en-US" b="1">
                <a:latin typeface="Times New Roman" panose="02020603050405020304" pitchFamily="18" charset="0"/>
              </a:rPr>
              <a:t>i làm gì?</a:t>
            </a:r>
          </a:p>
        </p:txBody>
      </p:sp>
      <p:pic>
        <p:nvPicPr>
          <p:cNvPr id="58405" name="Picture 37" descr="Lam-cua-nhom-124231446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05200"/>
            <a:ext cx="2971800" cy="248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406" name="Text Box 38"/>
          <p:cNvSpPr txBox="1">
            <a:spLocks noChangeArrowheads="1"/>
          </p:cNvSpPr>
          <p:nvPr/>
        </p:nvSpPr>
        <p:spPr bwMode="auto">
          <a:xfrm>
            <a:off x="7239000" y="3886200"/>
            <a:ext cx="7493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8000" b="1">
                <a:solidFill>
                  <a:schemeClr val="accent2"/>
                </a:solidFill>
                <a:latin typeface="Arial" panose="020B0604020202020204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40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DO1M1S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683000" y="41275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0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1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2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3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4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3683000" y="20638"/>
            <a:ext cx="1223963" cy="9144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CCFF"/>
              </a:gs>
            </a:gsLst>
            <a:path path="shape">
              <a:fillToRect l="50000" t="50000" r="50000" b="50000"/>
            </a:path>
          </a:gradFill>
          <a:ln>
            <a:noFill/>
          </a:ln>
          <a:effectLst>
            <a:outerShdw dist="137372" dir="19578596" algn="ctr" rotWithShape="0">
              <a:srgbClr val="FF99FF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>
                <a:solidFill>
                  <a:srgbClr val="FF0066"/>
                </a:solidFill>
                <a:latin typeface=".VnTifani Heavy" pitchFamily="34" charset="0"/>
              </a:rPr>
              <a:t>5</a:t>
            </a:r>
          </a:p>
        </p:txBody>
      </p:sp>
      <p:pic>
        <p:nvPicPr>
          <p:cNvPr id="88073" name="Picture 9" descr="bells2med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19275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98" fill="hold"/>
                                        <p:tgtEl>
                                          <p:spTgt spid="88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88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0" presetClass="exit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45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8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0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8066"/>
                </p:tgtEl>
              </p:cMediaNode>
            </p:audio>
          </p:childTnLst>
        </p:cTn>
      </p:par>
    </p:tnLst>
    <p:bldLst>
      <p:bldP spid="88067" grpId="0" animBg="1"/>
      <p:bldP spid="88068" grpId="0" animBg="1"/>
      <p:bldP spid="88069" grpId="0" animBg="1"/>
      <p:bldP spid="88070" grpId="0" animBg="1"/>
      <p:bldP spid="88071" grpId="0" animBg="1"/>
      <p:bldP spid="8807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VuonXuan-BeKhanhMinh-4284460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854" fill="hold"/>
                                        <p:tgtEl>
                                          <p:spTgt spid="634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hinh-nen-hoat-hinh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-228600" y="0"/>
            <a:ext cx="960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Phần 3</a:t>
            </a:r>
          </a:p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Giao lưu đọc thơ</a:t>
            </a:r>
            <a:r>
              <a:rPr lang="en-US" altLang="en-US" sz="4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228600" y="304800"/>
            <a:ext cx="864711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600" b="1"/>
              <a:t>Khi đọc bài thơ hoa </a:t>
            </a:r>
            <a:r>
              <a:rPr lang="en-US" altLang="en-US" sz="4000" b="1">
                <a:latin typeface="Times New Roman" panose="02020603050405020304" pitchFamily="18" charset="0"/>
              </a:rPr>
              <a:t>cúc</a:t>
            </a:r>
            <a:r>
              <a:rPr lang="en-US" altLang="en-US" sz="3600" b="1"/>
              <a:t> vàng c</a:t>
            </a:r>
            <a:r>
              <a:rPr lang="en-US" altLang="en-US" sz="4000" b="1">
                <a:latin typeface="Times New Roman" panose="02020603050405020304" pitchFamily="18" charset="0"/>
              </a:rPr>
              <a:t>á</a:t>
            </a:r>
            <a:r>
              <a:rPr lang="en-US" altLang="en-US" sz="3600" b="1"/>
              <a:t>c con </a:t>
            </a:r>
          </a:p>
          <a:p>
            <a:r>
              <a:rPr lang="en-US" altLang="en-US" sz="3600" b="1"/>
              <a:t>đọc với giọng như thế nào?</a:t>
            </a:r>
            <a:r>
              <a:rPr lang="en-US" altLang="en-US" sz="2800"/>
              <a:t> </a:t>
            </a:r>
          </a:p>
        </p:txBody>
      </p:sp>
      <p:sp>
        <p:nvSpPr>
          <p:cNvPr id="77830" name="Text Box 6"/>
          <p:cNvSpPr txBox="1">
            <a:spLocks noChangeArrowheads="1"/>
          </p:cNvSpPr>
          <p:nvPr/>
        </p:nvSpPr>
        <p:spPr bwMode="auto">
          <a:xfrm>
            <a:off x="0" y="1849438"/>
            <a:ext cx="8532813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rgbClr val="FF0000"/>
                </a:solidFill>
              </a:rPr>
              <a:t>Đọc diễn cảm: 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với 4 câu đầu đọc chậm, 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4 c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r>
              <a:rPr lang="en-US" altLang="en-US" sz="2800" b="1">
                <a:solidFill>
                  <a:srgbClr val="FF0000"/>
                </a:solidFill>
              </a:rPr>
              <a:t>u tiếp theo đọc b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</a:rPr>
              <a:t>ì</a:t>
            </a:r>
            <a:r>
              <a:rPr lang="en-US" altLang="en-US" sz="2800" b="1">
                <a:solidFill>
                  <a:srgbClr val="FF0000"/>
                </a:solidFill>
              </a:rPr>
              <a:t>nh thường 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8 c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â</a:t>
            </a:r>
            <a:r>
              <a:rPr lang="en-US" altLang="en-US" sz="2800" b="1">
                <a:solidFill>
                  <a:srgbClr val="FF0000"/>
                </a:solidFill>
              </a:rPr>
              <a:t>u thơ cuối đọc thể hiện sự vui tươi phấn 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khởi giọng đọc nhanh hơn</a:t>
            </a:r>
          </a:p>
          <a:p>
            <a:r>
              <a:rPr lang="en-US" altLang="en-US" sz="2800" b="1">
                <a:solidFill>
                  <a:srgbClr val="FF0000"/>
                </a:solidFill>
              </a:rPr>
              <a:t>nhấn vào c</a:t>
            </a: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á</a:t>
            </a:r>
            <a:r>
              <a:rPr lang="en-US" altLang="en-US" sz="2800" b="1">
                <a:solidFill>
                  <a:srgbClr val="FF0000"/>
                </a:solidFill>
              </a:rPr>
              <a:t>c từ như Ồ, rực vàng, gom, nở bung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9" grpId="0"/>
      <p:bldP spid="7783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2133600" y="0"/>
            <a:ext cx="49180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5400" b="1">
                <a:solidFill>
                  <a:srgbClr val="FF0000"/>
                </a:solidFill>
              </a:rPr>
              <a:t>Hoa cóc vµng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4849813" y="1524000"/>
            <a:ext cx="4294187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ồ ch¼ng ph¶i ®©u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Mïa ®«ng n¾ng Ýt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Cóc gom n¾ng vµng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Vµo trong         biÕc</a:t>
            </a:r>
          </a:p>
          <a:p>
            <a:endParaRPr lang="en-US" altLang="en-US" sz="3200" b="1">
              <a:solidFill>
                <a:srgbClr val="FF0000"/>
              </a:solidFill>
            </a:endParaRPr>
          </a:p>
          <a:p>
            <a:r>
              <a:rPr lang="en-US" altLang="en-US" sz="3200" b="1">
                <a:solidFill>
                  <a:srgbClr val="FF0000"/>
                </a:solidFill>
              </a:rPr>
              <a:t>Chê cho ®Õn tÕt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Në bung thµnh hoa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Rùc vµng hoa 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Ấm vui mäi </a:t>
            </a: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0" y="1447800"/>
            <a:ext cx="4572000" cy="447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3200" b="1">
                <a:solidFill>
                  <a:srgbClr val="FF0000"/>
                </a:solidFill>
              </a:rPr>
              <a:t>Suèt c¶ mïa ®«ng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N¾ng ®i ®©u hÕt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Trêi ®¾p        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Cßn c©y chÞu rÐt</a:t>
            </a:r>
          </a:p>
          <a:p>
            <a:endParaRPr lang="en-US" altLang="en-US" sz="3200" b="1">
              <a:solidFill>
                <a:srgbClr val="FF0000"/>
              </a:solidFill>
            </a:endParaRPr>
          </a:p>
          <a:p>
            <a:r>
              <a:rPr lang="en-US" altLang="en-US" sz="3200" b="1">
                <a:solidFill>
                  <a:srgbClr val="FF0000"/>
                </a:solidFill>
              </a:rPr>
              <a:t>Sím nay në hÕt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ĐÇy s©n cóc vµng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ThÊy mïa xu©n ®Ñp</a:t>
            </a:r>
          </a:p>
          <a:p>
            <a:r>
              <a:rPr lang="en-US" altLang="en-US" sz="3200" b="1">
                <a:solidFill>
                  <a:srgbClr val="FF0000"/>
                </a:solidFill>
              </a:rPr>
              <a:t>N¾ng l¹i vÒ ch¾ng</a:t>
            </a: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3048000" y="4876800"/>
            <a:ext cx="152400" cy="762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1142" name="Picture 6" descr="small_tree_on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971800"/>
            <a:ext cx="8382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3" name="Picture 7" descr="Bo-chan-bong-hoi-2mx2m2-am-ap-bao-gom-ruot-v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14600"/>
            <a:ext cx="762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4" name="Picture 8" descr="lá hoa cúc và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819400"/>
            <a:ext cx="1020763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5" name="Picture 9" descr="y-nghia-cua-tranh-son-dau-hoa-cu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029200"/>
            <a:ext cx="838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6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562600"/>
            <a:ext cx="9144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4876800" y="6172200"/>
            <a:ext cx="4022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1" i="1"/>
              <a:t>S¸ng t¸c: NguyÔn V¾n Ch­¬ng</a:t>
            </a:r>
          </a:p>
        </p:txBody>
      </p:sp>
      <p:sp>
        <p:nvSpPr>
          <p:cNvPr id="91148" name="Rectangle 12"/>
          <p:cNvSpPr>
            <a:spLocks noChangeArrowheads="1"/>
          </p:cNvSpPr>
          <p:nvPr/>
        </p:nvSpPr>
        <p:spPr bwMode="auto">
          <a:xfrm>
            <a:off x="7467600" y="6096000"/>
            <a:ext cx="304800" cy="1524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1149" name="Rectangle 13"/>
          <p:cNvSpPr>
            <a:spLocks noChangeArrowheads="1"/>
          </p:cNvSpPr>
          <p:nvPr/>
        </p:nvSpPr>
        <p:spPr bwMode="auto">
          <a:xfrm>
            <a:off x="3048000" y="5410200"/>
            <a:ext cx="152400" cy="76200"/>
          </a:xfrm>
          <a:prstGeom prst="rect">
            <a:avLst/>
          </a:prstGeom>
          <a:solidFill>
            <a:srgbClr val="99FFCC"/>
          </a:solidFill>
          <a:ln w="9525">
            <a:solidFill>
              <a:srgbClr val="99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7" name="Picture 5" descr="6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-228600" y="0"/>
            <a:ext cx="960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Phần 4</a:t>
            </a:r>
          </a:p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Tổng kết chương trình</a:t>
            </a:r>
            <a:endParaRPr lang="en-US" altLang="en-US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209800" y="5562600"/>
            <a:ext cx="5137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6000" b="1">
                <a:latin typeface="Arial" panose="020B0604020202020204" pitchFamily="34" charset="0"/>
              </a:rPr>
              <a:t>Hoa cúc vàng</a:t>
            </a:r>
          </a:p>
        </p:txBody>
      </p:sp>
      <p:pic>
        <p:nvPicPr>
          <p:cNvPr id="5127" name="Picture 7" descr="y-nghia-cua-tranh-son-dau-hoa-c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41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6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-228600" y="0"/>
            <a:ext cx="96012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Phần 4</a:t>
            </a:r>
          </a:p>
          <a:p>
            <a:pPr algn="ctr"/>
            <a:r>
              <a:rPr lang="en-US" altLang="en-US" sz="6000" b="1">
                <a:solidFill>
                  <a:srgbClr val="FF0000"/>
                </a:solidFill>
                <a:latin typeface="Arial" panose="020B0604020202020204" pitchFamily="34" charset="0"/>
              </a:rPr>
              <a:t>Tổng kết chương trình</a:t>
            </a:r>
            <a:endParaRPr lang="en-US" altLang="en-US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75780" name="Giai điệu mùa xuân.m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403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57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57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78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38_23_1362051438_92_muad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9601200" y="914400"/>
            <a:ext cx="2209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Suốt cả mùa đông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Nắng đi đâu hết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Trời đắp chăn bông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Còn cây chịu rét.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nha_vuon_nong_thon_hoai_niem_lang_que_bac_bo_viphouse_vn%20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63246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3" name="AutoShape 7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4" name="AutoShape 8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4345" name="Picture 9" descr="hoa đà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1295400"/>
            <a:ext cx="83058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Large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57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7" name="Picture 11" descr="Large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6">
            <a:off x="3505200" y="3810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8" name="Picture 12" descr="chim-con-bay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838200"/>
            <a:ext cx="10668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9" name="Picture 13" descr="chim-con-bay1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10400" y="1524000"/>
            <a:ext cx="762000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0" name="Picture 14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1" name="Picture 15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2" name="Picture 16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3" name="Picture 17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4" name="Picture 18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5" name="Picture 19" descr="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6" name="Picture 20" descr="1"/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810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7" name="Picture 21" descr="15250686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6308">
            <a:off x="119856" y="565944"/>
            <a:ext cx="827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8" name="Picture 22" descr="2041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428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59" name="Picture 23" descr="hinh--dong--cute-5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095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0" name="Picture 24" descr="LargeImag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6">
            <a:off x="4343400" y="4572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1" name="Picture 25" descr="14%2B-%2B1%2B(6)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111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2" name="Picture 26" descr="fleur130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625"/>
            <a:ext cx="533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3" name="Picture 27" descr="48_zps96a9f10d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6576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4" name="Picture 28" descr="48_zps96a9f10d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6576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5" name="Picture 29" descr="48_zps96a9f10d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8100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6" name="Picture 30" descr="48_zps96a9f10d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6576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7" name="Picture 31" descr="2309202tv2q8adp8c_500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8" name="Picture 32" descr="2309202tv2q8adp8c_500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69" name="Picture 33" descr="2309202tv2q8adp8c_500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0" name="Picture 34" descr="2309202tv2q8adp8c_500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1" name="Picture 35" descr="anh_dong_19"/>
          <p:cNvPicPr>
            <a:picLocks noChangeAspect="1" noChangeArrowheads="1" noCrop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657600"/>
            <a:ext cx="533400" cy="52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2" name="Picture 36" descr="flower-35"/>
          <p:cNvPicPr>
            <a:picLocks noChangeAspect="1" noChangeArrowheads="1" noCrop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54450"/>
            <a:ext cx="3048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3" name="Rectangle 37"/>
          <p:cNvSpPr>
            <a:spLocks noChangeArrowheads="1"/>
          </p:cNvSpPr>
          <p:nvPr/>
        </p:nvSpPr>
        <p:spPr bwMode="auto">
          <a:xfrm>
            <a:off x="9144000" y="1600200"/>
            <a:ext cx="2743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Sớm nay nở hết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Đầy sân cúc vàng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Thấy mùa xuân đẹp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Nắng lại về chăng?</a:t>
            </a:r>
          </a:p>
        </p:txBody>
      </p:sp>
      <p:pic>
        <p:nvPicPr>
          <p:cNvPr id="14375" name="Picture 39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1828800" y="1066800"/>
            <a:ext cx="685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6" name="Picture 40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2819400" y="990600"/>
            <a:ext cx="685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77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3810000" y="1066800"/>
            <a:ext cx="685800" cy="547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ha_vuon_nong_thon_hoai_niem_lang_que_bac_bo_viphouse_vn%20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AutoShape 7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2" name="AutoShape 8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1307" name="Picture 4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45624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09" name="Picture 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800600"/>
            <a:ext cx="4562475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1" name="Picture 47" descr="11042796-dao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438400"/>
            <a:ext cx="1828800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312" name="Rectangle 48"/>
          <p:cNvSpPr>
            <a:spLocks noChangeArrowheads="1"/>
          </p:cNvSpPr>
          <p:nvPr/>
        </p:nvSpPr>
        <p:spPr bwMode="auto">
          <a:xfrm>
            <a:off x="9144000" y="2667000"/>
            <a:ext cx="2438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Ồ! Chẳng phải đâu!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Mùa đông nắng ít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Cúc gom nắng vàng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Vào trong chiếc lá</a:t>
            </a:r>
          </a:p>
        </p:txBody>
      </p:sp>
      <p:pic>
        <p:nvPicPr>
          <p:cNvPr id="11313" name="Picture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800600"/>
            <a:ext cx="4648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nha_vuon_nong_thon_hoai_niem_lang_que_bac_bo_viphouse_vn%20(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5720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800600"/>
            <a:ext cx="5334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AutoShape 7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6" name="AutoShape 8" descr="Kết quả hình ảnh cho mùa xuân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2297" name="Picture 9" descr="hoa đà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5867400" cy="516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LargeImag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09600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2" name="Picture 14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1148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3" name="Picture 15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148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4" name="Picture 16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5" name="Picture 17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2672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6" name="Picture 18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343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7" name="Picture 19" descr="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962400"/>
            <a:ext cx="53340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8" name="Picture 20" descr="1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43400"/>
            <a:ext cx="381000" cy="35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09" name="Picture 21" descr="15250686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36308">
            <a:off x="119856" y="565944"/>
            <a:ext cx="82708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0" name="Picture 22" descr="204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14287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1" name="Picture 23" descr="hinh--dong--cute-5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1095375" cy="866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2" name="Picture 24" descr="Large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6">
            <a:off x="4343400" y="4572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3" name="Picture 25" descr="14%2B-%2B1%2B(6)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31115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4" name="Picture 26" descr="fleur130"/>
          <p:cNvPicPr>
            <a:picLocks noChangeAspect="1" noChangeArrowheads="1" noCrop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03625"/>
            <a:ext cx="533400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5" name="Picture 27" descr="48_zps96a9f10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7" name="Picture 29" descr="48_zps96a9f10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7338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8" name="Picture 30" descr="48_zps96a9f10d"/>
          <p:cNvPicPr>
            <a:picLocks noChangeAspect="1" noChangeArrowheads="1" noCrop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733800"/>
            <a:ext cx="228600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19" name="Picture 31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0" name="Picture 32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1" name="Picture 33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5052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2" name="Picture 34" descr="2309202tv2q8adp8c_500"/>
          <p:cNvPicPr>
            <a:picLocks noChangeAspect="1" noChangeArrowheads="1" noCrop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41313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4" name="Picture 36" descr="flower-35"/>
          <p:cNvPicPr>
            <a:picLocks noChangeAspect="1" noChangeArrowheads="1" noCrop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3854450"/>
            <a:ext cx="304800" cy="24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8" name="Picture 40" descr="b775a4d97c851d9408f253ae7ef3db4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05000"/>
            <a:ext cx="45720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29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24000"/>
            <a:ext cx="45720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30" name="Rectangle 42"/>
          <p:cNvSpPr>
            <a:spLocks noChangeArrowheads="1"/>
          </p:cNvSpPr>
          <p:nvPr/>
        </p:nvSpPr>
        <p:spPr bwMode="auto">
          <a:xfrm>
            <a:off x="9144000" y="2667000"/>
            <a:ext cx="23622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Chờ cho đến Tết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Nở bung thành hoa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Rực vàng hoa cúc</a:t>
            </a:r>
          </a:p>
          <a:p>
            <a:r>
              <a:rPr lang="en-US" altLang="en-US">
                <a:solidFill>
                  <a:srgbClr val="FF0000"/>
                </a:solidFill>
                <a:latin typeface="Arial" panose="020B0604020202020204" pitchFamily="34" charset="0"/>
              </a:rPr>
              <a:t>Ấm vui mọi nhà.</a:t>
            </a:r>
          </a:p>
        </p:txBody>
      </p:sp>
      <p:pic>
        <p:nvPicPr>
          <p:cNvPr id="12331" name="Picture 43" descr="Untitled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583">
            <a:off x="3657600" y="533400"/>
            <a:ext cx="23622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2" name="Picture 44" descr="Untitled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583">
            <a:off x="4419600" y="533400"/>
            <a:ext cx="23622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3" name="Picture 45" descr="Untitled-1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75583">
            <a:off x="5029200" y="685800"/>
            <a:ext cx="5105400" cy="23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4" name="Picture 46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1371600" y="533400"/>
            <a:ext cx="914400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6" name="Picture 48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2286000" y="990600"/>
            <a:ext cx="774700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7" name="Picture 49" descr="Bluebird05-animated-chick_in_flight"/>
          <p:cNvPicPr>
            <a:picLocks noChangeAspect="1" noChangeArrowheads="1" noCrop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2819400" y="762000"/>
            <a:ext cx="4572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8" name="Picture 50" descr="Bluebird05-animated-chick_in_flight"/>
          <p:cNvPicPr>
            <a:picLocks noChangeAspect="1" noChangeArrowheads="1" noCrop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5908" flipH="1">
            <a:off x="3429000" y="990600"/>
            <a:ext cx="609600" cy="48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39" name="Picture 51" descr="Large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6">
            <a:off x="5029200" y="12954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0" name="Picture 52" descr="Large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776">
            <a:off x="7162800" y="1524000"/>
            <a:ext cx="400050" cy="455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1" name="Picture 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4267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2" name="Picture 54" descr="spring-smiley-1"/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92125"/>
            <a:ext cx="1524000" cy="110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3" name="Picture 55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8100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4" name="Picture 56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862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5" name="Picture 57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100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6" name="Picture 58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47" name="Picture 59" descr="33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038600"/>
            <a:ext cx="77311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5" descr="hinh-nen-dep-cho-may-tinh-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1981200" y="990600"/>
            <a:ext cx="56007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800" b="1">
                <a:solidFill>
                  <a:srgbClr val="FF0000"/>
                </a:solidFill>
              </a:rPr>
              <a:t>Phần 2: Trổ tài </a:t>
            </a:r>
            <a:br>
              <a:rPr lang="en-US" altLang="en-US" sz="4800" b="1">
                <a:solidFill>
                  <a:srgbClr val="FF0000"/>
                </a:solidFill>
              </a:rPr>
            </a:br>
            <a:r>
              <a:rPr lang="en-US" altLang="en-US" sz="4800" b="1">
                <a:solidFill>
                  <a:srgbClr val="FF0000"/>
                </a:solidFill>
              </a:rPr>
              <a:t>kh¸m ph¸ bài thơ.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931</TotalTime>
  <Words>810</Words>
  <Application>Microsoft Office PowerPoint</Application>
  <PresentationFormat>On-screen Show (4:3)</PresentationFormat>
  <Paragraphs>209</Paragraphs>
  <Slides>31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.VnAvant</vt:lpstr>
      <vt:lpstr>.VnTifani Heavy</vt:lpstr>
      <vt:lpstr>Times New Roman</vt:lpstr>
      <vt:lpstr>.VnTime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 loc</dc:creator>
  <cp:lastModifiedBy>MyPC</cp:lastModifiedBy>
  <cp:revision>44</cp:revision>
  <cp:lastPrinted>1601-01-01T00:00:00Z</cp:lastPrinted>
  <dcterms:created xsi:type="dcterms:W3CDTF">2016-02-21T07:20:35Z</dcterms:created>
  <dcterms:modified xsi:type="dcterms:W3CDTF">2025-04-04T02:08:00Z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