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5" r:id="rId2"/>
    <p:sldId id="257" r:id="rId3"/>
    <p:sldId id="258" r:id="rId4"/>
    <p:sldId id="278" r:id="rId5"/>
    <p:sldId id="279" r:id="rId6"/>
    <p:sldId id="261" r:id="rId7"/>
    <p:sldId id="262" r:id="rId8"/>
    <p:sldId id="263" r:id="rId9"/>
    <p:sldId id="302" r:id="rId10"/>
    <p:sldId id="264" r:id="rId11"/>
    <p:sldId id="265" r:id="rId12"/>
    <p:sldId id="266" r:id="rId13"/>
    <p:sldId id="303" r:id="rId14"/>
    <p:sldId id="301" r:id="rId15"/>
    <p:sldId id="269" r:id="rId16"/>
    <p:sldId id="270" r:id="rId17"/>
    <p:sldId id="271" r:id="rId18"/>
    <p:sldId id="272" r:id="rId19"/>
    <p:sldId id="274" r:id="rId20"/>
    <p:sldId id="275" r:id="rId21"/>
    <p:sldId id="282" r:id="rId22"/>
    <p:sldId id="283" r:id="rId23"/>
    <p:sldId id="277" r:id="rId24"/>
    <p:sldId id="276" r:id="rId25"/>
    <p:sldId id="280" r:id="rId26"/>
    <p:sldId id="284" r:id="rId27"/>
    <p:sldId id="286" r:id="rId28"/>
    <p:sldId id="285" r:id="rId29"/>
    <p:sldId id="288" r:id="rId30"/>
    <p:sldId id="290" r:id="rId31"/>
    <p:sldId id="291" r:id="rId32"/>
    <p:sldId id="289" r:id="rId33"/>
    <p:sldId id="292" r:id="rId34"/>
    <p:sldId id="295" r:id="rId35"/>
    <p:sldId id="294" r:id="rId36"/>
    <p:sldId id="296" r:id="rId37"/>
    <p:sldId id="293" r:id="rId38"/>
    <p:sldId id="297" r:id="rId39"/>
    <p:sldId id="298" r:id="rId40"/>
    <p:sldId id="299" r:id="rId41"/>
    <p:sldId id="300" r:id="rId42"/>
    <p:sldId id="281" r:id="rId43"/>
    <p:sldId id="30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FF0066"/>
    <a:srgbClr val="00C600"/>
    <a:srgbClr val="FFFFFF"/>
    <a:srgbClr val="FFFF00"/>
    <a:srgbClr val="CC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069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75E8CB-71B6-48DA-A4EE-EC5F756B36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D8F29-3A80-49B5-B90F-55623373E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25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7EABF-6CDA-4041-BD87-CC33CCB18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0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A77BB-F1A6-479A-B5E4-788691219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73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1B899-8ABA-405A-BCE3-9464AE412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699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6ED7E-385E-49EF-8989-98A02AAAA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B1054-3913-44B1-BDCD-89D9D1974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EBE78-31F7-42F7-B089-ECE6C63A9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22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0DF3-6C5B-4B9E-9F2E-16BB16CB7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1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A4E9B-BE81-47EF-8F03-C999B9C03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1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D0B86-54EE-4C42-925A-299A1FDCF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2B70E-7456-449B-9DC0-ECEEF9DB8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67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21A3A-A14F-4335-9904-424615B1F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8308E-B88D-4047-B381-ACBFD54D8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69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7A37E05-E92B-4DB9-8F62-D097428A35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Downloads\NHAC%20DONG%20VAT\1GA%20TRONG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audio" Target="../media/audio2.wav"/><Relationship Id="rId7" Type="http://schemas.openxmlformats.org/officeDocument/2006/relationships/image" Target="../media/image62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61.png"/><Relationship Id="rId11" Type="http://schemas.openxmlformats.org/officeDocument/2006/relationships/image" Target="../media/image66.gif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audio" Target="../media/audio3.wav"/><Relationship Id="rId9" Type="http://schemas.openxmlformats.org/officeDocument/2006/relationships/image" Target="../media/image6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hyperlink" Target="file:///G:\HappyKid.ex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audio" Target="../media/audio3.wav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6" Type="http://schemas.openxmlformats.org/officeDocument/2006/relationships/image" Target="../media/image64.wmf"/><Relationship Id="rId5" Type="http://schemas.openxmlformats.org/officeDocument/2006/relationships/image" Target="../media/image66.gif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5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64.wmf"/><Relationship Id="rId4" Type="http://schemas.openxmlformats.org/officeDocument/2006/relationships/image" Target="../media/image6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5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2.gif"/><Relationship Id="rId4" Type="http://schemas.openxmlformats.org/officeDocument/2006/relationships/image" Target="../media/image6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WordArt 5"/>
          <p:cNvSpPr>
            <a:spLocks noChangeArrowheads="1" noChangeShapeType="1" noTextEdit="1"/>
          </p:cNvSpPr>
          <p:nvPr/>
        </p:nvSpPr>
        <p:spPr bwMode="auto">
          <a:xfrm>
            <a:off x="1752600" y="3886200"/>
            <a:ext cx="1295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</a:p>
        </p:txBody>
      </p:sp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>
            <a:off x="2590800" y="1828800"/>
            <a:ext cx="3705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Chủ đề: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3048000" y="3581400"/>
            <a:ext cx="434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những con vật  sống dưới nước</a:t>
            </a:r>
            <a:endParaRPr lang="en-US" sz="3600" kern="1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4" name="WordArt 8"/>
          <p:cNvSpPr>
            <a:spLocks noChangeArrowheads="1" noChangeShapeType="1" noTextEdit="1"/>
          </p:cNvSpPr>
          <p:nvPr/>
        </p:nvSpPr>
        <p:spPr bwMode="auto">
          <a:xfrm>
            <a:off x="2895600" y="2819400"/>
            <a:ext cx="2714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KPKH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620000" y="5791200"/>
            <a:ext cx="403225" cy="392113"/>
          </a:xfrm>
          <a:prstGeom prst="star5">
            <a:avLst>
              <a:gd name="adj" fmla="val 25588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838200" y="609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7924800" y="457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143000" y="5638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4114800" y="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44196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7086600" y="2971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457200" y="3352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18" name="1GA TR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29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a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3802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han cua cop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7"/>
          <a:stretch>
            <a:fillRect/>
          </a:stretch>
        </p:blipFill>
        <p:spPr bwMode="auto">
          <a:xfrm>
            <a:off x="773113" y="3733800"/>
            <a:ext cx="73802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00200" y="1752600"/>
            <a:ext cx="5688013" cy="2819400"/>
            <a:chOff x="1600200" y="1219200"/>
            <a:chExt cx="5688573" cy="2819400"/>
          </a:xfrm>
        </p:grpSpPr>
        <p:pic>
          <p:nvPicPr>
            <p:cNvPr id="11269" name="Picture 3" descr="cang cua 2 copy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219200"/>
              <a:ext cx="2411973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4" descr="cang cua 1 copy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371600"/>
              <a:ext cx="2286000" cy="261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2" descr="cua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463"/>
            <a:ext cx="7164388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8162 L 0.60833 0.029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22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91 0.03954 L 0.0059 0.08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430d46a527ba8889c0c60ee085715d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0" y="2636838"/>
            <a:ext cx="3995738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Cua ram me</a:t>
            </a:r>
          </a:p>
        </p:txBody>
      </p:sp>
      <p:pic>
        <p:nvPicPr>
          <p:cNvPr id="14340" name="Picture 8" descr="images1210171_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6766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643438" y="2708275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4643438" y="2708275"/>
            <a:ext cx="3673475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Canh cua</a:t>
            </a:r>
          </a:p>
        </p:txBody>
      </p:sp>
      <p:pic>
        <p:nvPicPr>
          <p:cNvPr id="14343" name="Picture 13" descr="cua%20h%E1%BA%A5p%20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37449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0" y="5949950"/>
            <a:ext cx="3995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179388" y="5949950"/>
            <a:ext cx="3744912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Cua hấp</a:t>
            </a:r>
          </a:p>
        </p:txBody>
      </p:sp>
      <p:pic>
        <p:nvPicPr>
          <p:cNvPr id="14346" name="Picture 17" descr="290912_112545img_38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39608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4500563" y="6021388"/>
            <a:ext cx="3887787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Bún riêu cua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2" grpId="0" animBg="1"/>
      <p:bldP spid="14345" grpId="0" animBg="1"/>
      <p:bldP spid="143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tôm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ung to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42846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n to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24075"/>
            <a:ext cx="31686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27122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0" y="2852738"/>
            <a:ext cx="4211638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Tôm tích</a:t>
            </a:r>
          </a:p>
        </p:txBody>
      </p:sp>
      <p:pic>
        <p:nvPicPr>
          <p:cNvPr id="18436" name="Picture 8" descr="89260347Panulirus%20orn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335463" y="2800350"/>
            <a:ext cx="448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427538" y="2781300"/>
            <a:ext cx="4716462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Tôm hùm</a:t>
            </a:r>
          </a:p>
        </p:txBody>
      </p:sp>
      <p:pic>
        <p:nvPicPr>
          <p:cNvPr id="18439" name="Picture 12" descr="tom-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2846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0" y="6156325"/>
            <a:ext cx="4284663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Tôm Sú</a:t>
            </a:r>
          </a:p>
        </p:txBody>
      </p:sp>
      <p:pic>
        <p:nvPicPr>
          <p:cNvPr id="18441" name="Picture 15" descr="20131005090232eJWKR9aoz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46434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4500563" y="6156325"/>
            <a:ext cx="4643437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Tôm mũ 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 animBg="1"/>
      <p:bldP spid="18440" grpId="0" animBg="1"/>
      <p:bldP spid="184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18-T%C3%B4m%20Th%E1%BA%BB%20ram%20th%E1%BB%8Bt%20ba%20r%E1%BB%8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tomsuh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5005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sotaydulich_tomnuong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3" descr="164_thumb_lau_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1663"/>
            <a:ext cx="45720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4643438" y="6092825"/>
            <a:ext cx="4500562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Lẩu Tôm</a:t>
            </a: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0" y="6156325"/>
            <a:ext cx="4500563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Tôm hấp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0" y="2420938"/>
            <a:ext cx="4500563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Tôm kho thịt</a:t>
            </a:r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4572000" y="2492375"/>
            <a:ext cx="4572000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</a:rPr>
              <a:t>Tôm nướng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94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nail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268538" y="6237288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Các món ăn từ ốc</a:t>
            </a:r>
          </a:p>
        </p:txBody>
      </p:sp>
      <p:pic>
        <p:nvPicPr>
          <p:cNvPr id="22531" name="Picture 6" descr="con-oc-oc-buou-oc-bu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jde1378262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oc-huong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27831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0" y="2636838"/>
            <a:ext cx="4356100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ốc gạo</a:t>
            </a: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4427538" y="2636838"/>
            <a:ext cx="4716462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Ôc giác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0" y="6092825"/>
            <a:ext cx="4211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0" y="6156325"/>
            <a:ext cx="4284663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Ốc hương</a:t>
            </a:r>
          </a:p>
        </p:txBody>
      </p:sp>
      <p:pic>
        <p:nvPicPr>
          <p:cNvPr id="22538" name="Picture 16" descr="oc20se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362325"/>
            <a:ext cx="4660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4500563" y="6165850"/>
            <a:ext cx="4643437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Ốc sên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7" grpId="0" animBg="1"/>
      <p:bldP spid="22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476375" y="1844675"/>
            <a:ext cx="6480175" cy="211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72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1: </a:t>
            </a:r>
          </a:p>
          <a:p>
            <a:pPr algn="ctr"/>
            <a:r>
              <a:rPr lang="vi-VN" sz="3600" kern="10" spc="72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Ổn định- Giới thiệu</a:t>
            </a:r>
            <a:endParaRPr lang="en-US" sz="3600" kern="10" spc="72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NOk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 descr="1293-trai-nghiem-cac-mon-ngon-tu-oc-g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 descr="images1086389_mon_ngon_tu_oc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4275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4" descr="bun-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47879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5"/>
          <p:cNvSpPr txBox="1">
            <a:spLocks noChangeArrowheads="1"/>
          </p:cNvSpPr>
          <p:nvPr/>
        </p:nvSpPr>
        <p:spPr bwMode="auto">
          <a:xfrm>
            <a:off x="0" y="2565400"/>
            <a:ext cx="4500563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Ốc Luộc</a:t>
            </a:r>
          </a:p>
        </p:txBody>
      </p:sp>
      <p:sp>
        <p:nvSpPr>
          <p:cNvPr id="23559" name="Text Box 16"/>
          <p:cNvSpPr txBox="1">
            <a:spLocks noChangeArrowheads="1"/>
          </p:cNvSpPr>
          <p:nvPr/>
        </p:nvSpPr>
        <p:spPr bwMode="auto">
          <a:xfrm>
            <a:off x="4500563" y="2565400"/>
            <a:ext cx="4643437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Gỏi ốc</a:t>
            </a:r>
          </a:p>
        </p:txBody>
      </p:sp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0" y="6156325"/>
            <a:ext cx="4356100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Ốc Xào Xả Ớt</a:t>
            </a: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4427538" y="6165850"/>
            <a:ext cx="4716462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Bún Ốc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 chep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5720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u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5720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So sánh : Giống nhau và khác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So sánh : Giống nhau và khác nhau</a:t>
            </a:r>
          </a:p>
        </p:txBody>
      </p:sp>
      <p:pic>
        <p:nvPicPr>
          <p:cNvPr id="41990" name="Picture 3" descr="tôm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50056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%E1%BB%90c+b%C6%B0%C6%A1u+v%C3%A0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46434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4643438" cy="3213100"/>
            <a:chOff x="5105400" y="4191000"/>
            <a:chExt cx="3733800" cy="2438400"/>
          </a:xfrm>
        </p:grpSpPr>
        <p:pic>
          <p:nvPicPr>
            <p:cNvPr id="23558" name="Picture 5" descr="ca chep 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191000"/>
              <a:ext cx="3733800" cy="18383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Rectangle 10"/>
            <p:cNvSpPr>
              <a:spLocks noChangeArrowheads="1"/>
            </p:cNvSpPr>
            <p:nvPr/>
          </p:nvSpPr>
          <p:spPr bwMode="auto">
            <a:xfrm>
              <a:off x="5105400" y="6019800"/>
              <a:ext cx="3733800" cy="6096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pic>
        <p:nvPicPr>
          <p:cNvPr id="20488" name="Picture 8" descr="%E1%BB%90c+b%C6%B0%C6%A1u+v%C3%A0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6434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 descr="tôm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u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1663"/>
            <a:ext cx="45720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on mu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30225512_tn_namcuc31320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34925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1314676487_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432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1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92" name="Picture 16" descr="Trachemys_scripta_elegans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384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starfish-orange-plastic-f102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31686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AutoShape 2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98" name="Picture 22" descr="S%C3%B2-%C4%91i%E1%BB%87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429000"/>
            <a:ext cx="2987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9930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3: </a:t>
            </a:r>
          </a:p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 Lưu Cùng Khán Giả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403350" y="0"/>
            <a:ext cx="77406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/>
              <a:t>Câu 1:	Cô đọc đoạn thơ</a:t>
            </a:r>
          </a:p>
          <a:p>
            <a:pPr eaLnBrk="1" hangingPunct="1"/>
            <a:r>
              <a:rPr lang="en-US" altLang="en-US" sz="2500" b="1"/>
              <a:t>         Xưa có 1 bà già nghèo</a:t>
            </a:r>
          </a:p>
          <a:p>
            <a:pPr eaLnBrk="1" hangingPunct="1"/>
            <a:r>
              <a:rPr lang="en-US" altLang="en-US" sz="2500" b="1"/>
              <a:t>        Chuyên mò cua, bắt…</a:t>
            </a: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1187450" y="3284538"/>
            <a:ext cx="705643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500" b="1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500" b="1"/>
              <a:t>1/ Con Cá.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500" b="1"/>
              <a:t>2/ Con Ếch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500" b="1"/>
              <a:t>3/ Con Ốc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500" b="1"/>
              <a:t>4/ Con Tôm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32-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Frames PPT 002"/>
          <p:cNvPicPr>
            <a:picLocks noChangeAspect="1" noChangeArrowheads="1"/>
          </p:cNvPicPr>
          <p:nvPr/>
        </p:nvPicPr>
        <p:blipFill>
          <a:blip r:embed="rId6">
            <a:lum bright="12000"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419600" y="2171700"/>
            <a:ext cx="304800" cy="304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Picture 5" descr="200709100131479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72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s_f_01_589_01_0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4196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514600" y="2438400"/>
            <a:ext cx="3962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514600" y="2438400"/>
            <a:ext cx="3962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514600" y="2438400"/>
            <a:ext cx="3962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2514600" y="2438400"/>
            <a:ext cx="3962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0000">
              <a:latin typeface="Arial" panose="020B0604020202020204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2514600" y="2438400"/>
            <a:ext cx="3962400" cy="3048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0000">
              <a:latin typeface="Arial" panose="020B0604020202020204" pitchFamily="34" charset="0"/>
            </a:endParaRPr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>
            <a:off x="1116013" y="1196975"/>
            <a:ext cx="7200900" cy="5105400"/>
          </a:xfrm>
          <a:prstGeom prst="star24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0">
                <a:solidFill>
                  <a:schemeClr val="bg1"/>
                </a:solidFill>
                <a:latin typeface="Arial" panose="020B0604020202020204" pitchFamily="34" charset="0"/>
              </a:rPr>
              <a:t>Hết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4"/>
                </p:tgtEl>
              </p:cMediaNode>
            </p:audio>
          </p:childTnLst>
        </p:cTn>
      </p:par>
    </p:tnLst>
    <p:bldLst>
      <p:bldP spid="461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4"/>
          <p:cNvGrpSpPr>
            <a:grpSpLocks/>
          </p:cNvGrpSpPr>
          <p:nvPr/>
        </p:nvGrpSpPr>
        <p:grpSpPr bwMode="auto">
          <a:xfrm>
            <a:off x="0" y="0"/>
            <a:ext cx="4356100" cy="3213100"/>
            <a:chOff x="5105400" y="4191000"/>
            <a:chExt cx="3733800" cy="2438400"/>
          </a:xfrm>
        </p:grpSpPr>
        <p:pic>
          <p:nvPicPr>
            <p:cNvPr id="28685" name="Picture 5" descr="ca chep 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191000"/>
              <a:ext cx="3733800" cy="18383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6" name="Rectangle 10"/>
            <p:cNvSpPr>
              <a:spLocks noChangeArrowheads="1"/>
            </p:cNvSpPr>
            <p:nvPr/>
          </p:nvSpPr>
          <p:spPr bwMode="auto">
            <a:xfrm>
              <a:off x="5105400" y="6019800"/>
              <a:ext cx="3733800" cy="6096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0" y="0"/>
            <a:ext cx="4356100" cy="3213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900113" y="692150"/>
            <a:ext cx="215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0" b="1">
                <a:solidFill>
                  <a:srgbClr val="FF3300"/>
                </a:solidFill>
              </a:rPr>
              <a:t>1</a:t>
            </a:r>
          </a:p>
        </p:txBody>
      </p:sp>
      <p:pic>
        <p:nvPicPr>
          <p:cNvPr id="28677" name="Picture 10" descr="1314676487_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4500563" y="0"/>
            <a:ext cx="4643437" cy="32131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5795963" y="765175"/>
            <a:ext cx="18716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0" b="1"/>
              <a:t>2</a:t>
            </a:r>
          </a:p>
        </p:txBody>
      </p:sp>
      <p:pic>
        <p:nvPicPr>
          <p:cNvPr id="28680" name="Picture 8" descr="%E1%BB%90c+b%C6%B0%C6%A1u+v%C3%A0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46434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4500563" y="3213100"/>
            <a:ext cx="4643437" cy="36449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011863" y="4508500"/>
            <a:ext cx="20161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0" b="1"/>
              <a:t>3</a:t>
            </a:r>
          </a:p>
        </p:txBody>
      </p:sp>
      <p:pic>
        <p:nvPicPr>
          <p:cNvPr id="28683" name="Picture 3" descr="tôm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Rectangle 18"/>
          <p:cNvSpPr>
            <a:spLocks noChangeArrowheads="1"/>
          </p:cNvSpPr>
          <p:nvPr/>
        </p:nvSpPr>
        <p:spPr bwMode="auto">
          <a:xfrm>
            <a:off x="0" y="3213100"/>
            <a:ext cx="4500563" cy="3644900"/>
          </a:xfrm>
          <a:prstGeom prst="rect">
            <a:avLst/>
          </a:prstGeom>
          <a:solidFill>
            <a:srgbClr val="00C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16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8">
            <a:hlinkClick r:id="rId4" action="ppaction://program"/>
          </p:cNvPr>
          <p:cNvSpPr>
            <a:spLocks noChangeArrowheads="1"/>
          </p:cNvSpPr>
          <p:nvPr/>
        </p:nvSpPr>
        <p:spPr bwMode="auto">
          <a:xfrm>
            <a:off x="2209800" y="2590800"/>
            <a:ext cx="487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0">
                <a:solidFill>
                  <a:srgbClr val="3333FF"/>
                </a:solidFill>
                <a:latin typeface="Times New Roman" panose="02020603050405020304" pitchFamily="18" charset="0"/>
              </a:rPr>
              <a:t>Đúng rồi !</a:t>
            </a:r>
          </a:p>
        </p:txBody>
      </p:sp>
      <p:pic>
        <p:nvPicPr>
          <p:cNvPr id="29700" name="Picture 9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50595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3912 L 0.07882 -0.21736 L 0.28698 -0.21736 L 0.43264 -0.03912 L 0.43264 0.21551 L 0.28698 0.39444 L 0.07882 0.39444 L -0.06666 0.21551 L -0.06666 -0.03912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1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5215dab8_6b07431e_anh-dong-dep-nhat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79388" y="620713"/>
            <a:ext cx="8964612" cy="482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2: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Tài Năng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6"/>
          <p:cNvSpPr txBox="1">
            <a:spLocks noChangeArrowheads="1"/>
          </p:cNvSpPr>
          <p:nvPr/>
        </p:nvSpPr>
        <p:spPr bwMode="auto">
          <a:xfrm>
            <a:off x="971550" y="0"/>
            <a:ext cx="7704138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>
                <a:latin typeface="Times New Roman" panose="02020603050405020304" pitchFamily="18" charset="0"/>
              </a:rPr>
              <a:t>- Con gì có hai râu dài, mình dài cong, bơi thụt lùi?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000">
                <a:latin typeface="Times New Roman" panose="02020603050405020304" pitchFamily="18" charset="0"/>
              </a:rPr>
              <a:t>1/ Con cua.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000">
                <a:latin typeface="Times New Roman" panose="02020603050405020304" pitchFamily="18" charset="0"/>
              </a:rPr>
              <a:t>2/ Con tôm.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000">
                <a:latin typeface="Times New Roman" panose="02020603050405020304" pitchFamily="18" charset="0"/>
              </a:rPr>
              <a:t>3/ Con Ốc.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000">
                <a:latin typeface="Times New Roman" panose="02020603050405020304" pitchFamily="18" charset="0"/>
              </a:rPr>
              <a:t>4/ Con rùa.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Frames PPT 002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0" descr="s_f_01_589_01_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4196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2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3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83661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4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5" descr="2007091001314791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6" descr="032-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62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771775" y="2133600"/>
            <a:ext cx="32400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0" b="1"/>
              <a:t>1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203575" y="2205038"/>
            <a:ext cx="25923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0" b="1"/>
              <a:t>2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635375" y="2276475"/>
            <a:ext cx="20875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0" b="1"/>
              <a:t>3</a:t>
            </a:r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1143000" y="1600200"/>
            <a:ext cx="7239000" cy="5105400"/>
          </a:xfrm>
          <a:prstGeom prst="star24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0">
                <a:solidFill>
                  <a:schemeClr val="bg1"/>
                </a:solidFill>
                <a:latin typeface="Arial" panose="020B0604020202020204" pitchFamily="34" charset="0"/>
              </a:rPr>
              <a:t>Hết giờ</a:t>
            </a:r>
          </a:p>
        </p:txBody>
      </p:sp>
      <p:pic>
        <p:nvPicPr>
          <p:cNvPr id="52245" name="Picture 21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638175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500"/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5"/>
                </p:tgtEl>
              </p:cMediaNode>
            </p:audio>
          </p:childTnLst>
        </p:cTn>
      </p:par>
    </p:tnLst>
    <p:bldLst>
      <p:bldP spid="52241" grpId="0"/>
      <p:bldP spid="52241" grpId="1"/>
      <p:bldP spid="52242" grpId="0"/>
      <p:bldP spid="52242" grpId="1"/>
      <p:bldP spid="522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Trachemys_scripta_elegans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tôm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con mu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27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3" descr="cu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4716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5"/>
          <p:cNvSpPr>
            <a:spLocks noChangeArrowheads="1"/>
          </p:cNvSpPr>
          <p:nvPr/>
        </p:nvSpPr>
        <p:spPr bwMode="auto">
          <a:xfrm>
            <a:off x="4427538" y="3429000"/>
            <a:ext cx="4716462" cy="3429000"/>
          </a:xfrm>
          <a:prstGeom prst="rect">
            <a:avLst/>
          </a:prstGeom>
          <a:solidFill>
            <a:srgbClr val="00C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5724525" y="4149725"/>
            <a:ext cx="18716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0" b="1"/>
              <a:t>1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4427538" y="0"/>
            <a:ext cx="4716462" cy="3429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011863" y="765175"/>
            <a:ext cx="24479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778" name="Rectangle 19"/>
          <p:cNvSpPr>
            <a:spLocks noChangeArrowheads="1"/>
          </p:cNvSpPr>
          <p:nvPr/>
        </p:nvSpPr>
        <p:spPr bwMode="auto">
          <a:xfrm>
            <a:off x="0" y="0"/>
            <a:ext cx="4427538" cy="3429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2779" name="Text Box 21"/>
          <p:cNvSpPr txBox="1">
            <a:spLocks noChangeArrowheads="1"/>
          </p:cNvSpPr>
          <p:nvPr/>
        </p:nvSpPr>
        <p:spPr bwMode="auto">
          <a:xfrm>
            <a:off x="1476375" y="1125538"/>
            <a:ext cx="13668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2780" name="Rectangle 22"/>
          <p:cNvSpPr>
            <a:spLocks noChangeArrowheads="1"/>
          </p:cNvSpPr>
          <p:nvPr/>
        </p:nvSpPr>
        <p:spPr bwMode="auto">
          <a:xfrm>
            <a:off x="0" y="3500438"/>
            <a:ext cx="4427538" cy="33575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1" name="Text Box 23"/>
          <p:cNvSpPr txBox="1">
            <a:spLocks noChangeArrowheads="1"/>
          </p:cNvSpPr>
          <p:nvPr/>
        </p:nvSpPr>
        <p:spPr bwMode="auto">
          <a:xfrm>
            <a:off x="1042988" y="4437063"/>
            <a:ext cx="19446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5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16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88913"/>
            <a:ext cx="9864726" cy="697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763713" y="2781300"/>
            <a:ext cx="52895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0">
                <a:solidFill>
                  <a:srgbClr val="3333FF"/>
                </a:solidFill>
              </a:rPr>
              <a:t>Đúng rồi !</a:t>
            </a:r>
          </a:p>
        </p:txBody>
      </p:sp>
      <p:pic>
        <p:nvPicPr>
          <p:cNvPr id="55306" name="Picture 10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308725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20116 C 0.14653 -0.20116 0.26805 -0.11204 0.26805 -0.00208 C 0.26805 0.10764 0.14653 0.19699 -0.00278 0.19699 C -0.15209 0.19699 -0.27344 0.10764 -0.27344 -0.00208 C -0.27344 -0.11204 -0.15209 -0.20116 -0.00278 -0.2011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6"/>
                </p:tgtEl>
              </p:cMediaNode>
            </p:audio>
          </p:childTnLst>
        </p:cTn>
      </p:par>
    </p:tnLst>
    <p:bldLst>
      <p:bldP spid="553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116013" y="549275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900113" y="1196975"/>
            <a:ext cx="626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- 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83534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 Cô mở một đoạn nhạc, cháu đoán xem bài hát nói về con gì?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/>
          </a:p>
          <a:p>
            <a:pPr eaLnBrk="1" hangingPunct="1">
              <a:spcBef>
                <a:spcPct val="50000"/>
              </a:spcBef>
            </a:pPr>
            <a:r>
              <a:rPr lang="en-US" altLang="en-US" sz="4000"/>
              <a:t>1/ Con ốc.				2/ con cua.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/>
              <a:t>3/ Con Tôm.			4/ Con Cá.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Frames PPT 002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s_f_01_589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4196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5251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0066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032-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62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" descr="200709100131479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348038" y="2492375"/>
            <a:ext cx="23034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563938" y="2636838"/>
            <a:ext cx="20161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/>
              <a:t>2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779838" y="2636838"/>
            <a:ext cx="17287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/>
              <a:t>3</a:t>
            </a:r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1143000" y="1600200"/>
            <a:ext cx="7239000" cy="5105400"/>
          </a:xfrm>
          <a:prstGeom prst="star24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0">
                <a:solidFill>
                  <a:schemeClr val="bg1"/>
                </a:solidFill>
                <a:latin typeface="Arial" panose="020B0604020202020204" pitchFamily="34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/>
      <p:bldP spid="58379" grpId="1"/>
      <p:bldP spid="58380" grpId="0"/>
      <p:bldP spid="58380" grpId="1"/>
      <p:bldP spid="58382" grpId="0"/>
      <p:bldP spid="58382" grpId="1"/>
      <p:bldP spid="583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4"/>
          <p:cNvGrpSpPr>
            <a:grpSpLocks/>
          </p:cNvGrpSpPr>
          <p:nvPr/>
        </p:nvGrpSpPr>
        <p:grpSpPr bwMode="auto">
          <a:xfrm>
            <a:off x="4500563" y="3644900"/>
            <a:ext cx="4643437" cy="3213100"/>
            <a:chOff x="5105400" y="4191000"/>
            <a:chExt cx="3733800" cy="2438400"/>
          </a:xfrm>
        </p:grpSpPr>
        <p:pic>
          <p:nvPicPr>
            <p:cNvPr id="36876" name="Picture 5" descr="ca chep 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191000"/>
              <a:ext cx="3733800" cy="18383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Rectangle 10"/>
            <p:cNvSpPr>
              <a:spLocks noChangeArrowheads="1"/>
            </p:cNvSpPr>
            <p:nvPr/>
          </p:nvSpPr>
          <p:spPr bwMode="auto">
            <a:xfrm>
              <a:off x="5105400" y="6019800"/>
              <a:ext cx="3733800" cy="6096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500563" y="3644900"/>
            <a:ext cx="4643437" cy="3213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011863" y="4076700"/>
            <a:ext cx="18002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rgbClr val="0000FF"/>
                </a:solidFill>
              </a:rPr>
              <a:t>4</a:t>
            </a:r>
          </a:p>
        </p:txBody>
      </p:sp>
      <p:pic>
        <p:nvPicPr>
          <p:cNvPr id="20488" name="Picture 8" descr="%E1%BB%90c+b%C6%B0%C6%A1u+v%C3%A0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13"/>
          <p:cNvSpPr>
            <a:spLocks noChangeArrowheads="1"/>
          </p:cNvSpPr>
          <p:nvPr/>
        </p:nvSpPr>
        <p:spPr bwMode="auto">
          <a:xfrm>
            <a:off x="0" y="0"/>
            <a:ext cx="4643438" cy="3644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Text Box 14"/>
          <p:cNvSpPr txBox="1">
            <a:spLocks noChangeArrowheads="1"/>
          </p:cNvSpPr>
          <p:nvPr/>
        </p:nvSpPr>
        <p:spPr bwMode="auto">
          <a:xfrm>
            <a:off x="1187450" y="836613"/>
            <a:ext cx="23764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/>
              <a:t>1</a:t>
            </a:r>
          </a:p>
        </p:txBody>
      </p:sp>
      <p:sp>
        <p:nvSpPr>
          <p:cNvPr id="36872" name="Rectangle 15"/>
          <p:cNvSpPr>
            <a:spLocks noChangeArrowheads="1"/>
          </p:cNvSpPr>
          <p:nvPr/>
        </p:nvSpPr>
        <p:spPr bwMode="auto">
          <a:xfrm>
            <a:off x="0" y="3644900"/>
            <a:ext cx="4572000" cy="3213100"/>
          </a:xfrm>
          <a:prstGeom prst="rect">
            <a:avLst/>
          </a:prstGeom>
          <a:solidFill>
            <a:srgbClr val="00C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Text Box 16"/>
          <p:cNvSpPr txBox="1">
            <a:spLocks noChangeArrowheads="1"/>
          </p:cNvSpPr>
          <p:nvPr/>
        </p:nvSpPr>
        <p:spPr bwMode="auto">
          <a:xfrm>
            <a:off x="1042988" y="4005263"/>
            <a:ext cx="19446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6874" name="Rectangle 17"/>
          <p:cNvSpPr>
            <a:spLocks noChangeArrowheads="1"/>
          </p:cNvSpPr>
          <p:nvPr/>
        </p:nvSpPr>
        <p:spPr bwMode="auto">
          <a:xfrm>
            <a:off x="4643438" y="0"/>
            <a:ext cx="4500562" cy="35734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Text Box 18"/>
          <p:cNvSpPr txBox="1">
            <a:spLocks noChangeArrowheads="1"/>
          </p:cNvSpPr>
          <p:nvPr/>
        </p:nvSpPr>
        <p:spPr bwMode="auto">
          <a:xfrm>
            <a:off x="6011863" y="836613"/>
            <a:ext cx="21605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16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88913"/>
            <a:ext cx="9864726" cy="697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92275" y="2781300"/>
            <a:ext cx="54721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0">
                <a:solidFill>
                  <a:srgbClr val="0000FF"/>
                </a:solidFill>
              </a:rPr>
              <a:t>Đúng rồi !</a:t>
            </a:r>
          </a:p>
        </p:txBody>
      </p:sp>
      <p:pic>
        <p:nvPicPr>
          <p:cNvPr id="57351" name="Picture 7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237288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1 -0.01945 L -0.08125 -0.19074 L 0.15191 -0.19074 L 0.31511 -0.01945 L 0.31511 0.22523 L 0.15191 0.39722 L -0.08125 0.39722 L -0.2441 0.22523 L -0.2441 -0.01945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1"/>
                </p:tgtEl>
              </p:cMediaNode>
            </p:audio>
          </p:childTnLst>
        </p:cTn>
      </p:par>
    </p:tnLst>
    <p:bldLst>
      <p:bldP spid="573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1375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>
                <a:latin typeface="Times New Roman" panose="02020603050405020304" pitchFamily="18" charset="0"/>
              </a:rPr>
              <a:t>Con gì tám cẳng hai càng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>
                <a:latin typeface="Times New Roman" panose="02020603050405020304" pitchFamily="18" charset="0"/>
              </a:rPr>
              <a:t>Không đi mà lại bò ngang suốt đời?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4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1/ Con cua.			2/ Con Tôm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3/ Con Ốc			4/ Con rùa.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rames PPT 00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12000"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9939" name="Picture 5" descr="Firewr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255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Firewr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071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Firewr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8476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s_f_01_589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4196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032-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840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203575" y="2420938"/>
            <a:ext cx="25209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419475" y="2565400"/>
            <a:ext cx="23034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/>
              <a:t>2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635375" y="2565400"/>
            <a:ext cx="19446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/>
              <a:t>3</a:t>
            </a:r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>
            <a:off x="1143000" y="1600200"/>
            <a:ext cx="7239000" cy="5105400"/>
          </a:xfrm>
          <a:prstGeom prst="star24">
            <a:avLst>
              <a:gd name="adj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0">
                <a:solidFill>
                  <a:schemeClr val="bg1"/>
                </a:solidFill>
                <a:latin typeface="Arial" panose="020B0604020202020204" pitchFamily="34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  <p:bldP spid="63499" grpId="1"/>
      <p:bldP spid="63500" grpId="0"/>
      <p:bldP spid="63500" grpId="1"/>
      <p:bldP spid="63501" grpId="0" build="allAtOnce"/>
      <p:bldP spid="635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9" descr="F:\minh 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41116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0" descr="F:\duoi 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765175"/>
            <a:ext cx="2220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8" descr="F:\dau 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19605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 descr="c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4572000" cy="3716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971550" y="549275"/>
            <a:ext cx="23764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/>
              <a:t>1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4643438" y="0"/>
            <a:ext cx="4500562" cy="3716338"/>
          </a:xfrm>
          <a:prstGeom prst="rect">
            <a:avLst/>
          </a:prstGeom>
          <a:solidFill>
            <a:srgbClr val="00C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5076825" y="549275"/>
            <a:ext cx="29527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/>
              <a:t> </a:t>
            </a:r>
            <a:r>
              <a:rPr lang="en-US" altLang="en-US" sz="15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0" y="3716338"/>
            <a:ext cx="4572000" cy="3141662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1042988" y="4076700"/>
            <a:ext cx="24479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4643438" y="3716338"/>
            <a:ext cx="4500562" cy="3141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6011863" y="4149725"/>
            <a:ext cx="20161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rgbClr val="00C6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41987" name="Picture 4" descr="1611"/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7050"/>
          </a:xfrm>
        </p:spPr>
      </p:pic>
      <p:pic>
        <p:nvPicPr>
          <p:cNvPr id="41988" name="Picture 5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15888"/>
            <a:ext cx="10009188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763713" y="2565400"/>
            <a:ext cx="57610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0">
                <a:solidFill>
                  <a:schemeClr val="bg2"/>
                </a:solidFill>
                <a:latin typeface="Times New Roman" panose="02020603050405020304" pitchFamily="18" charset="0"/>
              </a:rPr>
              <a:t>Đúng rồi !</a:t>
            </a:r>
          </a:p>
        </p:txBody>
      </p:sp>
      <p:pic>
        <p:nvPicPr>
          <p:cNvPr id="65544" name="Picture 8">
            <a:hlinkClick r:id="" action="ppaction://media"/>
          </p:cNvPr>
          <p:cNvPicPr>
            <a:picLocks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38175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-0.04352 L 0.33212 -0.04352 L 0.46458 0.19884 L 0.33212 0.43935 L 0.06927 0.43935 L -0.06302 0.19884 L 0.06927 -0.04352 Z " pathEditMode="relative" rAng="0" ptsTypes="FFFFFFF">
                                      <p:cBhvr>
                                        <p:cTn id="6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4"/>
                </p:tgtEl>
              </p:cMediaNode>
            </p:audio>
          </p:childTnLst>
        </p:cTn>
      </p:par>
    </p:tnLst>
    <p:bldLst>
      <p:bldP spid="655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488238" cy="324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4:</a:t>
            </a:r>
          </a:p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Cùng Đua Tài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066800" y="1371600"/>
            <a:ext cx="7267575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cháu</a:t>
            </a:r>
          </a:p>
          <a:p>
            <a:pPr algn="ctr"/>
            <a:r>
              <a:rPr lang="en-US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</a:p>
        </p:txBody>
      </p:sp>
      <p:pic>
        <p:nvPicPr>
          <p:cNvPr id="44035" name="Picture 5" descr="line4ran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313"/>
            <a:ext cx="88392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Gif0405_0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Gif0405_08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1484248avdo5gytj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201613"/>
            <a:ext cx="88201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Các Loại Cá Này Thuộc Cá Nước Ngọt.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908050"/>
            <a:ext cx="3810000" cy="2514600"/>
            <a:chOff x="533400" y="1600200"/>
            <a:chExt cx="3429000" cy="2514600"/>
          </a:xfrm>
        </p:grpSpPr>
        <p:pic>
          <p:nvPicPr>
            <p:cNvPr id="8205" name="Picture 4" descr="BLUE_GIL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3429000" cy="184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Rectangle 8"/>
            <p:cNvSpPr>
              <a:spLocks noChangeArrowheads="1"/>
            </p:cNvSpPr>
            <p:nvPr/>
          </p:nvSpPr>
          <p:spPr bwMode="auto">
            <a:xfrm>
              <a:off x="533400" y="3429000"/>
              <a:ext cx="3429000" cy="685800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Cá rô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56100" y="836613"/>
            <a:ext cx="4038600" cy="2590800"/>
            <a:chOff x="4648200" y="1752600"/>
            <a:chExt cx="4038600" cy="2209800"/>
          </a:xfrm>
        </p:grpSpPr>
        <p:pic>
          <p:nvPicPr>
            <p:cNvPr id="8203" name="Picture 6" descr="cá mè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752600"/>
              <a:ext cx="4038600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Rectangle 9"/>
            <p:cNvSpPr>
              <a:spLocks noChangeArrowheads="1"/>
            </p:cNvSpPr>
            <p:nvPr/>
          </p:nvSpPr>
          <p:spPr bwMode="auto">
            <a:xfrm>
              <a:off x="4648200" y="3200400"/>
              <a:ext cx="4038600" cy="762000"/>
            </a:xfrm>
            <a:prstGeom prst="rect">
              <a:avLst/>
            </a:prstGeom>
            <a:solidFill>
              <a:srgbClr val="00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Cá mè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5288" y="4005263"/>
            <a:ext cx="3886200" cy="2362200"/>
            <a:chOff x="609600" y="4191000"/>
            <a:chExt cx="4038600" cy="2362200"/>
          </a:xfrm>
        </p:grpSpPr>
        <p:pic>
          <p:nvPicPr>
            <p:cNvPr id="8201" name="Picture 3" descr="cá trê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191000"/>
              <a:ext cx="4038600" cy="206375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Rectangle 11"/>
            <p:cNvSpPr>
              <a:spLocks noChangeArrowheads="1"/>
            </p:cNvSpPr>
            <p:nvPr/>
          </p:nvSpPr>
          <p:spPr bwMode="auto">
            <a:xfrm>
              <a:off x="609600" y="5867400"/>
              <a:ext cx="4038600" cy="685800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Cá Trê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43438" y="4005263"/>
            <a:ext cx="3733800" cy="2438400"/>
            <a:chOff x="5105400" y="4191000"/>
            <a:chExt cx="3733800" cy="2438400"/>
          </a:xfrm>
        </p:grpSpPr>
        <p:pic>
          <p:nvPicPr>
            <p:cNvPr id="8199" name="Picture 5" descr="ca chep 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191000"/>
              <a:ext cx="3733800" cy="18383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Rectangle 10"/>
            <p:cNvSpPr>
              <a:spLocks noChangeArrowheads="1"/>
            </p:cNvSpPr>
            <p:nvPr/>
          </p:nvSpPr>
          <p:spPr bwMode="auto">
            <a:xfrm>
              <a:off x="5105400" y="6019800"/>
              <a:ext cx="3733800" cy="6096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Cá Chép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692150"/>
            <a:ext cx="3862388" cy="2819400"/>
            <a:chOff x="304800" y="2057400"/>
            <a:chExt cx="3810000" cy="2362200"/>
          </a:xfrm>
        </p:grpSpPr>
        <p:pic>
          <p:nvPicPr>
            <p:cNvPr id="9230" name="Picture 2" descr="cá ngừ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2" b="21211"/>
            <a:stretch>
              <a:fillRect/>
            </a:stretch>
          </p:blipFill>
          <p:spPr bwMode="auto">
            <a:xfrm>
              <a:off x="304800" y="2057400"/>
              <a:ext cx="3810000" cy="16764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304800" y="3733285"/>
              <a:ext cx="3810000" cy="686315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Cá Ngừ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00563" y="692150"/>
            <a:ext cx="4114800" cy="2819400"/>
            <a:chOff x="4267200" y="1600200"/>
            <a:chExt cx="4510088" cy="2133600"/>
          </a:xfrm>
        </p:grpSpPr>
        <p:pic>
          <p:nvPicPr>
            <p:cNvPr id="9228" name="Picture 4" descr="cá th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600200"/>
              <a:ext cx="4510088" cy="146367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4495140" y="3047829"/>
              <a:ext cx="3810607" cy="685971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Cá Thu</a:t>
              </a:r>
            </a:p>
          </p:txBody>
        </p:sp>
      </p:grp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395288" y="404813"/>
            <a:ext cx="828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>
              <a:latin typeface="Arial" panose="020B0604020202020204" pitchFamily="34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28600" y="3581400"/>
            <a:ext cx="3810000" cy="3048000"/>
            <a:chOff x="533400" y="4572000"/>
            <a:chExt cx="3810000" cy="2057400"/>
          </a:xfrm>
        </p:grpSpPr>
        <p:pic>
          <p:nvPicPr>
            <p:cNvPr id="9226" name="Picture 3" descr="cá nục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572000"/>
              <a:ext cx="3810000" cy="142875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33400" y="5943600"/>
              <a:ext cx="3810000" cy="685800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Cá Nục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495800" y="3581400"/>
            <a:ext cx="4038600" cy="2971800"/>
            <a:chOff x="4953000" y="3810000"/>
            <a:chExt cx="3810000" cy="3048000"/>
          </a:xfrm>
        </p:grpSpPr>
        <p:pic>
          <p:nvPicPr>
            <p:cNvPr id="9224" name="Picture 1" descr="caduoimomnh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810000"/>
              <a:ext cx="3581400" cy="238601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4953000" y="6172526"/>
              <a:ext cx="3810000" cy="685474"/>
            </a:xfrm>
            <a:prstGeom prst="roundRect">
              <a:avLst>
                <a:gd name="adj" fmla="val 16667"/>
              </a:avLst>
            </a:prstGeom>
            <a:solidFill>
              <a:srgbClr val="9933FF"/>
            </a:solidFill>
            <a:ln w="9525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4000" b="1">
                  <a:latin typeface="Times New Roman" pitchFamily="18" charset="0"/>
                  <a:cs typeface="Arial" charset="0"/>
                </a:rPr>
                <a:t>Cá Đuối</a:t>
              </a:r>
            </a:p>
          </p:txBody>
        </p:sp>
      </p:grp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395288" y="0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Các Loại Cá Này Sống Ở Nước Mặn.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0825" y="260350"/>
            <a:ext cx="3606800" cy="3048000"/>
            <a:chOff x="914400" y="381000"/>
            <a:chExt cx="3454400" cy="3200400"/>
          </a:xfrm>
        </p:grpSpPr>
        <p:grpSp>
          <p:nvGrpSpPr>
            <p:cNvPr id="10250" name="Rectangle 8"/>
            <p:cNvGrpSpPr>
              <a:grpSpLocks/>
            </p:cNvGrpSpPr>
            <p:nvPr/>
          </p:nvGrpSpPr>
          <p:grpSpPr bwMode="auto">
            <a:xfrm>
              <a:off x="853440" y="2758897"/>
              <a:ext cx="3547872" cy="915314"/>
              <a:chOff x="853440" y="2645664"/>
              <a:chExt cx="3547872" cy="871728"/>
            </a:xfrm>
          </p:grpSpPr>
          <p:pic>
            <p:nvPicPr>
              <p:cNvPr id="10252" name="Rectangle 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440" y="2645664"/>
                <a:ext cx="3547872" cy="871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Text Box 7"/>
              <p:cNvSpPr txBox="1">
                <a:spLocks noChangeArrowheads="1"/>
              </p:cNvSpPr>
              <p:nvPr/>
            </p:nvSpPr>
            <p:spPr bwMode="auto">
              <a:xfrm>
                <a:off x="914400" y="2848429"/>
                <a:ext cx="3429000" cy="58057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Canh Cá </a:t>
                </a:r>
              </a:p>
            </p:txBody>
          </p:sp>
        </p:grpSp>
        <p:pic>
          <p:nvPicPr>
            <p:cNvPr id="10251" name="Picture 11" descr="Canhchuacahu-Ti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81000"/>
              <a:ext cx="34544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7" name="Picture 5" descr="200805051823533no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3568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50825" y="5867400"/>
            <a:ext cx="352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4859338" y="2708275"/>
            <a:ext cx="3600450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Cá Nướng</a:t>
            </a:r>
          </a:p>
        </p:txBody>
      </p:sp>
      <p:pic>
        <p:nvPicPr>
          <p:cNvPr id="11282" name="Picture 18" descr="ca-nuc-kho-m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92513"/>
            <a:ext cx="34559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68313" y="5876925"/>
            <a:ext cx="3455987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Cá  Kho</a:t>
            </a:r>
          </a:p>
        </p:txBody>
      </p:sp>
      <p:pic>
        <p:nvPicPr>
          <p:cNvPr id="11285" name="Picture 21" descr="baathoi-qu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36718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716463" y="5949950"/>
            <a:ext cx="3671887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Cá Chiên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83" grpId="0" animBg="1"/>
      <p:bldP spid="112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1020</TotalTime>
  <Words>317</Words>
  <Application>Microsoft Office PowerPoint</Application>
  <PresentationFormat>On-screen Show (4:3)</PresentationFormat>
  <Paragraphs>110</Paragraphs>
  <Slides>43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Tahoma</vt:lpstr>
      <vt:lpstr>Arial</vt:lpstr>
      <vt:lpstr>Wingdings</vt:lpstr>
      <vt:lpstr>Calibri</vt:lpstr>
      <vt:lpstr>Times New Roman</vt:lpstr>
      <vt:lpstr>.VnAvant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Skamylove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MyPC</cp:lastModifiedBy>
  <cp:revision>31</cp:revision>
  <dcterms:created xsi:type="dcterms:W3CDTF">2013-11-17T03:22:10Z</dcterms:created>
  <dcterms:modified xsi:type="dcterms:W3CDTF">2025-04-04T02:06:57Z</dcterms:modified>
</cp:coreProperties>
</file>