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304" r:id="rId4"/>
    <p:sldId id="261" r:id="rId5"/>
    <p:sldId id="287" r:id="rId6"/>
    <p:sldId id="280" r:id="rId7"/>
    <p:sldId id="297" r:id="rId8"/>
    <p:sldId id="298" r:id="rId9"/>
    <p:sldId id="299" r:id="rId10"/>
    <p:sldId id="262" r:id="rId11"/>
    <p:sldId id="305" r:id="rId12"/>
    <p:sldId id="316" r:id="rId13"/>
    <p:sldId id="306" r:id="rId14"/>
    <p:sldId id="317" r:id="rId15"/>
    <p:sldId id="309" r:id="rId16"/>
    <p:sldId id="307" r:id="rId17"/>
    <p:sldId id="310" r:id="rId18"/>
    <p:sldId id="311" r:id="rId19"/>
    <p:sldId id="308" r:id="rId20"/>
    <p:sldId id="312" r:id="rId21"/>
    <p:sldId id="313" r:id="rId22"/>
    <p:sldId id="314" r:id="rId23"/>
    <p:sldId id="315" r:id="rId24"/>
    <p:sldId id="275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66FF33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20" autoAdjust="0"/>
    <p:restoredTop sz="94660"/>
  </p:normalViewPr>
  <p:slideViewPr>
    <p:cSldViewPr showGuides="1">
      <p:cViewPr varScale="1">
        <p:scale>
          <a:sx n="85" d="100"/>
          <a:sy n="85" d="100"/>
        </p:scale>
        <p:origin x="40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363B7A-B841-E1EC-29F9-9B2ADB1710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D025A2E-4A24-DFED-AC7D-ED24C5FC6A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BFDD8D2-740C-5740-7D92-390378671D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169CB7-7448-4B61-925B-6E6DE31CDB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5541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2E0D49C-3E0E-0905-79CD-1CA772A0FA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1D3A160-3FB8-1A0C-C15E-7C968D6B20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B15402C-FFA5-4ED7-3561-1A9931FBE8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0B918F-B935-4D7D-B9E0-8A500690CD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4115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1A869B4-5102-A8C2-375E-F0B512AD48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B207B5B-2E68-FFC6-4242-E7204E680A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D400E11-A026-A172-29CA-CDEFF02F56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F12431-E80F-4CC9-9DBE-99D195CC34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049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C847110-987D-A3AF-663F-2E1E9DB147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D4BECA7-1993-881D-A85A-0A190FA7C9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6B37444-8029-FEAF-8C73-D6CA73F6BE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A3E2D1-0F9B-4C73-B894-AD8C4ED707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0890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1A07B24-DB0B-B752-FBE7-AAF4C848A8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08E6AAF-43DF-1CA5-5B35-FDDAE7A0BF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B5E5EA7-4718-C1B2-7F6D-5C528EF7F0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ADABE9-7717-4AE6-B31F-342404C488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1268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B42D2CD-5A91-3588-E834-77F2A9CB73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999904-CF84-286B-8E99-4E5BD21208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F04D5EF-3D27-F203-E8C1-1CA9255DD4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1971FF-293D-4011-A57E-D15ACE6614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997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299075-F79E-9C9C-99D4-84AD6CC54A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13B592-E914-2A73-67BC-E3024A3A02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8A9574-FE6E-B3FC-EA95-210960C0B2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539EEB-1890-4105-BEE6-BC2B8304E4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6693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3330E36-A887-1190-33F6-2DCCC1BFDB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5EC6E1E-D88D-D2DE-306C-EB7CC33C05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5CA0592-B825-7FB1-F9CD-7F0A50E9F9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AD2E46-ABFE-469A-9F01-D56A0D8FB4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9044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A3103E8-ED5D-F53A-E33E-1D320A0C31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77A32F2-C2EC-3164-37D5-83CD7998F7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60A4B97-4EB9-D54E-428E-44979EB9BF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819470-F58B-4E8E-AA29-5284FF194B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0301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BE41D8E-BD14-04F2-F22D-58794B6610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3E517CE-581C-4678-40BB-E5562D16ED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1CC0D65-2BB2-CA92-2404-00078CB3C7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B32263-43BB-4654-879D-7A934D61E2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583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760DAE-233A-3D09-061B-3141227E32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40C760-7CB3-B6AB-9F35-4D3858370D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F9A3DE-D66A-D273-D402-C130326271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730F1D-1A5A-4CAA-9793-539B02EB24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504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60C686-E0BA-3ACA-9B9D-D254915CA7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BD7D72-632C-0056-B62F-F729B830EA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DB365A-BFC8-618F-EE49-CF0F85D41F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2E3052-9586-4E9B-AE19-C35B8BBD81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2397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1BDA983-9BDC-13C4-1A19-3B6559BCB4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E298D12-2853-B0C9-EEC5-2434DD6321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1CF3EC7-4489-5A0F-8F89-C65A6EB22CD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AA9ABD6-F00C-8DF4-B0EE-57234351DF7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2178416-09F9-21F3-2248-1AB1BA4F3E2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49EE65CD-F3B6-46FE-839B-62324B83A3C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D:\&#208;&#224;n%20G&#224;%20Con%20-%20Xu&#226;n%20Mai%20-%20Nghe%20-%20t-i%20-%20xem%20lyrics%20-%20Zing%20Mp3.mp3" TargetMode="Externa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images.google.com.vn/imgres?imgurl=http://www.datxanh.com.vn/datxanh/data/library/KGS_CuaSo_06.jpg&amp;imgrefurl=http://www.datxanh.com.vn/datxanh/index.php%3Fc%3Dlibrary%26m%3Dlibrary_detail%26id%3D175%26page%3D7&amp;usg=__RS_pVKHJn7Y7QWI0H72irqh6Ebo=&amp;h=301&amp;w=350&amp;sz=48&amp;hl=vi&amp;start=16&amp;um=1&amp;tbnid=AD8cJ-zGsQlA1M:&amp;tbnh=103&amp;tbnw=120&amp;prev=/images%3Fq%3Dcay%2Bday%2Bleo%2Bo%2Bcua%2Bso%26um%3D1%26hl%3Dvi%26sa%3DG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CFD63B52-14AA-9D08-0996-79F309C2707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3657600"/>
            <a:ext cx="7696200" cy="1676400"/>
          </a:xfrm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chemeClr val="hlink"/>
                </a:solidFill>
                <a:latin typeface="Times New Roman" panose="02020603050405020304" pitchFamily="18" charset="0"/>
              </a:rPr>
              <a:t>Thơ: Cây dây leo</a:t>
            </a:r>
            <a:br>
              <a:rPr lang="en-US" altLang="en-US" sz="4000">
                <a:solidFill>
                  <a:schemeClr val="hlink"/>
                </a:solidFill>
                <a:latin typeface="Times New Roman" panose="02020603050405020304" pitchFamily="18" charset="0"/>
              </a:rPr>
            </a:br>
            <a:r>
              <a:rPr lang="en-US" altLang="en-US" sz="4000">
                <a:solidFill>
                  <a:schemeClr val="hlink"/>
                </a:solidFill>
                <a:latin typeface="Times New Roman" panose="02020603050405020304" pitchFamily="18" charset="0"/>
              </a:rPr>
              <a:t>Đối tượng: MG bé(3</a:t>
            </a:r>
            <a:r>
              <a:rPr lang="en-US" altLang="en-US">
                <a:solidFill>
                  <a:schemeClr val="hlink"/>
                </a:solidFill>
              </a:rPr>
              <a:t> </a:t>
            </a:r>
            <a:r>
              <a:rPr lang="en-US" altLang="en-US" sz="4000">
                <a:solidFill>
                  <a:schemeClr val="hlink"/>
                </a:solidFill>
                <a:latin typeface="Times New Roman" panose="02020603050405020304" pitchFamily="18" charset="0"/>
              </a:rPr>
              <a:t>tuổi)</a:t>
            </a:r>
            <a:endParaRPr lang="en-US" altLang="en-US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AF868844-DDAE-BE29-A209-0CA1B20998B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19200" y="4495800"/>
            <a:ext cx="6400800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/>
          </a:p>
        </p:txBody>
      </p:sp>
      <p:pic>
        <p:nvPicPr>
          <p:cNvPr id="2052" name="Picture 4" descr="ga con 1">
            <a:extLst>
              <a:ext uri="{FF2B5EF4-FFF2-40B4-BE49-F238E27FC236}">
                <a16:creationId xmlns:a16="http://schemas.microsoft.com/office/drawing/2014/main" id="{1A824FD2-0B6C-1F93-D426-E52DE0D4534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5966">
            <a:off x="34925" y="-66675"/>
            <a:ext cx="1317625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6" descr="kien_va_nam">
            <a:extLst>
              <a:ext uri="{FF2B5EF4-FFF2-40B4-BE49-F238E27FC236}">
                <a16:creationId xmlns:a16="http://schemas.microsoft.com/office/drawing/2014/main" id="{369C6355-D4E4-D08F-0641-A14C195AF48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55002">
            <a:off x="7878763" y="5191125"/>
            <a:ext cx="152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7" descr="ga con">
            <a:extLst>
              <a:ext uri="{FF2B5EF4-FFF2-40B4-BE49-F238E27FC236}">
                <a16:creationId xmlns:a16="http://schemas.microsoft.com/office/drawing/2014/main" id="{8D5CA707-1D2C-6FD0-9C10-BBA121B5103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5181600"/>
            <a:ext cx="2362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8" descr="Butterfly-02-june[1]">
            <a:extLst>
              <a:ext uri="{FF2B5EF4-FFF2-40B4-BE49-F238E27FC236}">
                <a16:creationId xmlns:a16="http://schemas.microsoft.com/office/drawing/2014/main" id="{A7CC485D-57C7-273F-4FA5-5B1F0DD957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25" y="-228600"/>
            <a:ext cx="16668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9" descr="Butterfly-02-june[1]">
            <a:extLst>
              <a:ext uri="{FF2B5EF4-FFF2-40B4-BE49-F238E27FC236}">
                <a16:creationId xmlns:a16="http://schemas.microsoft.com/office/drawing/2014/main" id="{3182D6CA-1D09-F9F8-7EFD-846C26C4AD1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11584">
            <a:off x="2133600" y="0"/>
            <a:ext cx="12001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WordArt 10">
            <a:extLst>
              <a:ext uri="{FF2B5EF4-FFF2-40B4-BE49-F238E27FC236}">
                <a16:creationId xmlns:a16="http://schemas.microsoft.com/office/drawing/2014/main" id="{45245B2D-71F2-C973-F00B-781B581BA65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71600" y="990600"/>
            <a:ext cx="6781800" cy="3733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79444"/>
              </a:avLst>
            </a:prstTxWarp>
          </a:bodyPr>
          <a:lstStyle/>
          <a:p>
            <a:pPr algn="ctr"/>
            <a:r>
              <a:rPr lang="es-E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ÁN: CHO TRẺ LÀM QUEN</a:t>
            </a:r>
            <a:endParaRPr lang="en-US" sz="36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5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5" name="WordArt 11">
            <a:extLst>
              <a:ext uri="{FF2B5EF4-FFF2-40B4-BE49-F238E27FC236}">
                <a16:creationId xmlns:a16="http://schemas.microsoft.com/office/drawing/2014/main" id="{56EDD7D9-7F47-1507-6800-0B6500B050C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81200" y="2209800"/>
            <a:ext cx="5467350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 TÁC PHẨM VĂN HỌC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15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BF27D65F-E767-EBDA-5712-7A222E52267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1267" name="Picture 3" descr="doraemon2">
            <a:extLst>
              <a:ext uri="{FF2B5EF4-FFF2-40B4-BE49-F238E27FC236}">
                <a16:creationId xmlns:a16="http://schemas.microsoft.com/office/drawing/2014/main" id="{EAE265B9-EE7D-6EF2-9C0F-A0181711423C}"/>
              </a:ext>
            </a:extLst>
          </p:cNvPr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1268" name="Rectangle 4">
            <a:extLst>
              <a:ext uri="{FF2B5EF4-FFF2-40B4-BE49-F238E27FC236}">
                <a16:creationId xmlns:a16="http://schemas.microsoft.com/office/drawing/2014/main" id="{64814EAD-9844-8077-3196-61C66AB62C3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1219200"/>
            <a:ext cx="9144000" cy="2286000"/>
          </a:xfrm>
        </p:spPr>
        <p:txBody>
          <a:bodyPr/>
          <a:lstStyle/>
          <a:p>
            <a:pPr eaLnBrk="1" hangingPunct="1"/>
            <a:r>
              <a:rPr lang="en-US" altLang="en-US" sz="4400" b="1">
                <a:solidFill>
                  <a:srgbClr val="FF3399"/>
                </a:solidFill>
                <a:latin typeface="Times New Roman" panose="02020603050405020304" pitchFamily="18" charset="0"/>
              </a:rPr>
              <a:t>B.HOẠT ĐỘNG 2: </a:t>
            </a:r>
          </a:p>
          <a:p>
            <a:pPr eaLnBrk="1" hangingPunct="1"/>
            <a:r>
              <a:rPr lang="en-US" altLang="en-US" sz="4400">
                <a:solidFill>
                  <a:srgbClr val="FF00FF"/>
                </a:solidFill>
                <a:latin typeface="Times New Roman" panose="02020603050405020304" pitchFamily="18" charset="0"/>
              </a:rPr>
              <a:t>Đàm thoại</a:t>
            </a:r>
            <a:r>
              <a:rPr lang="en-US" altLang="en-US"/>
              <a:t> </a:t>
            </a:r>
            <a:r>
              <a:rPr lang="en-US" altLang="en-US" sz="4400">
                <a:solidFill>
                  <a:srgbClr val="FF00FF"/>
                </a:solidFill>
                <a:latin typeface="Times New Roman" panose="02020603050405020304" pitchFamily="18" charset="0"/>
              </a:rPr>
              <a:t>, trích dẫn,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C30F136E-D506-2CB7-8557-4F1442A8F6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000">
                <a:latin typeface="Times New Roman" panose="02020603050405020304" pitchFamily="18" charset="0"/>
              </a:rPr>
              <a:t>? Cô vừa đọc cho các con nghe bài thơ gì? do ai sáng tác? </a:t>
            </a:r>
          </a:p>
          <a:p>
            <a:pPr eaLnBrk="1" hangingPunct="1">
              <a:buFontTx/>
              <a:buNone/>
            </a:pPr>
            <a:r>
              <a:rPr lang="en-US" altLang="en-US" sz="4000">
                <a:latin typeface="Times New Roman" panose="02020603050405020304" pitchFamily="18" charset="0"/>
              </a:rPr>
              <a:t>? Cây dây leo như thế nào</a:t>
            </a:r>
          </a:p>
          <a:p>
            <a:pPr eaLnBrk="1" hangingPunct="1">
              <a:buFontTx/>
              <a:buNone/>
            </a:pPr>
            <a:r>
              <a:rPr lang="en-US" altLang="en-US" sz="4000">
                <a:latin typeface="Times New Roman" panose="02020603050405020304" pitchFamily="18" charset="0"/>
              </a:rPr>
              <a:t>?</a:t>
            </a:r>
            <a:r>
              <a:rPr lang="en-US" altLang="en-US"/>
              <a:t> </a:t>
            </a:r>
            <a:r>
              <a:rPr lang="en-US" altLang="en-US" sz="4000">
                <a:latin typeface="Times New Roman" panose="02020603050405020304" pitchFamily="18" charset="0"/>
              </a:rPr>
              <a:t>Cây dây leo sống ở đâu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ình3153">
            <a:extLst>
              <a:ext uri="{FF2B5EF4-FFF2-40B4-BE49-F238E27FC236}">
                <a16:creationId xmlns:a16="http://schemas.microsoft.com/office/drawing/2014/main" id="{9CF40C0D-92FB-3D5E-D273-8065D34C4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>
            <a:extLst>
              <a:ext uri="{FF2B5EF4-FFF2-40B4-BE49-F238E27FC236}">
                <a16:creationId xmlns:a16="http://schemas.microsoft.com/office/drawing/2014/main" id="{003C72B6-FE27-3BAB-9B75-876AAC133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0"/>
            <a:ext cx="3246438" cy="228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800">
                <a:solidFill>
                  <a:srgbClr val="FF3300"/>
                </a:solidFill>
                <a:latin typeface="Times New Roman" panose="02020603050405020304" pitchFamily="18" charset="0"/>
              </a:rPr>
              <a:t>Cây dây leo </a:t>
            </a:r>
            <a:br>
              <a:rPr lang="en-US" altLang="en-US" sz="4800">
                <a:solidFill>
                  <a:srgbClr val="FF3300"/>
                </a:solidFill>
                <a:latin typeface="Times New Roman" panose="02020603050405020304" pitchFamily="18" charset="0"/>
              </a:rPr>
            </a:br>
            <a:r>
              <a:rPr lang="en-US" altLang="en-US" sz="4800">
                <a:solidFill>
                  <a:srgbClr val="FF3300"/>
                </a:solidFill>
                <a:latin typeface="Times New Roman" panose="02020603050405020304" pitchFamily="18" charset="0"/>
              </a:rPr>
              <a:t>Bé tý teo </a:t>
            </a:r>
            <a:br>
              <a:rPr lang="en-US" altLang="en-US" sz="4800">
                <a:solidFill>
                  <a:srgbClr val="FF3300"/>
                </a:solidFill>
                <a:latin typeface="Times New Roman" panose="02020603050405020304" pitchFamily="18" charset="0"/>
              </a:rPr>
            </a:br>
            <a:r>
              <a:rPr lang="en-US" altLang="en-US" sz="4800">
                <a:solidFill>
                  <a:srgbClr val="FF3300"/>
                </a:solidFill>
                <a:latin typeface="Times New Roman" panose="02020603050405020304" pitchFamily="18" charset="0"/>
              </a:rPr>
              <a:t>Ở trong nhà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>
            <a:extLst>
              <a:ext uri="{FF2B5EF4-FFF2-40B4-BE49-F238E27FC236}">
                <a16:creationId xmlns:a16="http://schemas.microsoft.com/office/drawing/2014/main" id="{514C1E23-8A6F-31EA-BDE4-4178F613D3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000">
                <a:latin typeface="Times New Roman" panose="02020603050405020304" pitchFamily="18" charset="0"/>
              </a:rPr>
              <a:t>? Cây dây leo ở trong nhà sau đó đã làm gì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ình3160">
            <a:extLst>
              <a:ext uri="{FF2B5EF4-FFF2-40B4-BE49-F238E27FC236}">
                <a16:creationId xmlns:a16="http://schemas.microsoft.com/office/drawing/2014/main" id="{93A6A14C-15EF-7FF5-0F65-91E4708F7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88392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>
            <a:extLst>
              <a:ext uri="{FF2B5EF4-FFF2-40B4-BE49-F238E27FC236}">
                <a16:creationId xmlns:a16="http://schemas.microsoft.com/office/drawing/2014/main" id="{4E041B88-A976-6EA8-A41A-6E8364F74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763"/>
            <a:ext cx="3389313" cy="228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800">
                <a:latin typeface="Times New Roman" panose="02020603050405020304" pitchFamily="18" charset="0"/>
              </a:rPr>
              <a:t>Lại bò ra</a:t>
            </a:r>
            <a:br>
              <a:rPr lang="en-US" altLang="en-US" sz="4800">
                <a:latin typeface="Times New Roman" panose="02020603050405020304" pitchFamily="18" charset="0"/>
              </a:rPr>
            </a:br>
            <a:r>
              <a:rPr lang="en-US" altLang="en-US" sz="4800">
                <a:latin typeface="Times New Roman" panose="02020603050405020304" pitchFamily="18" charset="0"/>
              </a:rPr>
              <a:t>Ngoài cửa sổ</a:t>
            </a:r>
            <a:br>
              <a:rPr lang="en-US" altLang="en-US" sz="4800">
                <a:latin typeface="Times New Roman" panose="02020603050405020304" pitchFamily="18" charset="0"/>
              </a:rPr>
            </a:br>
            <a:endParaRPr lang="en-US" altLang="en-US" sz="4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ayleo">
            <a:extLst>
              <a:ext uri="{FF2B5EF4-FFF2-40B4-BE49-F238E27FC236}">
                <a16:creationId xmlns:a16="http://schemas.microsoft.com/office/drawing/2014/main" id="{6F2D33B1-33F1-511A-05F1-EEC878855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4">
            <a:extLst>
              <a:ext uri="{FF2B5EF4-FFF2-40B4-BE49-F238E27FC236}">
                <a16:creationId xmlns:a16="http://schemas.microsoft.com/office/drawing/2014/main" id="{EF11BC47-7B25-C109-C27F-39112760FE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8600"/>
            <a:ext cx="403542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6000">
                <a:solidFill>
                  <a:srgbClr val="FF00FF"/>
                </a:solidFill>
                <a:latin typeface="Times New Roman" panose="02020603050405020304" pitchFamily="18" charset="0"/>
              </a:rPr>
              <a:t>Và nghển cổ</a:t>
            </a:r>
          </a:p>
          <a:p>
            <a:r>
              <a:rPr lang="en-US" altLang="en-US" sz="6000">
                <a:solidFill>
                  <a:srgbClr val="FF00FF"/>
                </a:solidFill>
                <a:latin typeface="Times New Roman" panose="02020603050405020304" pitchFamily="18" charset="0"/>
              </a:rPr>
              <a:t>lên trời cao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F5E84C59-2D6B-5B6E-54FF-3327A5BF1D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000">
                <a:latin typeface="Times New Roman" panose="02020603050405020304" pitchFamily="18" charset="0"/>
              </a:rPr>
              <a:t>Cây dây leo bò ra cửa sổ làm gì?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ay day leo4">
            <a:extLst>
              <a:ext uri="{FF2B5EF4-FFF2-40B4-BE49-F238E27FC236}">
                <a16:creationId xmlns:a16="http://schemas.microsoft.com/office/drawing/2014/main" id="{4589687F-56F8-EB79-0ADD-630326ECF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3">
            <a:extLst>
              <a:ext uri="{FF2B5EF4-FFF2-40B4-BE49-F238E27FC236}">
                <a16:creationId xmlns:a16="http://schemas.microsoft.com/office/drawing/2014/main" id="{F17E4B38-AAEF-0AE9-864F-D108682FEE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7620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 sz="6000">
                <a:solidFill>
                  <a:schemeClr val="bg1"/>
                </a:solidFill>
                <a:latin typeface="Times New Roman" panose="02020603050405020304" pitchFamily="18" charset="0"/>
              </a:rPr>
              <a:t>Ra ngoài trời</a:t>
            </a:r>
            <a:br>
              <a:rPr lang="en-US" altLang="en-US" sz="6000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lang="en-US" altLang="en-US" sz="6000">
                <a:solidFill>
                  <a:schemeClr val="bg1"/>
                </a:solidFill>
                <a:latin typeface="Times New Roman" panose="02020603050405020304" pitchFamily="18" charset="0"/>
              </a:rPr>
              <a:t>Cho dễ thở</a:t>
            </a:r>
            <a:br>
              <a:rPr lang="en-US" altLang="en-US" sz="6000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lang="en-US" altLang="en-US" sz="6000">
                <a:solidFill>
                  <a:schemeClr val="bg1"/>
                </a:solidFill>
                <a:latin typeface="Times New Roman" panose="02020603050405020304" pitchFamily="18" charset="0"/>
              </a:rPr>
              <a:t>Tắm nắng gió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m39910426">
            <a:extLst>
              <a:ext uri="{FF2B5EF4-FFF2-40B4-BE49-F238E27FC236}">
                <a16:creationId xmlns:a16="http://schemas.microsoft.com/office/drawing/2014/main" id="{CCC6403D-E44B-7E1D-26D8-C3B6C4A6F6E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 descr="cay day leo2">
            <a:extLst>
              <a:ext uri="{FF2B5EF4-FFF2-40B4-BE49-F238E27FC236}">
                <a16:creationId xmlns:a16="http://schemas.microsoft.com/office/drawing/2014/main" id="{A62B04FB-7BE9-98EB-CF58-3A3C46ACB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0"/>
            <a:ext cx="5715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4">
            <a:extLst>
              <a:ext uri="{FF2B5EF4-FFF2-40B4-BE49-F238E27FC236}">
                <a16:creationId xmlns:a16="http://schemas.microsoft.com/office/drawing/2014/main" id="{23D7E3E0-BAA5-EAC7-F12F-84FD562B44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192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 sz="6000">
                <a:solidFill>
                  <a:schemeClr val="bg1"/>
                </a:solidFill>
                <a:latin typeface="Times New Roman" panose="02020603050405020304" pitchFamily="18" charset="0"/>
              </a:rPr>
              <a:t>Gội mưa rào</a:t>
            </a:r>
            <a:br>
              <a:rPr lang="en-US" altLang="en-US" sz="6000">
                <a:solidFill>
                  <a:schemeClr val="bg1"/>
                </a:solidFill>
                <a:latin typeface="Times New Roman" panose="02020603050405020304" pitchFamily="18" charset="0"/>
              </a:rPr>
            </a:br>
            <a:endParaRPr lang="en-US" altLang="en-US" sz="60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>
            <a:extLst>
              <a:ext uri="{FF2B5EF4-FFF2-40B4-BE49-F238E27FC236}">
                <a16:creationId xmlns:a16="http://schemas.microsoft.com/office/drawing/2014/main" id="{94336459-EB21-71DD-E855-8781E8F0F2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400">
                <a:latin typeface="Times New Roman" panose="02020603050405020304" pitchFamily="18" charset="0"/>
              </a:rPr>
              <a:t>? Nhờ được tắm nắng gió cây thế nào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angquang_612">
            <a:extLst>
              <a:ext uri="{FF2B5EF4-FFF2-40B4-BE49-F238E27FC236}">
                <a16:creationId xmlns:a16="http://schemas.microsoft.com/office/drawing/2014/main" id="{EA4BA688-0823-CE02-5A36-37AE8872AAFD}"/>
              </a:ext>
            </a:extLst>
          </p:cNvPr>
          <p:cNvPicPr>
            <a:picLocks noChangeAspect="1" noChangeArrowheads="1" noCrop="1"/>
          </p:cNvPicPr>
          <p:nvPr>
            <p:ph type="subTitle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3075" name="WordArt 4">
            <a:extLst>
              <a:ext uri="{FF2B5EF4-FFF2-40B4-BE49-F238E27FC236}">
                <a16:creationId xmlns:a16="http://schemas.microsoft.com/office/drawing/2014/main" id="{E9794049-679C-C95A-AA45-3C48EC5AC00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443319">
            <a:off x="2209800" y="1066800"/>
            <a:ext cx="4443413" cy="19018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20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2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1:</a:t>
            </a:r>
          </a:p>
          <a:p>
            <a:pPr algn="ctr"/>
            <a:r>
              <a:rPr lang="en-US" sz="20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2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Ổn định tổ chức </a:t>
            </a:r>
          </a:p>
        </p:txBody>
      </p:sp>
      <p:pic>
        <p:nvPicPr>
          <p:cNvPr id="3076" name="Picture 5" descr="Butterfly-02-june[1]">
            <a:extLst>
              <a:ext uri="{FF2B5EF4-FFF2-40B4-BE49-F238E27FC236}">
                <a16:creationId xmlns:a16="http://schemas.microsoft.com/office/drawing/2014/main" id="{11064491-67EC-760C-062C-89584C59B6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00797">
            <a:off x="7210425" y="0"/>
            <a:ext cx="19335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6" descr="Butterfly-02-june[1]">
            <a:extLst>
              <a:ext uri="{FF2B5EF4-FFF2-40B4-BE49-F238E27FC236}">
                <a16:creationId xmlns:a16="http://schemas.microsoft.com/office/drawing/2014/main" id="{5B433D89-89ED-E3E8-E26F-ECDB0F7CDC8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487069">
            <a:off x="671512" y="90488"/>
            <a:ext cx="19335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7" descr="Butterfly-02-june[1]">
            <a:extLst>
              <a:ext uri="{FF2B5EF4-FFF2-40B4-BE49-F238E27FC236}">
                <a16:creationId xmlns:a16="http://schemas.microsoft.com/office/drawing/2014/main" id="{47AD33EA-92C8-A7BD-8CC1-2432EF7E306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00797">
            <a:off x="3581400" y="3810000"/>
            <a:ext cx="19335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 Box 9">
            <a:extLst>
              <a:ext uri="{FF2B5EF4-FFF2-40B4-BE49-F238E27FC236}">
                <a16:creationId xmlns:a16="http://schemas.microsoft.com/office/drawing/2014/main" id="{B05701F9-7570-4685-4AA1-DE1FC3CFE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743200"/>
            <a:ext cx="64008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>
                <a:solidFill>
                  <a:srgbClr val="0000FF"/>
                </a:solidFill>
                <a:latin typeface="Times New Roman" panose="02020603050405020304" pitchFamily="18" charset="0"/>
              </a:rPr>
              <a:t>Cho  trẻ hát Cái cây xanh xanh</a:t>
            </a:r>
          </a:p>
          <a:p>
            <a:pPr>
              <a:spcBef>
                <a:spcPct val="50000"/>
              </a:spcBef>
            </a:pPr>
            <a:r>
              <a:rPr lang="en-US" altLang="en-US" sz="3600">
                <a:solidFill>
                  <a:srgbClr val="0000FF"/>
                </a:solidFill>
                <a:latin typeface="Times New Roman" panose="02020603050405020304" pitchFamily="18" charset="0"/>
              </a:rPr>
              <a:t>- Trò chuyện về chủ đề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2AF9A2BF-776A-B7BA-93AC-4ABF17731D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5DC5B2B1-2B16-39C4-16D4-58714BD5E3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48400"/>
            <a:ext cx="3276600" cy="609600"/>
          </a:xfrm>
          <a:prstGeom prst="rect">
            <a:avLst/>
          </a:prstGeom>
          <a:solidFill>
            <a:schemeClr val="accent2"/>
          </a:solidFill>
          <a:ln w="12700" algn="ctr">
            <a:solidFill>
              <a:srgbClr val="0000FF"/>
            </a:solidFill>
            <a:miter lim="800000"/>
            <a:headEnd/>
            <a:tailEnd/>
          </a:ln>
          <a:effectLst>
            <a:outerShdw dist="35921" dir="2700000" sy="50000" rotWithShape="0">
              <a:srgbClr val="875B0D">
                <a:alpha val="7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FFFEF7"/>
                </a:solidFill>
                <a:latin typeface=".VnTime" pitchFamily="34" charset="0"/>
              </a:rPr>
              <a:t>C©y Hoa d©y leo</a:t>
            </a:r>
          </a:p>
        </p:txBody>
      </p:sp>
      <p:pic>
        <p:nvPicPr>
          <p:cNvPr id="21508" name="Picture 4" descr="cay day leo2">
            <a:extLst>
              <a:ext uri="{FF2B5EF4-FFF2-40B4-BE49-F238E27FC236}">
                <a16:creationId xmlns:a16="http://schemas.microsoft.com/office/drawing/2014/main" id="{47CA95C1-987C-1218-0DF5-09E74B92FB45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8915400" cy="7239000"/>
          </a:xfrm>
          <a:noFill/>
        </p:spPr>
      </p:pic>
      <p:sp>
        <p:nvSpPr>
          <p:cNvPr id="21509" name="Rectangle 5">
            <a:extLst>
              <a:ext uri="{FF2B5EF4-FFF2-40B4-BE49-F238E27FC236}">
                <a16:creationId xmlns:a16="http://schemas.microsoft.com/office/drawing/2014/main" id="{DF01BE14-9ED4-8504-1539-3C6B64BEA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45720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6000">
                <a:solidFill>
                  <a:schemeClr val="bg1"/>
                </a:solidFill>
                <a:latin typeface="Times New Roman" panose="02020603050405020304" pitchFamily="18" charset="0"/>
              </a:rPr>
              <a:t>Cây mới cao</a:t>
            </a:r>
            <a:br>
              <a:rPr lang="en-US" altLang="en-US" sz="6000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lang="en-US" altLang="en-US" sz="6000">
                <a:solidFill>
                  <a:schemeClr val="bg1"/>
                </a:solidFill>
                <a:latin typeface="Times New Roman" panose="02020603050405020304" pitchFamily="18" charset="0"/>
              </a:rPr>
              <a:t>Hoa mới đẹp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>
            <a:extLst>
              <a:ext uri="{FF2B5EF4-FFF2-40B4-BE49-F238E27FC236}">
                <a16:creationId xmlns:a16="http://schemas.microsoft.com/office/drawing/2014/main" id="{A610CB0F-09DA-BEA8-FD70-FE25F1410E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4400">
                <a:latin typeface="Times New Roman" panose="02020603050405020304" pitchFamily="18" charset="0"/>
              </a:rPr>
              <a:t>Muốn cây được tươi tốt thì chúng ta phải làm gì ?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:\Tranh ảnh dạy học\Hinh nen dep\SLGG_2003.jpg">
            <a:extLst>
              <a:ext uri="{FF2B5EF4-FFF2-40B4-BE49-F238E27FC236}">
                <a16:creationId xmlns:a16="http://schemas.microsoft.com/office/drawing/2014/main" id="{1FAAF167-7331-70F4-F83B-CD7B792AA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5">
            <a:extLst>
              <a:ext uri="{FF2B5EF4-FFF2-40B4-BE49-F238E27FC236}">
                <a16:creationId xmlns:a16="http://schemas.microsoft.com/office/drawing/2014/main" id="{4EA9CB79-39B6-D8B5-198D-243D0DDCD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371600"/>
            <a:ext cx="632460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>
                <a:solidFill>
                  <a:schemeClr val="hlink"/>
                </a:solidFill>
                <a:latin typeface="Times New Roman" panose="02020603050405020304" pitchFamily="18" charset="0"/>
              </a:rPr>
              <a:t>C.Hoạt động 3: </a:t>
            </a:r>
          </a:p>
          <a:p>
            <a:pPr>
              <a:spcBef>
                <a:spcPct val="50000"/>
              </a:spcBef>
            </a:pPr>
            <a:r>
              <a:rPr lang="en-US" altLang="en-US" sz="6000">
                <a:solidFill>
                  <a:schemeClr val="hlink"/>
                </a:solidFill>
                <a:latin typeface="Times New Roman" panose="02020603050405020304" pitchFamily="18" charset="0"/>
              </a:rPr>
              <a:t>Dạy trẻ đọc thơ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54021">
            <a:extLst>
              <a:ext uri="{FF2B5EF4-FFF2-40B4-BE49-F238E27FC236}">
                <a16:creationId xmlns:a16="http://schemas.microsoft.com/office/drawing/2014/main" id="{00E011A0-6E82-7383-EFB8-B55A149A9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3">
            <a:extLst>
              <a:ext uri="{FF2B5EF4-FFF2-40B4-BE49-F238E27FC236}">
                <a16:creationId xmlns:a16="http://schemas.microsoft.com/office/drawing/2014/main" id="{569BA99D-2187-4767-FAEC-6D9F1C7FC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600200"/>
            <a:ext cx="48006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800" b="1">
                <a:latin typeface="Times New Roman" panose="02020603050405020304" pitchFamily="18" charset="0"/>
                <a:cs typeface="Arial" panose="020B0604020202020204" pitchFamily="34" charset="0"/>
              </a:rPr>
              <a:t>Củng cố   -      Kết thúc</a:t>
            </a:r>
            <a:r>
              <a:rPr lang="en-US" altLang="en-US" sz="4800" b="1">
                <a:latin typeface="Times New Roman" panose="02020603050405020304" pitchFamily="18" charset="0"/>
              </a:rPr>
              <a:t> </a:t>
            </a:r>
          </a:p>
          <a:p>
            <a:pPr algn="ctr" eaLnBrk="1" hangingPunct="1"/>
            <a:r>
              <a:rPr lang="en-US" altLang="en-US" sz="4800" b="1">
                <a:latin typeface="Times New Roman" panose="02020603050405020304" pitchFamily="18" charset="0"/>
              </a:rPr>
              <a:t>Chơi trò chơi Gieo hạt</a:t>
            </a:r>
          </a:p>
        </p:txBody>
      </p:sp>
      <p:pic>
        <p:nvPicPr>
          <p:cNvPr id="92164" name="Ðàn Gà Con - Xuân Mai - Nghe - t-i - xem lyrics - Zing Mp3.mp3">
            <a:hlinkClick r:id="" action="ppaction://media"/>
            <a:extLst>
              <a:ext uri="{FF2B5EF4-FFF2-40B4-BE49-F238E27FC236}">
                <a16:creationId xmlns:a16="http://schemas.microsoft.com/office/drawing/2014/main" id="{3FEDCC95-D381-287F-71DC-63CE739C6E51}"/>
              </a:ext>
            </a:extLst>
          </p:cNvPr>
          <p:cNvPicPr>
            <a:picLocks noRot="1" noChangeAspect="1" noChangeArrowheads="1"/>
          </p:cNvPicPr>
          <p:nvPr>
            <p:ph/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3048000"/>
            <a:ext cx="304800" cy="304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736" fill="hold"/>
                                        <p:tgtEl>
                                          <p:spTgt spid="921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16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KGS_CuaSo_06">
            <a:hlinkClick r:id="rId2"/>
            <a:extLst>
              <a:ext uri="{FF2B5EF4-FFF2-40B4-BE49-F238E27FC236}">
                <a16:creationId xmlns:a16="http://schemas.microsoft.com/office/drawing/2014/main" id="{9C60CCCD-0896-4161-1D3D-3DAE7AE51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Rectangle 5">
            <a:extLst>
              <a:ext uri="{FF2B5EF4-FFF2-40B4-BE49-F238E27FC236}">
                <a16:creationId xmlns:a16="http://schemas.microsoft.com/office/drawing/2014/main" id="{BC376885-F771-66C4-E06B-7A96B4B035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30480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6000">
                <a:solidFill>
                  <a:srgbClr val="FF3300"/>
                </a:solidFill>
                <a:latin typeface="Times New Roman" panose="02020603050405020304" pitchFamily="18" charset="0"/>
              </a:rPr>
              <a:t>Kính chào và hẹn gặp lại</a:t>
            </a:r>
          </a:p>
        </p:txBody>
      </p:sp>
      <p:sp>
        <p:nvSpPr>
          <p:cNvPr id="25604" name="WordArt 6">
            <a:extLst>
              <a:ext uri="{FF2B5EF4-FFF2-40B4-BE49-F238E27FC236}">
                <a16:creationId xmlns:a16="http://schemas.microsoft.com/office/drawing/2014/main" id="{F2E4FC1F-5D2E-BDBD-A146-693822359A8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38200" y="1066800"/>
            <a:ext cx="7391400" cy="1676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66FF33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 học đến đây là kết thúc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>
            <a:extLst>
              <a:ext uri="{FF2B5EF4-FFF2-40B4-BE49-F238E27FC236}">
                <a16:creationId xmlns:a16="http://schemas.microsoft.com/office/drawing/2014/main" id="{63F5FB98-9DE1-4AC8-68D7-F18026EC0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200400"/>
            <a:ext cx="88392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>
                <a:latin typeface="Times New Roman" panose="02020603050405020304" pitchFamily="18" charset="0"/>
              </a:rPr>
              <a:t>Lần 1: Cô đọc diễn cảm bài thơ</a:t>
            </a:r>
          </a:p>
          <a:p>
            <a:pPr>
              <a:spcBef>
                <a:spcPct val="50000"/>
              </a:spcBef>
            </a:pPr>
            <a:r>
              <a:rPr lang="en-US" altLang="en-US" sz="4000">
                <a:latin typeface="Times New Roman" panose="02020603050405020304" pitchFamily="18" charset="0"/>
              </a:rPr>
              <a:t>Lần 2: Cô đọc kết hợp hình ảnh minh hoạ</a:t>
            </a:r>
          </a:p>
        </p:txBody>
      </p:sp>
      <p:sp>
        <p:nvSpPr>
          <p:cNvPr id="4099" name="WordArt 5">
            <a:extLst>
              <a:ext uri="{FF2B5EF4-FFF2-40B4-BE49-F238E27FC236}">
                <a16:creationId xmlns:a16="http://schemas.microsoft.com/office/drawing/2014/main" id="{6819EBC0-22F6-9154-5E34-A8FB9BD7CFF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3400" y="1066800"/>
            <a:ext cx="7620000" cy="2057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185"/>
              </a:avLst>
            </a:prstTxWarp>
          </a:bodyPr>
          <a:lstStyle/>
          <a:p>
            <a:pPr algn="ctr"/>
            <a:r>
              <a:rPr lang="vi-VN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2:Giới thiệu bài</a:t>
            </a:r>
          </a:p>
          <a:p>
            <a:pPr algn="ctr"/>
            <a:r>
              <a:rPr lang="vi-VN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3.Hướng dẫn </a:t>
            </a:r>
          </a:p>
          <a:p>
            <a:pPr algn="ctr"/>
            <a:r>
              <a:rPr lang="vi-VN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A.Hoạt động 1</a:t>
            </a:r>
            <a:endParaRPr lang="en-US" sz="3600" kern="1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A5JKILS">
            <a:extLst>
              <a:ext uri="{FF2B5EF4-FFF2-40B4-BE49-F238E27FC236}">
                <a16:creationId xmlns:a16="http://schemas.microsoft.com/office/drawing/2014/main" id="{B4132B4F-82E1-A481-48E3-0C88D9FC9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>
            <a:extLst>
              <a:ext uri="{FF2B5EF4-FFF2-40B4-BE49-F238E27FC236}">
                <a16:creationId xmlns:a16="http://schemas.microsoft.com/office/drawing/2014/main" id="{008BC0C8-5DF3-0514-9573-98557B8C12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819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CÂY DÂY LEO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Hình3153">
            <a:extLst>
              <a:ext uri="{FF2B5EF4-FFF2-40B4-BE49-F238E27FC236}">
                <a16:creationId xmlns:a16="http://schemas.microsoft.com/office/drawing/2014/main" id="{14609576-FD7E-0FA0-3CC4-B1FE873B3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9">
            <a:extLst>
              <a:ext uri="{FF2B5EF4-FFF2-40B4-BE49-F238E27FC236}">
                <a16:creationId xmlns:a16="http://schemas.microsoft.com/office/drawing/2014/main" id="{113EFF6D-A4C7-1A17-A9E1-F1B2052AB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0"/>
            <a:ext cx="3246438" cy="228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800">
                <a:solidFill>
                  <a:srgbClr val="FF3300"/>
                </a:solidFill>
                <a:latin typeface="Times New Roman" panose="02020603050405020304" pitchFamily="18" charset="0"/>
              </a:rPr>
              <a:t>Cây dây leo </a:t>
            </a:r>
            <a:br>
              <a:rPr lang="en-US" altLang="en-US" sz="4800">
                <a:solidFill>
                  <a:srgbClr val="FF3300"/>
                </a:solidFill>
                <a:latin typeface="Times New Roman" panose="02020603050405020304" pitchFamily="18" charset="0"/>
              </a:rPr>
            </a:br>
            <a:r>
              <a:rPr lang="en-US" altLang="en-US" sz="4800">
                <a:solidFill>
                  <a:srgbClr val="FF3300"/>
                </a:solidFill>
                <a:latin typeface="Times New Roman" panose="02020603050405020304" pitchFamily="18" charset="0"/>
              </a:rPr>
              <a:t>Bé tý teo </a:t>
            </a:r>
            <a:br>
              <a:rPr lang="en-US" altLang="en-US" sz="4800">
                <a:solidFill>
                  <a:srgbClr val="FF3300"/>
                </a:solidFill>
                <a:latin typeface="Times New Roman" panose="02020603050405020304" pitchFamily="18" charset="0"/>
              </a:rPr>
            </a:br>
            <a:r>
              <a:rPr lang="en-US" altLang="en-US" sz="4800">
                <a:solidFill>
                  <a:srgbClr val="FF3300"/>
                </a:solidFill>
                <a:latin typeface="Times New Roman" panose="02020603050405020304" pitchFamily="18" charset="0"/>
              </a:rPr>
              <a:t>Ở trong nhà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9" descr="Hình3160">
            <a:extLst>
              <a:ext uri="{FF2B5EF4-FFF2-40B4-BE49-F238E27FC236}">
                <a16:creationId xmlns:a16="http://schemas.microsoft.com/office/drawing/2014/main" id="{D6BB376E-AD13-3FE0-6563-5D65C759C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88392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10">
            <a:extLst>
              <a:ext uri="{FF2B5EF4-FFF2-40B4-BE49-F238E27FC236}">
                <a16:creationId xmlns:a16="http://schemas.microsoft.com/office/drawing/2014/main" id="{D8CE7D03-75C7-7592-0032-5FF2C9DA07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0"/>
            <a:ext cx="3389313" cy="228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800">
                <a:latin typeface="Times New Roman" panose="02020603050405020304" pitchFamily="18" charset="0"/>
              </a:rPr>
              <a:t>Lại bò ra</a:t>
            </a:r>
            <a:br>
              <a:rPr lang="en-US" altLang="en-US" sz="4800">
                <a:latin typeface="Times New Roman" panose="02020603050405020304" pitchFamily="18" charset="0"/>
              </a:rPr>
            </a:br>
            <a:r>
              <a:rPr lang="en-US" altLang="en-US" sz="4800">
                <a:latin typeface="Times New Roman" panose="02020603050405020304" pitchFamily="18" charset="0"/>
              </a:rPr>
              <a:t>Ngoài cửa sổ</a:t>
            </a:r>
            <a:br>
              <a:rPr lang="en-US" altLang="en-US" sz="4800">
                <a:latin typeface="Times New Roman" panose="02020603050405020304" pitchFamily="18" charset="0"/>
              </a:rPr>
            </a:br>
            <a:endParaRPr lang="en-US" altLang="en-US" sz="4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cayleo">
            <a:extLst>
              <a:ext uri="{FF2B5EF4-FFF2-40B4-BE49-F238E27FC236}">
                <a16:creationId xmlns:a16="http://schemas.microsoft.com/office/drawing/2014/main" id="{9E1D683D-EE08-7E56-D404-E29162386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5">
            <a:extLst>
              <a:ext uri="{FF2B5EF4-FFF2-40B4-BE49-F238E27FC236}">
                <a16:creationId xmlns:a16="http://schemas.microsoft.com/office/drawing/2014/main" id="{480EE3C4-4EBC-8972-EBE4-965B55CFFF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0"/>
            <a:ext cx="8229600" cy="1143000"/>
          </a:xfrm>
        </p:spPr>
        <p:txBody>
          <a:bodyPr/>
          <a:lstStyle/>
          <a:p>
            <a:pPr algn="l" eaLnBrk="1" hangingPunct="1"/>
            <a:br>
              <a:rPr lang="en-US" altLang="en-US" sz="6000">
                <a:solidFill>
                  <a:srgbClr val="FF3300"/>
                </a:solidFill>
                <a:latin typeface="Times New Roman" panose="02020603050405020304" pitchFamily="18" charset="0"/>
              </a:rPr>
            </a:br>
            <a:r>
              <a:rPr lang="en-US" altLang="en-US" sz="6000">
                <a:solidFill>
                  <a:srgbClr val="FF3300"/>
                </a:solidFill>
                <a:latin typeface="Times New Roman" panose="02020603050405020304" pitchFamily="18" charset="0"/>
              </a:rPr>
              <a:t>Hỏi vì sao</a:t>
            </a:r>
            <a:br>
              <a:rPr lang="en-US" altLang="en-US" sz="6000">
                <a:solidFill>
                  <a:srgbClr val="FF3300"/>
                </a:solidFill>
                <a:latin typeface="Times New Roman" panose="02020603050405020304" pitchFamily="18" charset="0"/>
              </a:rPr>
            </a:br>
            <a:r>
              <a:rPr lang="en-US" altLang="en-US" sz="6000">
                <a:solidFill>
                  <a:srgbClr val="FF3300"/>
                </a:solidFill>
                <a:latin typeface="Times New Roman" panose="02020603050405020304" pitchFamily="18" charset="0"/>
              </a:rPr>
              <a:t>Cây trả lời</a:t>
            </a:r>
            <a:br>
              <a:rPr lang="en-US" altLang="en-US" sz="6000">
                <a:solidFill>
                  <a:srgbClr val="FF3300"/>
                </a:solidFill>
                <a:latin typeface="Times New Roman" panose="02020603050405020304" pitchFamily="18" charset="0"/>
              </a:rPr>
            </a:br>
            <a:endParaRPr lang="en-US" altLang="en-US" sz="600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6" name="Rectangle 6">
            <a:extLst>
              <a:ext uri="{FF2B5EF4-FFF2-40B4-BE49-F238E27FC236}">
                <a16:creationId xmlns:a16="http://schemas.microsoft.com/office/drawing/2014/main" id="{97B3D5EC-A49E-014B-46EE-0CF89B38B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8600"/>
            <a:ext cx="409892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6000">
                <a:solidFill>
                  <a:srgbClr val="FF3300"/>
                </a:solidFill>
                <a:latin typeface="Times New Roman" panose="02020603050405020304" pitchFamily="18" charset="0"/>
              </a:rPr>
              <a:t>Và nghển cổ</a:t>
            </a:r>
            <a:r>
              <a:rPr lang="en-US" altLang="en-US"/>
              <a:t> </a:t>
            </a:r>
          </a:p>
          <a:p>
            <a:r>
              <a:rPr lang="en-US" altLang="en-US" sz="6000">
                <a:solidFill>
                  <a:srgbClr val="FF3300"/>
                </a:solidFill>
                <a:latin typeface="Times New Roman" panose="02020603050405020304" pitchFamily="18" charset="0"/>
              </a:rPr>
              <a:t>lên trời cao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ay day leo4">
            <a:extLst>
              <a:ext uri="{FF2B5EF4-FFF2-40B4-BE49-F238E27FC236}">
                <a16:creationId xmlns:a16="http://schemas.microsoft.com/office/drawing/2014/main" id="{344CF03D-B4E3-62F9-697C-E9241F77D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>
            <a:extLst>
              <a:ext uri="{FF2B5EF4-FFF2-40B4-BE49-F238E27FC236}">
                <a16:creationId xmlns:a16="http://schemas.microsoft.com/office/drawing/2014/main" id="{682BAA68-3F0E-340D-877E-C42C6D347B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7620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 sz="6000">
                <a:solidFill>
                  <a:schemeClr val="bg1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6000">
                <a:solidFill>
                  <a:srgbClr val="0000FF"/>
                </a:solidFill>
                <a:latin typeface="Times New Roman" panose="02020603050405020304" pitchFamily="18" charset="0"/>
              </a:rPr>
              <a:t>Ra ngài trời </a:t>
            </a:r>
            <a:br>
              <a:rPr lang="en-US" altLang="en-US" sz="6000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lang="en-US" altLang="en-US" sz="6000">
                <a:solidFill>
                  <a:srgbClr val="0000FF"/>
                </a:solidFill>
                <a:latin typeface="Times New Roman" panose="02020603050405020304" pitchFamily="18" charset="0"/>
              </a:rPr>
              <a:t>   Cho dễ thở</a:t>
            </a:r>
            <a:br>
              <a:rPr lang="en-US" altLang="en-US" sz="6000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lang="en-US" altLang="en-US" sz="6000">
                <a:solidFill>
                  <a:srgbClr val="0000FF"/>
                </a:solidFill>
                <a:latin typeface="Times New Roman" panose="02020603050405020304" pitchFamily="18" charset="0"/>
              </a:rPr>
              <a:t>  Tắm nắng gió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m39910426">
            <a:extLst>
              <a:ext uri="{FF2B5EF4-FFF2-40B4-BE49-F238E27FC236}">
                <a16:creationId xmlns:a16="http://schemas.microsoft.com/office/drawing/2014/main" id="{D0C87373-94E2-EA63-DCFA-476FC3F95A4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cay day leo2">
            <a:extLst>
              <a:ext uri="{FF2B5EF4-FFF2-40B4-BE49-F238E27FC236}">
                <a16:creationId xmlns:a16="http://schemas.microsoft.com/office/drawing/2014/main" id="{1D07A40E-6C68-A80D-5655-DC5B4F71E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0"/>
            <a:ext cx="5715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4">
            <a:extLst>
              <a:ext uri="{FF2B5EF4-FFF2-40B4-BE49-F238E27FC236}">
                <a16:creationId xmlns:a16="http://schemas.microsoft.com/office/drawing/2014/main" id="{EA24A348-8A72-70DE-4D00-6E7EE890DA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192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 sz="6000">
                <a:solidFill>
                  <a:schemeClr val="bg1"/>
                </a:solidFill>
                <a:latin typeface="Times New Roman" panose="02020603050405020304" pitchFamily="18" charset="0"/>
              </a:rPr>
              <a:t>  Gội mưa rào</a:t>
            </a:r>
            <a:br>
              <a:rPr lang="en-US" altLang="en-US" sz="6000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lang="en-US" altLang="en-US" sz="6000">
                <a:solidFill>
                  <a:schemeClr val="bg1"/>
                </a:solidFill>
                <a:latin typeface="Times New Roman" panose="02020603050405020304" pitchFamily="18" charset="0"/>
              </a:rPr>
              <a:t>  Cây mới cao</a:t>
            </a:r>
            <a:br>
              <a:rPr lang="en-US" altLang="en-US" sz="6000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lang="en-US" altLang="en-US" sz="6000">
                <a:solidFill>
                  <a:schemeClr val="bg1"/>
                </a:solidFill>
                <a:latin typeface="Times New Roman" panose="02020603050405020304" pitchFamily="18" charset="0"/>
              </a:rPr>
              <a:t>  Hoa mới đẹp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548</TotalTime>
  <Words>319</Words>
  <Application>Microsoft Office PowerPoint</Application>
  <PresentationFormat>On-screen Show (4:3)</PresentationFormat>
  <Paragraphs>43</Paragraphs>
  <Slides>24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Times New Roman</vt:lpstr>
      <vt:lpstr>.VnTime</vt:lpstr>
      <vt:lpstr>Default Design</vt:lpstr>
      <vt:lpstr>Thơ: Cây dây leo Đối tượng: MG bé(3 tuổi)</vt:lpstr>
      <vt:lpstr>PowerPoint Presentation</vt:lpstr>
      <vt:lpstr>PowerPoint Presentation</vt:lpstr>
      <vt:lpstr>CÂY DÂY LEO</vt:lpstr>
      <vt:lpstr>PowerPoint Presentation</vt:lpstr>
      <vt:lpstr>PowerPoint Presentation</vt:lpstr>
      <vt:lpstr> Hỏi vì sao Cây trả lời </vt:lpstr>
      <vt:lpstr>   Ra ngài trời     Cho dễ thở   Tắm nắng gió</vt:lpstr>
      <vt:lpstr>  Gội mưa rào   Cây mới cao   Hoa mới đẹp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 ngoài trời Cho dễ thở Tắm nắng gió</vt:lpstr>
      <vt:lpstr>Gội mưa rào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Kính chào và hẹn gặp lại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Thị Thu Hương Đào</cp:lastModifiedBy>
  <cp:revision>21</cp:revision>
  <cp:lastPrinted>1601-01-01T00:00:00Z</cp:lastPrinted>
  <dcterms:created xsi:type="dcterms:W3CDTF">1601-01-01T00:00:00Z</dcterms:created>
  <dcterms:modified xsi:type="dcterms:W3CDTF">2025-03-10T09:05:04Z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