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258" r:id="rId5"/>
    <p:sldId id="259" r:id="rId6"/>
    <p:sldId id="322" r:id="rId7"/>
    <p:sldId id="313" r:id="rId8"/>
    <p:sldId id="320" r:id="rId9"/>
    <p:sldId id="321" r:id="rId10"/>
    <p:sldId id="323" r:id="rId11"/>
    <p:sldId id="32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4660"/>
  </p:normalViewPr>
  <p:slideViewPr>
    <p:cSldViewPr>
      <p:cViewPr>
        <p:scale>
          <a:sx n="70" d="100"/>
          <a:sy n="70"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F914E-DE05-49E5-9D5F-4C1386879DEE}"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F914E-DE05-49E5-9D5F-4C1386879DEE}"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F914E-DE05-49E5-9D5F-4C1386879DEE}"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F914E-DE05-49E5-9D5F-4C1386879DEE}"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F914E-DE05-49E5-9D5F-4C1386879DEE}"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F914E-DE05-49E5-9D5F-4C1386879DEE}"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F914E-DE05-49E5-9D5F-4C1386879DEE}"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F914E-DE05-49E5-9D5F-4C1386879DEE}"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F914E-DE05-49E5-9D5F-4C1386879DEE}"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F914E-DE05-49E5-9D5F-4C1386879DEE}"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F914E-DE05-49E5-9D5F-4C1386879DEE}"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11745-1440-415F-88FD-88CD51FA104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914E-DE05-49E5-9D5F-4C1386879DEE}"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11745-1440-415F-88FD-88CD51FA10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audio" Target="file:///D:\L&#7899;p%20m&#7851;u%20gi&#225;o%20b&#233;%20C1\N&#258;M%20H&#7884;C%202018%20-%202019\B&#7843;ng%20t&#432;&#417;ng%20t&#225;c\GV%20&#272;&#7895;%20Th&#7883;%20Mai%20Li&#234;n\th&#225;ng%205\KPKH%20b&#225;c%20h&#7891;%20v&#224;%20c&#225;c%20ch&#225;u%20tn\nhac\V.A%20&#8211;%20Sha%20La%20La%20(Saxophone).mp3"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audio" Target="file:///D:\L&#7899;p%20m&#7851;u%20gi&#225;o%20b&#233;%20C1\N&#258;M%20H&#7884;C%202018%20-%202019\B&#7843;ng%20t&#432;&#417;ng%20t&#225;c\GV%20&#272;&#7895;%20Th&#7883;%20Mai%20Li&#234;n\th&#225;ng%205\KPKH%20b&#225;c%20h&#7891;%20v&#224;%20c&#225;c%20ch&#225;u%20tn\nhac\V.A%20&#8211;%20Nh&#7899;%20&#416;n%20B&#225;c%20Beat.mp3"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D:\L&#7899;p%20m&#7851;u%20gi&#225;o%20b&#233;%20C1\N&#258;M%20H&#7884;C%202018%20-%202019\B&#7843;ng%20t&#432;&#417;ng%20t&#225;c\GV%20&#272;&#7895;%20Th&#7883;%20Mai%20Li&#234;n\th&#225;ng%205\KPKH%20b&#225;c%20h&#7891;%20v&#224;%20c&#225;c%20ch&#225;u%20tn\nhac\Ph&#432;&#7899;c%20H&#7841;nh%20&#8211;%20&#272;&#234;m%20Qua%20Em%20M&#417;%20G&#7863;p%20B&#225;c%20H&#7891;.mp3"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D:\L&#7899;p%20m&#7851;u%20gi&#225;o%20b&#233;%20C1\N&#258;M%20H&#7884;C%202018%20-%202019\B&#7843;ng%20t&#432;&#417;ng%20t&#225;c\GV%20&#272;&#7895;%20Th&#7883;%20Mai%20Li&#234;n\th&#225;ng%205\KPKH%20b&#225;c%20h&#7891;%20v&#224;%20c&#225;c%20ch&#225;u%20tn\video\Untitled\Untitled.mp4"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6781800" cy="762001"/>
          </a:xfrm>
        </p:spPr>
        <p:txBody>
          <a:bodyPr>
            <a:normAutofit fontScale="90000"/>
          </a:bodyPr>
          <a:lstStyle/>
          <a:p>
            <a:r>
              <a:rPr lang="en-US" sz="2000" b="1" dirty="0" smtClean="0">
                <a:solidFill>
                  <a:srgbClr val="0070C0"/>
                </a:solidFill>
                <a:latin typeface="Times New Roman" pitchFamily="18" charset="0"/>
                <a:cs typeface="Times New Roman" pitchFamily="18" charset="0"/>
              </a:rPr>
              <a:t/>
            </a:r>
            <a:br>
              <a:rPr lang="en-US" sz="2000" b="1" dirty="0" smtClean="0">
                <a:solidFill>
                  <a:srgbClr val="0070C0"/>
                </a:solidFill>
                <a:latin typeface="Times New Roman" pitchFamily="18" charset="0"/>
                <a:cs typeface="Times New Roman" pitchFamily="18" charset="0"/>
              </a:rPr>
            </a:br>
            <a:r>
              <a:rPr lang="en-US" sz="2000" b="1" dirty="0" smtClean="0">
                <a:solidFill>
                  <a:srgbClr val="0070C0"/>
                </a:solidFill>
                <a:latin typeface="Times New Roman" pitchFamily="18" charset="0"/>
                <a:cs typeface="Times New Roman" pitchFamily="18" charset="0"/>
              </a:rPr>
              <a:t>ỦY BAN NHÂN DÂN QUẬN LONG BIÊN</a:t>
            </a:r>
            <a:br>
              <a:rPr lang="en-US" sz="2000" b="1" dirty="0" smtClean="0">
                <a:solidFill>
                  <a:srgbClr val="0070C0"/>
                </a:solidFill>
                <a:latin typeface="Times New Roman" pitchFamily="18" charset="0"/>
                <a:cs typeface="Times New Roman" pitchFamily="18" charset="0"/>
              </a:rPr>
            </a:br>
            <a:r>
              <a:rPr lang="en-US" sz="2000" b="1" dirty="0" smtClean="0">
                <a:solidFill>
                  <a:srgbClr val="0070C0"/>
                </a:solidFill>
                <a:latin typeface="Times New Roman" pitchFamily="18" charset="0"/>
                <a:cs typeface="Times New Roman" pitchFamily="18" charset="0"/>
              </a:rPr>
              <a:t>TRƯỜNG </a:t>
            </a:r>
            <a:r>
              <a:rPr lang="en-US" sz="2000" b="1" smtClean="0">
                <a:solidFill>
                  <a:srgbClr val="0070C0"/>
                </a:solidFill>
                <a:latin typeface="Times New Roman" pitchFamily="18" charset="0"/>
                <a:cs typeface="Times New Roman" pitchFamily="18" charset="0"/>
              </a:rPr>
              <a:t>MẦM </a:t>
            </a:r>
            <a:r>
              <a:rPr lang="en-US" sz="2000" b="1" smtClean="0">
                <a:solidFill>
                  <a:srgbClr val="0070C0"/>
                </a:solidFill>
                <a:latin typeface="Times New Roman" pitchFamily="18" charset="0"/>
                <a:cs typeface="Times New Roman" pitchFamily="18" charset="0"/>
              </a:rPr>
              <a:t>NON HOA THỦY TIÊN</a:t>
            </a:r>
            <a:r>
              <a:rPr lang="en-US" sz="2000" b="1" dirty="0" smtClean="0">
                <a:solidFill>
                  <a:srgbClr val="0070C0"/>
                </a:solidFill>
                <a:latin typeface="Times New Roman" pitchFamily="18" charset="0"/>
                <a:cs typeface="Times New Roman" pitchFamily="18" charset="0"/>
              </a:rPr>
              <a:t/>
            </a:r>
            <a:br>
              <a:rPr lang="en-US" sz="2000" b="1" dirty="0" smtClean="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
            </a:r>
            <a:br>
              <a:rPr lang="en-US" sz="2000" dirty="0" smtClean="0">
                <a:solidFill>
                  <a:srgbClr val="0070C0"/>
                </a:solidFill>
                <a:latin typeface="Times New Roman" pitchFamily="18" charset="0"/>
                <a:cs typeface="Times New Roman" pitchFamily="18" charset="0"/>
              </a:rPr>
            </a:br>
            <a:endParaRPr lang="en-US" sz="2000"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1295400" y="1981200"/>
            <a:ext cx="6705600" cy="4114800"/>
          </a:xfrm>
        </p:spPr>
        <p:txBody>
          <a:bodyPr>
            <a:normAutofit/>
          </a:bodyPr>
          <a:lstStyle/>
          <a:p>
            <a:r>
              <a:rPr lang="en-US" sz="4400" b="1" dirty="0" smtClean="0">
                <a:ln w="18000">
                  <a:solidFill>
                    <a:schemeClr val="tx2">
                      <a:lumMod val="60000"/>
                      <a:lumOff val="40000"/>
                    </a:schemeClr>
                  </a:solidFill>
                  <a:prstDash val="solid"/>
                  <a:miter lim="800000"/>
                </a:ln>
                <a:solidFill>
                  <a:srgbClr val="00B050"/>
                </a:solidFill>
                <a:effectLst>
                  <a:outerShdw blurRad="25500" dist="23000" dir="7020000" algn="tl">
                    <a:srgbClr val="000000">
                      <a:alpha val="50000"/>
                    </a:srgbClr>
                  </a:outerShdw>
                </a:effectLst>
                <a:latin typeface="+mj-lt"/>
                <a:cs typeface="Times New Roman" pitchFamily="18" charset="0"/>
              </a:rPr>
              <a:t>KHÁM PHÁ XÃ HỘI</a:t>
            </a:r>
          </a:p>
          <a:p>
            <a:pPr algn="l"/>
            <a:endParaRPr lang="en-US" b="1" dirty="0" smtClean="0">
              <a:solidFill>
                <a:srgbClr val="0070C0"/>
              </a:solidFill>
              <a:latin typeface="Times New Roman" pitchFamily="18" charset="0"/>
              <a:cs typeface="Times New Roman" pitchFamily="18" charset="0"/>
            </a:endParaRPr>
          </a:p>
          <a:p>
            <a:pPr algn="l"/>
            <a:r>
              <a:rPr lang="en-US" b="1" dirty="0" err="1" smtClean="0">
                <a:solidFill>
                  <a:srgbClr val="0070C0"/>
                </a:solidFill>
                <a:latin typeface="Times New Roman" pitchFamily="18" charset="0"/>
                <a:cs typeface="Times New Roman" pitchFamily="18" charset="0"/>
              </a:rPr>
              <a:t>Đề</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tài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Bác</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Hồ</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với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các</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cháu</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thiếu</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nhi</a:t>
            </a:r>
            <a:endParaRPr lang="en-US" b="1" dirty="0" smtClean="0">
              <a:solidFill>
                <a:srgbClr val="0070C0"/>
              </a:solidFill>
              <a:latin typeface="Times New Roman" pitchFamily="18" charset="0"/>
              <a:cs typeface="Times New Roman" pitchFamily="18" charset="0"/>
            </a:endParaRPr>
          </a:p>
          <a:p>
            <a:pPr algn="l"/>
            <a:r>
              <a:rPr lang="en-US" b="1" dirty="0" err="1" smtClean="0">
                <a:solidFill>
                  <a:srgbClr val="0070C0"/>
                </a:solidFill>
                <a:latin typeface="Times New Roman" pitchFamily="18" charset="0"/>
                <a:cs typeface="Times New Roman" pitchFamily="18" charset="0"/>
              </a:rPr>
              <a:t>Lứa</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tuổi</a:t>
            </a:r>
            <a:r>
              <a:rPr lang="en-US" b="1" dirty="0" smtClean="0">
                <a:solidFill>
                  <a:srgbClr val="0070C0"/>
                </a:solidFill>
                <a:latin typeface="Times New Roman" pitchFamily="18" charset="0"/>
                <a:cs typeface="Times New Roman" pitchFamily="18" charset="0"/>
              </a:rPr>
              <a:t>: 3-4 </a:t>
            </a:r>
            <a:r>
              <a:rPr lang="en-US" b="1" dirty="0" err="1" smtClean="0">
                <a:solidFill>
                  <a:srgbClr val="0070C0"/>
                </a:solidFill>
                <a:latin typeface="Times New Roman" pitchFamily="18" charset="0"/>
                <a:cs typeface="Times New Roman" pitchFamily="18" charset="0"/>
              </a:rPr>
              <a:t>tuổi</a:t>
            </a:r>
            <a:endParaRPr lang="en-US" b="1" dirty="0" smtClean="0">
              <a:solidFill>
                <a:srgbClr val="0070C0"/>
              </a:solidFill>
              <a:latin typeface="Times New Roman" pitchFamily="18" charset="0"/>
              <a:cs typeface="Times New Roman" pitchFamily="18" charset="0"/>
            </a:endParaRPr>
          </a:p>
          <a:p>
            <a:pPr algn="l"/>
            <a:r>
              <a:rPr lang="en-US" b="1" dirty="0" err="1" smtClean="0">
                <a:solidFill>
                  <a:srgbClr val="0070C0"/>
                </a:solidFill>
                <a:latin typeface="Times New Roman" pitchFamily="18" charset="0"/>
                <a:cs typeface="Times New Roman" pitchFamily="18" charset="0"/>
              </a:rPr>
              <a:t>Thời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gian</a:t>
            </a:r>
            <a:r>
              <a:rPr lang="en-US" b="1" dirty="0" smtClean="0">
                <a:solidFill>
                  <a:srgbClr val="0070C0"/>
                </a:solidFill>
                <a:latin typeface="Times New Roman" pitchFamily="18" charset="0"/>
                <a:cs typeface="Times New Roman" pitchFamily="18" charset="0"/>
              </a:rPr>
              <a:t>: 15-20 </a:t>
            </a:r>
            <a:r>
              <a:rPr lang="en-US" b="1" dirty="0" err="1" smtClean="0">
                <a:solidFill>
                  <a:srgbClr val="0070C0"/>
                </a:solidFill>
                <a:latin typeface="Times New Roman" pitchFamily="18" charset="0"/>
                <a:cs typeface="Times New Roman" pitchFamily="18" charset="0"/>
              </a:rPr>
              <a:t>phút</a:t>
            </a:r>
            <a:endParaRPr lang="en-US" b="1" dirty="0" smtClean="0">
              <a:solidFill>
                <a:srgbClr val="0070C0"/>
              </a:solidFill>
              <a:latin typeface="Times New Roman" pitchFamily="18" charset="0"/>
              <a:cs typeface="Times New Roman" pitchFamily="18" charset="0"/>
            </a:endParaRPr>
          </a:p>
          <a:p>
            <a:pPr algn="l"/>
            <a:r>
              <a:rPr lang="en-US" b="1" dirty="0" err="1" smtClean="0">
                <a:solidFill>
                  <a:srgbClr val="0070C0"/>
                </a:solidFill>
                <a:latin typeface="Times New Roman" pitchFamily="18" charset="0"/>
                <a:cs typeface="Times New Roman" pitchFamily="18" charset="0"/>
              </a:rPr>
              <a:t>Số</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lượng</a:t>
            </a:r>
            <a:r>
              <a:rPr lang="en-US" b="1" dirty="0" smtClean="0">
                <a:solidFill>
                  <a:srgbClr val="0070C0"/>
                </a:solidFill>
                <a:latin typeface="Times New Roman" pitchFamily="18" charset="0"/>
                <a:cs typeface="Times New Roman" pitchFamily="18" charset="0"/>
              </a:rPr>
              <a:t>: 15-20 </a:t>
            </a:r>
            <a:r>
              <a:rPr lang="en-US" b="1" dirty="0" err="1" smtClean="0">
                <a:solidFill>
                  <a:srgbClr val="0070C0"/>
                </a:solidFill>
                <a:latin typeface="Times New Roman" pitchFamily="18" charset="0"/>
                <a:cs typeface="Times New Roman" pitchFamily="18" charset="0"/>
              </a:rPr>
              <a:t>trẻ</a:t>
            </a:r>
            <a:endParaRPr lang="en-US" b="1" dirty="0" smtClean="0">
              <a:solidFill>
                <a:srgbClr val="0070C0"/>
              </a:solidFill>
              <a:latin typeface="Times New Roman" pitchFamily="18" charset="0"/>
              <a:cs typeface="Times New Roman" pitchFamily="18" charset="0"/>
            </a:endParaRPr>
          </a:p>
          <a:p>
            <a:pPr algn="l"/>
            <a:endParaRPr lang="en-US"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600" y="763924"/>
            <a:ext cx="1143001" cy="109343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US" sz="4800" b="1" i="1" dirty="0" err="1" smtClean="0">
                <a:solidFill>
                  <a:srgbClr val="0070C0"/>
                </a:solidFill>
                <a:latin typeface="Times New Roman" pitchFamily="18" charset="0"/>
                <a:cs typeface="Times New Roman" pitchFamily="18" charset="0"/>
              </a:rPr>
              <a:t>Trò</a:t>
            </a:r>
            <a:r>
              <a:rPr lang="en-US" sz="4800" b="1" i="1" dirty="0" smtClean="0">
                <a:solidFill>
                  <a:srgbClr val="0070C0"/>
                </a:solidFill>
                <a:latin typeface="Times New Roman" pitchFamily="18" charset="0"/>
                <a:cs typeface="Times New Roman" pitchFamily="18" charset="0"/>
              </a:rPr>
              <a:t> </a:t>
            </a:r>
            <a:r>
              <a:rPr lang="en-US" sz="4800" b="1" i="1" dirty="0" err="1" smtClean="0">
                <a:solidFill>
                  <a:srgbClr val="0070C0"/>
                </a:solidFill>
                <a:latin typeface="Times New Roman" pitchFamily="18" charset="0"/>
                <a:cs typeface="Times New Roman" pitchFamily="18" charset="0"/>
              </a:rPr>
              <a:t>chơi</a:t>
            </a:r>
            <a:r>
              <a:rPr lang="en-US" sz="4800" b="1" i="1" dirty="0" smtClean="0">
                <a:solidFill>
                  <a:srgbClr val="0070C0"/>
                </a:solidFill>
                <a:latin typeface="Times New Roman" pitchFamily="18" charset="0"/>
                <a:cs typeface="Times New Roman" pitchFamily="18" charset="0"/>
              </a:rPr>
              <a:t> 1: </a:t>
            </a:r>
            <a:r>
              <a:rPr lang="en-US" dirty="0" err="1" smtClean="0">
                <a:solidFill>
                  <a:srgbClr val="0070C0"/>
                </a:solidFill>
                <a:latin typeface="Times New Roman" pitchFamily="18" charset="0"/>
                <a:cs typeface="Times New Roman" pitchFamily="18" charset="0"/>
              </a:rPr>
              <a:t>Thi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đội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khéo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tay</a:t>
            </a:r>
            <a:endParaRPr lang="en-US" dirty="0">
              <a:solidFill>
                <a:srgbClr val="0070C0"/>
              </a:solidFill>
              <a:latin typeface="Times New Roman" pitchFamily="18" charset="0"/>
              <a:cs typeface="Times New Roman" pitchFamily="18" charset="0"/>
            </a:endParaRPr>
          </a:p>
        </p:txBody>
      </p:sp>
      <p:sp>
        <p:nvSpPr>
          <p:cNvPr id="3" name="TextBox 2"/>
          <p:cNvSpPr txBox="1"/>
          <p:nvPr/>
        </p:nvSpPr>
        <p:spPr>
          <a:xfrm>
            <a:off x="304800" y="2743200"/>
            <a:ext cx="8534400" cy="3416320"/>
          </a:xfrm>
          <a:prstGeom prst="rect">
            <a:avLst/>
          </a:prstGeom>
          <a:noFill/>
        </p:spPr>
        <p:txBody>
          <a:bodyPr wrap="square" rtlCol="0">
            <a:spAutoFit/>
          </a:bodyPr>
          <a:lstStyle/>
          <a:p>
            <a:r>
              <a:rPr lang="nl-NL" sz="3600" b="1" dirty="0" smtClean="0">
                <a:latin typeface="Times New Roman" pitchFamily="18" charset="0"/>
                <a:cs typeface="Times New Roman" pitchFamily="18" charset="0"/>
              </a:rPr>
              <a:t>- CC: </a:t>
            </a:r>
            <a:r>
              <a:rPr lang="nl-NL" sz="3600" dirty="0" smtClean="0">
                <a:latin typeface="Times New Roman" pitchFamily="18" charset="0"/>
                <a:cs typeface="Times New Roman" pitchFamily="18" charset="0"/>
              </a:rPr>
              <a:t>Chia trẻ về 2 đội. Nhiệm vụ của 2 đội là lên dùng gạch để xây lăng Bác. Đội nào xây xong trước và đẹp đội đó chiến thắng.</a:t>
            </a:r>
            <a:endParaRPr lang="en-US" sz="3600" dirty="0" smtClean="0">
              <a:latin typeface="Times New Roman" pitchFamily="18" charset="0"/>
              <a:cs typeface="Times New Roman" pitchFamily="18" charset="0"/>
            </a:endParaRPr>
          </a:p>
          <a:p>
            <a:endParaRPr lang="nl-NL" sz="3600" b="1" dirty="0" smtClean="0">
              <a:latin typeface="Times New Roman" pitchFamily="18" charset="0"/>
              <a:cs typeface="Times New Roman" pitchFamily="18" charset="0"/>
            </a:endParaRPr>
          </a:p>
          <a:p>
            <a:r>
              <a:rPr lang="nl-NL" sz="3600" b="1" dirty="0" smtClean="0">
                <a:latin typeface="Times New Roman" pitchFamily="18" charset="0"/>
                <a:cs typeface="Times New Roman" pitchFamily="18" charset="0"/>
              </a:rPr>
              <a:t>- LC: </a:t>
            </a:r>
            <a:r>
              <a:rPr lang="nl-NL" sz="3600" dirty="0" smtClean="0">
                <a:latin typeface="Times New Roman" pitchFamily="18" charset="0"/>
                <a:cs typeface="Times New Roman" pitchFamily="18" charset="0"/>
              </a:rPr>
              <a:t>Trẻ chơi theo luật tiếp sức.</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pic>
        <p:nvPicPr>
          <p:cNvPr id="4" name="V.A – Sha La La (Saxophone).mp3">
            <a:hlinkClick r:id="" action="ppaction://media"/>
          </p:cNvPr>
          <p:cNvPicPr>
            <a:picLocks noRot="1" noChangeAspect="1"/>
          </p:cNvPicPr>
          <p:nvPr>
            <a:audioFile r:link="rId1"/>
          </p:nvPr>
        </p:nvPicPr>
        <p:blipFill>
          <a:blip r:embed="rId4"/>
          <a:stretch>
            <a:fillRect/>
          </a:stretch>
        </p:blipFill>
        <p:spPr>
          <a:xfrm>
            <a:off x="228600" y="6248400"/>
            <a:ext cx="381000" cy="38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657600"/>
          </a:xfrm>
        </p:spPr>
        <p:txBody>
          <a:bodyPr>
            <a:normAutofit/>
          </a:bodyPr>
          <a:lstStyle/>
          <a:p>
            <a:pPr algn="l"/>
            <a:r>
              <a:rPr lang="en-US" sz="4800" b="1" i="1" dirty="0" err="1" smtClean="0">
                <a:solidFill>
                  <a:srgbClr val="0070C0"/>
                </a:solidFill>
                <a:latin typeface="Times New Roman" pitchFamily="18" charset="0"/>
                <a:cs typeface="Times New Roman" pitchFamily="18" charset="0"/>
              </a:rPr>
              <a:t>Trò</a:t>
            </a:r>
            <a:r>
              <a:rPr lang="en-US" sz="4800" b="1" i="1" dirty="0" smtClean="0">
                <a:solidFill>
                  <a:srgbClr val="0070C0"/>
                </a:solidFill>
                <a:latin typeface="Times New Roman" pitchFamily="18" charset="0"/>
                <a:cs typeface="Times New Roman" pitchFamily="18" charset="0"/>
              </a:rPr>
              <a:t> </a:t>
            </a:r>
            <a:r>
              <a:rPr lang="en-US" sz="4800" b="1" i="1" dirty="0" err="1" smtClean="0">
                <a:solidFill>
                  <a:srgbClr val="0070C0"/>
                </a:solidFill>
                <a:latin typeface="Times New Roman" pitchFamily="18" charset="0"/>
                <a:cs typeface="Times New Roman" pitchFamily="18" charset="0"/>
              </a:rPr>
              <a:t>chơi</a:t>
            </a:r>
            <a:r>
              <a:rPr lang="en-US" sz="4800" b="1" i="1" dirty="0" smtClean="0">
                <a:solidFill>
                  <a:srgbClr val="0070C0"/>
                </a:solidFill>
                <a:latin typeface="Times New Roman" pitchFamily="18" charset="0"/>
                <a:cs typeface="Times New Roman" pitchFamily="18" charset="0"/>
              </a:rPr>
              <a:t> 2:</a:t>
            </a:r>
            <a:r>
              <a:rPr lang="en-US" sz="4800" b="1" i="1" dirty="0" smtClean="0">
                <a:solidFill>
                  <a:srgbClr val="FF0000"/>
                </a:solidFill>
                <a:latin typeface="Times New Roman" pitchFamily="18" charset="0"/>
                <a:cs typeface="Times New Roman" pitchFamily="18" charset="0"/>
              </a:rPr>
              <a:t/>
            </a:r>
            <a:br>
              <a:rPr lang="en-US" sz="4800" b="1" i="1" dirty="0" smtClean="0">
                <a:solidFill>
                  <a:srgbClr val="FF0000"/>
                </a:solidFill>
                <a:latin typeface="Times New Roman" pitchFamily="18" charset="0"/>
                <a:cs typeface="Times New Roman" pitchFamily="18" charset="0"/>
              </a:rPr>
            </a:br>
            <a:r>
              <a:rPr lang="en-US" sz="4800" b="1" i="1" dirty="0" smtClean="0">
                <a:solidFill>
                  <a:srgbClr val="FF0000"/>
                </a:solidFill>
                <a:latin typeface="Times New Roman" pitchFamily="18" charset="0"/>
                <a:cs typeface="Times New Roman" pitchFamily="18" charset="0"/>
              </a:rPr>
              <a:t> </a:t>
            </a:r>
            <a:r>
              <a:rPr lang="nl-NL" dirty="0" smtClean="0">
                <a:latin typeface="Times New Roman" pitchFamily="18" charset="0"/>
                <a:cs typeface="Times New Roman" pitchFamily="18" charset="0"/>
              </a:rPr>
              <a:t>Cô cho trẻ về tô màu, vẽ, làm quà dâng Bác</a:t>
            </a:r>
            <a:endParaRPr lang="en-US" dirty="0">
              <a:solidFill>
                <a:srgbClr val="FF0000"/>
              </a:solidFill>
              <a:latin typeface="Times New Roman" pitchFamily="18" charset="0"/>
              <a:cs typeface="Times New Roman" pitchFamily="18" charset="0"/>
            </a:endParaRPr>
          </a:p>
        </p:txBody>
      </p:sp>
      <p:pic>
        <p:nvPicPr>
          <p:cNvPr id="4" name="V.A – Nhớ Ơn Bác Beat.mp3">
            <a:hlinkClick r:id="" action="ppaction://media"/>
          </p:cNvPr>
          <p:cNvPicPr>
            <a:picLocks noRot="1" noChangeAspect="1"/>
          </p:cNvPicPr>
          <p:nvPr>
            <a:audioFile r:link="rId1"/>
          </p:nvPr>
        </p:nvPicPr>
        <p:blipFill>
          <a:blip r:embed="rId4"/>
          <a:stretch>
            <a:fillRect/>
          </a:stretch>
        </p:blipFill>
        <p:spPr>
          <a:xfrm>
            <a:off x="304800" y="6096000"/>
            <a:ext cx="381000" cy="38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8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thúc</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514600"/>
            <a:ext cx="9144000" cy="2438400"/>
          </a:xfrm>
        </p:spPr>
        <p:txBody>
          <a:bodyPr/>
          <a:lstStyle/>
          <a:p>
            <a:pPr algn="ctr">
              <a:buNone/>
            </a:pPr>
            <a:r>
              <a:rPr lang="en-US" dirty="0" err="1" smtClean="0">
                <a:latin typeface="Times New Roman" pitchFamily="18" charset="0"/>
                <a:cs typeface="Times New Roman" pitchFamily="18" charset="0"/>
              </a:rPr>
              <a:t>Cô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Đêm</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5" name="Phước Hạnh – Đêm Qua Em Mơ Gặp Bác Hồ.mp3">
            <a:hlinkClick r:id="" action="ppaction://media"/>
          </p:cNvPr>
          <p:cNvPicPr>
            <a:picLocks noRot="1" noChangeAspect="1"/>
          </p:cNvPicPr>
          <p:nvPr>
            <a:audioFile r:link="rId1"/>
          </p:nvPr>
        </p:nvPicPr>
        <p:blipFill>
          <a:blip r:embed="rId4"/>
          <a:stretch>
            <a:fillRect/>
          </a:stretch>
        </p:blipFill>
        <p:spPr>
          <a:xfrm>
            <a:off x="381000" y="6096000"/>
            <a:ext cx="533400" cy="53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5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7772400" cy="1981200"/>
          </a:xfrm>
        </p:spPr>
        <p:txBody>
          <a:bodyPr>
            <a:noAutofit/>
          </a:bodyPr>
          <a:lstStyle/>
          <a:p>
            <a:pPr algn="l"/>
            <a:r>
              <a:rPr lang="en-US" sz="3200" b="1" dirty="0" smtClean="0">
                <a:solidFill>
                  <a:srgbClr val="0070C0"/>
                </a:solidFill>
                <a:latin typeface="Times New Roman" pitchFamily="18" charset="0"/>
                <a:cs typeface="Times New Roman" pitchFamily="18" charset="0"/>
              </a:rPr>
              <a:t>I. </a:t>
            </a:r>
            <a:r>
              <a:rPr lang="en-US" sz="3200" b="1" dirty="0" err="1" smtClean="0">
                <a:solidFill>
                  <a:srgbClr val="0070C0"/>
                </a:solidFill>
                <a:latin typeface="Times New Roman" pitchFamily="18" charset="0"/>
                <a:cs typeface="Times New Roman" pitchFamily="18" charset="0"/>
              </a:rPr>
              <a:t>Mục</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đích</a:t>
            </a:r>
            <a:r>
              <a:rPr lang="en-US" sz="3200" b="1" dirty="0" smtClean="0">
                <a:solidFill>
                  <a:srgbClr val="0070C0"/>
                </a:solidFill>
                <a:latin typeface="Times New Roman" pitchFamily="18" charset="0"/>
                <a:cs typeface="Times New Roman" pitchFamily="18" charset="0"/>
              </a:rPr>
              <a:t> – </a:t>
            </a:r>
            <a:r>
              <a:rPr lang="en-US" sz="3200" b="1" dirty="0" err="1" smtClean="0">
                <a:solidFill>
                  <a:srgbClr val="0070C0"/>
                </a:solidFill>
                <a:latin typeface="Times New Roman" pitchFamily="18" charset="0"/>
                <a:cs typeface="Times New Roman" pitchFamily="18" charset="0"/>
              </a:rPr>
              <a:t>Yêu</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cầu</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Kiến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pt-BR"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Trẻ biết về Bác Hồ</a:t>
            </a:r>
            <a:r>
              <a:rPr lang="en-US" sz="2400" dirty="0" smtClean="0">
                <a:latin typeface="Times New Roman" pitchFamily="18" charset="0"/>
                <a:cs typeface="Times New Roman" pitchFamily="18" charset="0"/>
              </a:rPr>
              <a:t>- v</a:t>
            </a:r>
            <a:r>
              <a:rPr lang="vi-VN" sz="2400" dirty="0" smtClean="0">
                <a:latin typeface="Times New Roman" pitchFamily="18" charset="0"/>
                <a:cs typeface="Times New Roman" pitchFamily="18" charset="0"/>
              </a:rPr>
              <a:t>ị lãnh tụ của cả dân tộc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vi-VN" sz="2400" dirty="0" smtClean="0">
                <a:latin typeface="Times New Roman" pitchFamily="18" charset="0"/>
                <a:cs typeface="Times New Roman" pitchFamily="18" charset="0"/>
              </a:rPr>
              <a:t> tình 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a:t>
            </a:r>
            <a:r>
              <a:rPr lang="vi-VN" sz="2400" dirty="0" smtClean="0">
                <a:latin typeface="Times New Roman" pitchFamily="18" charset="0"/>
                <a:cs typeface="Times New Roman" pitchFamily="18" charset="0"/>
              </a:rPr>
              <a:t>ác dành cho các bạn nhỏ.</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2819400"/>
            <a:ext cx="8382000" cy="1676400"/>
          </a:xfrm>
        </p:spPr>
        <p:txBody>
          <a:bodyPr>
            <a:normAutofit/>
          </a:bodyPr>
          <a:lstStyle/>
          <a:p>
            <a:pPr algn="l"/>
            <a:r>
              <a:rPr lang="en-US" sz="2800" b="1" dirty="0">
                <a:solidFill>
                  <a:schemeClr val="tx1"/>
                </a:solidFill>
                <a:latin typeface="Times New Roman" pitchFamily="18" charset="0"/>
                <a:cs typeface="Times New Roman" pitchFamily="18" charset="0"/>
              </a:rPr>
              <a:t>2. </a:t>
            </a:r>
            <a:r>
              <a:rPr lang="en-US" sz="2800" b="1" dirty="0" err="1">
                <a:solidFill>
                  <a:schemeClr val="tx1"/>
                </a:solidFill>
                <a:latin typeface="Times New Roman" pitchFamily="18" charset="0"/>
                <a:cs typeface="Times New Roman" pitchFamily="18" charset="0"/>
              </a:rPr>
              <a:t>Kỹ</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năng</a:t>
            </a:r>
            <a:r>
              <a:rPr lang="en-US" sz="2800" b="1"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
            </a:r>
            <a:br>
              <a:rPr lang="en-US" sz="1800" dirty="0">
                <a:solidFill>
                  <a:schemeClr val="tx1"/>
                </a:solidFill>
                <a:latin typeface="Times New Roman" pitchFamily="18" charset="0"/>
                <a:cs typeface="Times New Roman" pitchFamily="18" charset="0"/>
              </a:rPr>
            </a:br>
            <a:r>
              <a:rPr lang="pt-BR"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Rèn kỹ năng tư duy, lắng nghe</a:t>
            </a:r>
            <a:r>
              <a:rPr lang="en-US" sz="2400"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T</a:t>
            </a:r>
            <a:r>
              <a:rPr lang="vi-VN" sz="2400" dirty="0" smtClean="0">
                <a:solidFill>
                  <a:schemeClr val="tx1"/>
                </a:solidFill>
                <a:latin typeface="Times New Roman" pitchFamily="18" charset="0"/>
                <a:cs typeface="Times New Roman" pitchFamily="18" charset="0"/>
              </a:rPr>
              <a:t>rẻ trả lời rõ ràng</a:t>
            </a:r>
            <a:r>
              <a:rPr lang="en-US" sz="2400"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mạch lạc</a:t>
            </a:r>
            <a:r>
              <a:rPr lang="en-US" sz="2400" dirty="0" smtClean="0">
                <a:solidFill>
                  <a:schemeClr val="tx1"/>
                </a:solidFill>
                <a:latin typeface="Times New Roman" pitchFamily="18" charset="0"/>
                <a:cs typeface="Times New Roman" pitchFamily="18" charset="0"/>
              </a:rPr>
              <a:t>.</a:t>
            </a:r>
          </a:p>
          <a:p>
            <a:pPr algn="l"/>
            <a:endParaRPr lang="en-US" sz="1800" dirty="0" smtClean="0">
              <a:solidFill>
                <a:schemeClr val="tx1"/>
              </a:solidFill>
              <a:latin typeface="Times New Roman" pitchFamily="18" charset="0"/>
              <a:cs typeface="Times New Roman" pitchFamily="18" charset="0"/>
            </a:endParaRPr>
          </a:p>
          <a:p>
            <a:pPr algn="l"/>
            <a:endParaRPr lang="en-US" sz="1800" dirty="0" smtClean="0">
              <a:solidFill>
                <a:schemeClr val="tx1"/>
              </a:solidFill>
              <a:latin typeface="Times New Roman" pitchFamily="18" charset="0"/>
              <a:cs typeface="Times New Roman" pitchFamily="18" charset="0"/>
            </a:endParaRPr>
          </a:p>
          <a:p>
            <a:pPr algn="l"/>
            <a:endParaRPr lang="en-US" sz="1800" dirty="0">
              <a:solidFill>
                <a:schemeClr val="tx1"/>
              </a:solidFill>
              <a:latin typeface="Times New Roman" pitchFamily="18" charset="0"/>
              <a:cs typeface="Times New Roman" pitchFamily="18" charset="0"/>
            </a:endParaRPr>
          </a:p>
        </p:txBody>
      </p:sp>
      <p:sp>
        <p:nvSpPr>
          <p:cNvPr id="4" name="TextBox 3"/>
          <p:cNvSpPr txBox="1"/>
          <p:nvPr/>
        </p:nvSpPr>
        <p:spPr>
          <a:xfrm>
            <a:off x="304800" y="4419600"/>
            <a:ext cx="7924800" cy="181588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Giáo dục trẻ biết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kính</a:t>
            </a:r>
            <a:r>
              <a:rPr lang="vi-VN" sz="2400" dirty="0" smtClean="0">
                <a:latin typeface="Times New Roman" pitchFamily="18" charset="0"/>
                <a:cs typeface="Times New Roman" pitchFamily="18" charset="0"/>
              </a:rPr>
              <a:t> trọng Bác Hồ.</a:t>
            </a:r>
            <a:endParaRPr lang="en-US" sz="24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90600"/>
            <a:ext cx="7162800" cy="4876800"/>
          </a:xfrm>
        </p:spPr>
        <p:txBody>
          <a:bodyPr>
            <a:normAutofit/>
          </a:bodyPr>
          <a:lstStyle/>
          <a:p>
            <a:pPr>
              <a:buNone/>
            </a:pPr>
            <a:r>
              <a:rPr lang="en-US" sz="3500" b="1" dirty="0" smtClean="0">
                <a:solidFill>
                  <a:srgbClr val="0070C0"/>
                </a:solidFill>
                <a:latin typeface="Times New Roman" pitchFamily="18" charset="0"/>
                <a:cs typeface="Times New Roman" pitchFamily="18" charset="0"/>
              </a:rPr>
              <a:t>II. </a:t>
            </a:r>
            <a:r>
              <a:rPr lang="en-US" sz="3500" b="1" dirty="0" err="1" smtClean="0">
                <a:solidFill>
                  <a:srgbClr val="0070C0"/>
                </a:solidFill>
                <a:latin typeface="Times New Roman" pitchFamily="18" charset="0"/>
                <a:cs typeface="Times New Roman" pitchFamily="18" charset="0"/>
              </a:rPr>
              <a:t>Chuẩn</a:t>
            </a:r>
            <a:r>
              <a:rPr lang="en-US" sz="3500" b="1" dirty="0" smtClean="0">
                <a:solidFill>
                  <a:srgbClr val="0070C0"/>
                </a:solidFill>
                <a:latin typeface="Times New Roman" pitchFamily="18" charset="0"/>
                <a:cs typeface="Times New Roman" pitchFamily="18" charset="0"/>
              </a:rPr>
              <a:t> </a:t>
            </a:r>
            <a:r>
              <a:rPr lang="en-US" sz="3500" b="1" dirty="0" err="1" smtClean="0">
                <a:solidFill>
                  <a:srgbClr val="0070C0"/>
                </a:solidFill>
                <a:latin typeface="Times New Roman" pitchFamily="18" charset="0"/>
                <a:cs typeface="Times New Roman" pitchFamily="18" charset="0"/>
              </a:rPr>
              <a:t>bị</a:t>
            </a:r>
            <a:r>
              <a:rPr lang="en-US" sz="3500" b="1" dirty="0" smtClean="0">
                <a:solidFill>
                  <a:srgbClr val="0070C0"/>
                </a:solidFill>
                <a:latin typeface="Times New Roman" pitchFamily="18" charset="0"/>
                <a:cs typeface="Times New Roman" pitchFamily="18" charset="0"/>
              </a:rPr>
              <a:t>:</a:t>
            </a:r>
          </a:p>
          <a:p>
            <a:pPr>
              <a:buAutoNum type="arabicPeriod"/>
            </a:pPr>
            <a:r>
              <a:rPr lang="en-US" sz="3000" b="1" dirty="0" err="1" smtClean="0">
                <a:solidFill>
                  <a:srgbClr val="00B050"/>
                </a:solidFill>
                <a:latin typeface="Times New Roman" pitchFamily="18" charset="0"/>
                <a:cs typeface="Times New Roman" pitchFamily="18" charset="0"/>
              </a:rPr>
              <a:t>Đồ</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dùng</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của</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cô</a:t>
            </a:r>
            <a:endParaRPr lang="en-US" sz="3000" b="1"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Video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Bác</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a:t>
            </a:r>
            <a:endParaRPr lang="en-US" sz="3000" b="1" dirty="0" smtClean="0">
              <a:solidFill>
                <a:srgbClr val="00B050"/>
              </a:solidFill>
              <a:latin typeface="Times New Roman" pitchFamily="18" charset="0"/>
              <a:cs typeface="Times New Roman" pitchFamily="18" charset="0"/>
            </a:endParaRPr>
          </a:p>
          <a:p>
            <a:pPr>
              <a:buNone/>
            </a:pPr>
            <a:r>
              <a:rPr lang="en-US" sz="3000" b="1" dirty="0" smtClean="0">
                <a:solidFill>
                  <a:srgbClr val="00B050"/>
                </a:solidFill>
                <a:latin typeface="Times New Roman" pitchFamily="18" charset="0"/>
                <a:cs typeface="Times New Roman" pitchFamily="18" charset="0"/>
              </a:rPr>
              <a:t>2. </a:t>
            </a:r>
            <a:r>
              <a:rPr lang="en-US" sz="3000" b="1" dirty="0" err="1" smtClean="0">
                <a:solidFill>
                  <a:srgbClr val="00B050"/>
                </a:solidFill>
                <a:latin typeface="Times New Roman" pitchFamily="18" charset="0"/>
                <a:cs typeface="Times New Roman" pitchFamily="18" charset="0"/>
              </a:rPr>
              <a:t>Đồ</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dùng</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của</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trẻ</a:t>
            </a:r>
            <a:endParaRPr lang="en-US" sz="3000" b="1" dirty="0" smtClean="0">
              <a:solidFill>
                <a:srgbClr val="00B050"/>
              </a:solidFill>
              <a:latin typeface="Times New Roman" pitchFamily="18" charset="0"/>
              <a:cs typeface="Times New Roman" pitchFamily="18" charset="0"/>
            </a:endParaRPr>
          </a:p>
          <a:p>
            <a:pPr>
              <a:buNone/>
            </a:pPr>
            <a:r>
              <a:rPr lang="pt-BR" sz="2400" dirty="0" smtClean="0">
                <a:latin typeface="Times New Roman" pitchFamily="18" charset="0"/>
                <a:cs typeface="Times New Roman" pitchFamily="18" charset="0"/>
              </a:rPr>
              <a:t>- Chỗ ngồi cho trẻ.</a:t>
            </a:r>
          </a:p>
          <a:p>
            <a:pPr>
              <a:buNone/>
            </a:pPr>
            <a:r>
              <a:rPr lang="pt-BR" sz="2400" dirty="0" smtClean="0">
                <a:latin typeface="Times New Roman" pitchFamily="18" charset="0"/>
                <a:cs typeface="Times New Roman" pitchFamily="18" charset="0"/>
              </a:rPr>
              <a:t>- Trang phục, đầu tóc gọn gàng, sạch sẽ.</a:t>
            </a:r>
          </a:p>
          <a:p>
            <a:endParaRPr lang="pt-BR" sz="3600" dirty="0" smtClean="0">
              <a:latin typeface="Times New Roman" pitchFamily="18" charset="0"/>
              <a:cs typeface="Times New Roman" pitchFamily="18" charset="0"/>
            </a:endParaRPr>
          </a:p>
          <a:p>
            <a:endParaRPr lang="pt-BR" sz="3600" dirty="0" smtClean="0">
              <a:latin typeface="Times New Roman" pitchFamily="18" charset="0"/>
              <a:cs typeface="Times New Roman" pitchFamily="18" charset="0"/>
            </a:endParaRPr>
          </a:p>
          <a:p>
            <a:endParaRPr lang="en-US" sz="3600" b="1" dirty="0" smtClean="0">
              <a:latin typeface="Times New Roman" pitchFamily="18" charset="0"/>
              <a:cs typeface="Times New Roman" pitchFamily="18" charset="0"/>
            </a:endParaRPr>
          </a:p>
          <a:p>
            <a:pPr>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1072"/>
            <a:ext cx="8229600" cy="1447800"/>
          </a:xfrm>
        </p:spPr>
        <p:txBody>
          <a:bodyPr>
            <a:normAutofit fontScale="90000"/>
          </a:bodyPr>
          <a:lstStyle/>
          <a:p>
            <a:r>
              <a:rPr lang="en-US" sz="4900" b="1" dirty="0" smtClean="0">
                <a:solidFill>
                  <a:srgbClr val="FF0000"/>
                </a:solidFill>
                <a:latin typeface="Times New Roman" pitchFamily="18" charset="0"/>
                <a:cs typeface="Times New Roman" pitchFamily="18" charset="0"/>
              </a:rPr>
              <a:t/>
            </a:r>
            <a:br>
              <a:rPr lang="en-US" sz="4900" b="1" dirty="0" smtClean="0">
                <a:solidFill>
                  <a:srgbClr val="FF0000"/>
                </a:solidFill>
                <a:latin typeface="Times New Roman" pitchFamily="18" charset="0"/>
                <a:cs typeface="Times New Roman" pitchFamily="18" charset="0"/>
              </a:rPr>
            </a:br>
            <a:r>
              <a:rPr lang="en-US" b="1" dirty="0" err="1" smtClean="0">
                <a:solidFill>
                  <a:srgbClr val="00B0F0"/>
                </a:solidFill>
                <a:latin typeface="Times New Roman" pitchFamily="18" charset="0"/>
                <a:cs typeface="Times New Roman" pitchFamily="18" charset="0"/>
              </a:rPr>
              <a:t>Ổn</a:t>
            </a:r>
            <a:r>
              <a:rPr lang="en-US" b="1" dirty="0" smtClean="0">
                <a:solidFill>
                  <a:srgbClr val="00B0F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định</a:t>
            </a:r>
            <a:r>
              <a:rPr lang="en-US" b="1" dirty="0" smtClean="0">
                <a:solidFill>
                  <a:srgbClr val="00B0F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tổ</a:t>
            </a:r>
            <a:r>
              <a:rPr lang="en-US" b="1" dirty="0" smtClean="0">
                <a:solidFill>
                  <a:srgbClr val="00B0F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chức</a:t>
            </a:r>
            <a:r>
              <a:rPr lang="en-US" b="1" dirty="0" smtClean="0">
                <a:solidFill>
                  <a:srgbClr val="00B0F0"/>
                </a:solidFill>
                <a:latin typeface="Times New Roman" pitchFamily="18" charset="0"/>
                <a:cs typeface="Times New Roman" pitchFamily="18" charset="0"/>
              </a:rPr>
              <a:t/>
            </a:r>
            <a:br>
              <a:rPr lang="en-US" b="1" dirty="0" smtClean="0">
                <a:solidFill>
                  <a:srgbClr val="00B0F0"/>
                </a:solidFill>
                <a:latin typeface="Times New Roman" pitchFamily="18" charset="0"/>
                <a:cs typeface="Times New Roman" pitchFamily="18" charset="0"/>
              </a:rPr>
            </a:br>
            <a:r>
              <a:rPr lang="en-US" sz="3600" dirty="0" err="1" smtClean="0">
                <a:solidFill>
                  <a:srgbClr val="0070C0"/>
                </a:solidFill>
                <a:latin typeface="Times New Roman" pitchFamily="18" charset="0"/>
                <a:cs typeface="Times New Roman" pitchFamily="18" charset="0"/>
              </a:rPr>
              <a:t>Cô</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cho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trẻ</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xem</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hình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ảnh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về</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Bác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Hồ</a:t>
            </a:r>
            <a:r>
              <a:rPr lang="en-US" sz="3600" dirty="0" smtClean="0">
                <a:solidFill>
                  <a:srgbClr val="0070C0"/>
                </a:solidFill>
                <a:latin typeface="Times New Roman" pitchFamily="18" charset="0"/>
                <a:cs typeface="Times New Roman" pitchFamily="18" charset="0"/>
              </a:rPr>
              <a:t>.</a:t>
            </a:r>
            <a:br>
              <a:rPr lang="en-US" sz="3600" dirty="0" smtClean="0">
                <a:solidFill>
                  <a:srgbClr val="0070C0"/>
                </a:solidFill>
                <a:latin typeface="Times New Roman" pitchFamily="18" charset="0"/>
                <a:cs typeface="Times New Roman" pitchFamily="18" charset="0"/>
              </a:rPr>
            </a:br>
            <a:endParaRPr lang="en-US" sz="3600" b="1" dirty="0">
              <a:solidFill>
                <a:srgbClr val="0070C0"/>
              </a:solidFill>
              <a:latin typeface="Times New Roman" pitchFamily="18" charset="0"/>
              <a:cs typeface="Times New Roman" pitchFamily="18" charset="0"/>
            </a:endParaRPr>
          </a:p>
        </p:txBody>
      </p:sp>
      <p:pic>
        <p:nvPicPr>
          <p:cNvPr id="4" name="Picture 3" descr="1957-2.jpg"/>
          <p:cNvPicPr>
            <a:picLocks noChangeAspect="1"/>
          </p:cNvPicPr>
          <p:nvPr/>
        </p:nvPicPr>
        <p:blipFill>
          <a:blip r:embed="rId3"/>
          <a:stretch>
            <a:fillRect/>
          </a:stretch>
        </p:blipFill>
        <p:spPr>
          <a:xfrm>
            <a:off x="4724400" y="1447800"/>
            <a:ext cx="3810000" cy="4572000"/>
          </a:xfrm>
          <a:prstGeom prst="rect">
            <a:avLst/>
          </a:prstGeom>
        </p:spPr>
      </p:pic>
      <p:pic>
        <p:nvPicPr>
          <p:cNvPr id="5" name="Picture 4" descr="b5b1ce6f5c0bbf75f114cc81cb184b76635358612409630291.jpg"/>
          <p:cNvPicPr>
            <a:picLocks noChangeAspect="1"/>
          </p:cNvPicPr>
          <p:nvPr/>
        </p:nvPicPr>
        <p:blipFill>
          <a:blip r:embed="rId4"/>
          <a:stretch>
            <a:fillRect/>
          </a:stretch>
        </p:blipFill>
        <p:spPr>
          <a:xfrm>
            <a:off x="762000" y="1447800"/>
            <a:ext cx="3652441" cy="4572000"/>
          </a:xfrm>
          <a:prstGeom prst="rect">
            <a:avLst/>
          </a:prstGeom>
        </p:spPr>
      </p:pic>
      <p:sp>
        <p:nvSpPr>
          <p:cNvPr id="6" name="TextBox 5"/>
          <p:cNvSpPr txBox="1"/>
          <p:nvPr/>
        </p:nvSpPr>
        <p:spPr>
          <a:xfrm>
            <a:off x="1143000" y="6096000"/>
            <a:ext cx="3087577"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Nguyễn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Thành</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4876800" y="6096000"/>
            <a:ext cx="3639138"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tịch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a:t>
            </a:r>
            <a:r>
              <a:rPr lang="en-US" sz="2800" b="1" dirty="0" smtClean="0">
                <a:solidFill>
                  <a:srgbClr val="FF0000"/>
                </a:solidFill>
                <a:latin typeface="Times New Roman" pitchFamily="18" charset="0"/>
                <a:cs typeface="Times New Roman" pitchFamily="18" charset="0"/>
              </a:rPr>
              <a:t> Minh</a:t>
            </a:r>
            <a:endParaRPr lang="en-US" sz="28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b="1" dirty="0" err="1" smtClean="0">
                <a:solidFill>
                  <a:schemeClr val="tx2">
                    <a:lumMod val="50000"/>
                  </a:schemeClr>
                </a:solidFill>
                <a:latin typeface="Times New Roman" pitchFamily="18" charset="0"/>
                <a:cs typeface="Times New Roman" pitchFamily="18" charset="0"/>
              </a:rPr>
              <a:t>Phương</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pháp</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hình</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thức</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tổ</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chức</a:t>
            </a:r>
            <a:endParaRPr lang="en-US"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514600"/>
            <a:ext cx="8229600" cy="1752600"/>
          </a:xfrm>
        </p:spPr>
        <p:txBody>
          <a:bodyPr>
            <a:normAutofit/>
          </a:bodyPr>
          <a:lstStyle/>
          <a:p>
            <a:pPr algn="ctr">
              <a:buNone/>
            </a:pPr>
            <a:r>
              <a:rPr lang="en-US" b="1" i="1" dirty="0" smtClean="0">
                <a:latin typeface="Times New Roman" pitchFamily="18" charset="0"/>
                <a:cs typeface="Times New Roman" pitchFamily="18" charset="0"/>
              </a:rPr>
              <a:t> </a:t>
            </a:r>
            <a:r>
              <a:rPr lang="en-US" sz="4000" b="1" i="1" dirty="0" smtClean="0">
                <a:solidFill>
                  <a:srgbClr val="0070C0"/>
                </a:solidFill>
                <a:latin typeface="Times New Roman" pitchFamily="18" charset="0"/>
                <a:cs typeface="Times New Roman" pitchFamily="18" charset="0"/>
              </a:rPr>
              <a:t>a. </a:t>
            </a:r>
            <a:r>
              <a:rPr lang="en-US" sz="4000" b="1" i="1" dirty="0" err="1" smtClean="0">
                <a:solidFill>
                  <a:srgbClr val="0070C0"/>
                </a:solidFill>
                <a:latin typeface="Times New Roman" pitchFamily="18" charset="0"/>
                <a:cs typeface="Times New Roman" pitchFamily="18" charset="0"/>
              </a:rPr>
              <a:t>Tìm</a:t>
            </a:r>
            <a:r>
              <a:rPr lang="en-US" sz="4000" b="1" i="1" dirty="0" smtClean="0">
                <a:solidFill>
                  <a:srgbClr val="0070C0"/>
                </a:solidFill>
                <a:latin typeface="Times New Roman" pitchFamily="18" charset="0"/>
                <a:cs typeface="Times New Roman" pitchFamily="18" charset="0"/>
              </a:rPr>
              <a:t> </a:t>
            </a:r>
            <a:r>
              <a:rPr lang="en-US" sz="4000" b="1" i="1" dirty="0" err="1" smtClean="0">
                <a:solidFill>
                  <a:srgbClr val="0070C0"/>
                </a:solidFill>
                <a:latin typeface="Times New Roman" pitchFamily="18" charset="0"/>
                <a:cs typeface="Times New Roman" pitchFamily="18" charset="0"/>
              </a:rPr>
              <a:t>hiểu</a:t>
            </a:r>
            <a:r>
              <a:rPr lang="en-US" sz="4000" b="1" i="1" dirty="0" smtClean="0">
                <a:solidFill>
                  <a:srgbClr val="0070C0"/>
                </a:solidFill>
                <a:latin typeface="Times New Roman" pitchFamily="18" charset="0"/>
                <a:cs typeface="Times New Roman" pitchFamily="18" charset="0"/>
              </a:rPr>
              <a:t> </a:t>
            </a:r>
            <a:r>
              <a:rPr lang="en-US" sz="4000" b="1" i="1" dirty="0" err="1" smtClean="0">
                <a:solidFill>
                  <a:srgbClr val="0070C0"/>
                </a:solidFill>
                <a:latin typeface="Times New Roman" pitchFamily="18" charset="0"/>
                <a:cs typeface="Times New Roman" pitchFamily="18" charset="0"/>
              </a:rPr>
              <a:t>về</a:t>
            </a:r>
            <a:r>
              <a:rPr lang="en-US" sz="4000" b="1" i="1" dirty="0" smtClean="0">
                <a:solidFill>
                  <a:srgbClr val="0070C0"/>
                </a:solidFill>
                <a:latin typeface="Times New Roman" pitchFamily="18" charset="0"/>
                <a:cs typeface="Times New Roman" pitchFamily="18" charset="0"/>
              </a:rPr>
              <a:t> </a:t>
            </a:r>
            <a:r>
              <a:rPr lang="en-US" sz="4000" b="1" i="1" dirty="0" err="1" smtClean="0">
                <a:solidFill>
                  <a:srgbClr val="0070C0"/>
                </a:solidFill>
                <a:latin typeface="Times New Roman" pitchFamily="18" charset="0"/>
                <a:cs typeface="Times New Roman" pitchFamily="18" charset="0"/>
              </a:rPr>
              <a:t>Bác</a:t>
            </a:r>
            <a:r>
              <a:rPr lang="en-US" sz="4000" b="1" i="1" dirty="0" smtClean="0">
                <a:solidFill>
                  <a:srgbClr val="0070C0"/>
                </a:solidFill>
                <a:latin typeface="Times New Roman" pitchFamily="18" charset="0"/>
                <a:cs typeface="Times New Roman" pitchFamily="18" charset="0"/>
              </a:rPr>
              <a:t> </a:t>
            </a:r>
            <a:r>
              <a:rPr lang="en-US" sz="4000" b="1" i="1" dirty="0" err="1" smtClean="0">
                <a:solidFill>
                  <a:srgbClr val="0070C0"/>
                </a:solidFill>
                <a:latin typeface="Times New Roman" pitchFamily="18" charset="0"/>
                <a:cs typeface="Times New Roman" pitchFamily="18" charset="0"/>
              </a:rPr>
              <a:t>Hồ</a:t>
            </a:r>
            <a:endParaRPr lang="en-US" sz="4000" b="1" i="1" dirty="0" smtClean="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rmAutofit/>
          </a:bodyPr>
          <a:lstStyle/>
          <a:p>
            <a:r>
              <a:rPr lang="en-US" sz="4000" b="1" dirty="0" err="1" smtClean="0">
                <a:solidFill>
                  <a:srgbClr val="0070C0"/>
                </a:solidFill>
                <a:latin typeface="Times New Roman" pitchFamily="18" charset="0"/>
                <a:cs typeface="Times New Roman" pitchFamily="18" charset="0"/>
              </a:rPr>
              <a:t>Các</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bé</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cùng</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đón</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xem</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nhé</a:t>
            </a:r>
            <a:r>
              <a:rPr lang="en-US" sz="4000" b="1" dirty="0" smtClean="0">
                <a:solidFill>
                  <a:srgbClr val="0070C0"/>
                </a:solidFill>
                <a:latin typeface="Times New Roman" pitchFamily="18" charset="0"/>
                <a:cs typeface="Times New Roman" pitchFamily="18" charset="0"/>
              </a:rPr>
              <a:t>!</a:t>
            </a:r>
            <a:endParaRPr lang="en-US" sz="4000" b="1" dirty="0">
              <a:solidFill>
                <a:srgbClr val="0070C0"/>
              </a:solidFill>
              <a:latin typeface="Times New Roman" pitchFamily="18" charset="0"/>
              <a:cs typeface="Times New Roman" pitchFamily="18" charset="0"/>
            </a:endParaRPr>
          </a:p>
        </p:txBody>
      </p:sp>
      <p:pic>
        <p:nvPicPr>
          <p:cNvPr id="4" name="Untitled.mp4">
            <a:hlinkClick r:id="" action="ppaction://media"/>
          </p:cNvPr>
          <p:cNvPicPr>
            <a:picLocks noGrp="1" noRot="1" noChangeAspect="1"/>
          </p:cNvPicPr>
          <p:nvPr>
            <p:ph idx="1"/>
            <a:videoFile r:link="rId1"/>
          </p:nvPr>
        </p:nvPicPr>
        <p:blipFill>
          <a:blip r:embed="rId4"/>
          <a:stretch>
            <a:fillRect/>
          </a:stretch>
        </p:blipFill>
        <p:spPr>
          <a:xfrm>
            <a:off x="304800" y="1066800"/>
            <a:ext cx="8534400" cy="5791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5400" b="1" dirty="0" err="1" smtClean="0">
                <a:solidFill>
                  <a:srgbClr val="FF0000"/>
                </a:solidFill>
                <a:latin typeface="Times New Roman" pitchFamily="18" charset="0"/>
                <a:cs typeface="Times New Roman" pitchFamily="18" charset="0"/>
              </a:rPr>
              <a:t>Đàm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thoại</a:t>
            </a:r>
            <a:endParaRPr lang="en-US" sz="5400" b="1" dirty="0">
              <a:solidFill>
                <a:srgbClr val="FF0000"/>
              </a:solidFill>
              <a:latin typeface="Times New Roman" pitchFamily="18" charset="0"/>
              <a:cs typeface="Times New Roman" pitchFamily="18" charset="0"/>
            </a:endParaRPr>
          </a:p>
        </p:txBody>
      </p:sp>
      <p:sp>
        <p:nvSpPr>
          <p:cNvPr id="3" name="TextBox 2"/>
          <p:cNvSpPr txBox="1"/>
          <p:nvPr/>
        </p:nvSpPr>
        <p:spPr>
          <a:xfrm>
            <a:off x="533400" y="1066800"/>
            <a:ext cx="7924800" cy="6124754"/>
          </a:xfrm>
          <a:prstGeom prst="rect">
            <a:avLst/>
          </a:prstGeom>
          <a:noFill/>
        </p:spPr>
        <p:txBody>
          <a:bodyPr wrap="square" rtlCol="0">
            <a:spAutoFit/>
          </a:bodyPr>
          <a:lstStyle/>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1: </a:t>
            </a:r>
            <a:r>
              <a:rPr lang="en-US" sz="2800" dirty="0" err="1" smtClean="0">
                <a:solidFill>
                  <a:srgbClr val="0070C0"/>
                </a:solidFill>
                <a:latin typeface="Times New Roman" pitchFamily="18" charset="0"/>
                <a:cs typeface="Times New Roman" pitchFamily="18" charset="0"/>
              </a:rPr>
              <a:t>Bé</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vừa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được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xem</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gì</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Trong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phim</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ai</a:t>
            </a:r>
            <a:r>
              <a:rPr lang="en-US" sz="2800" dirty="0" smtClean="0">
                <a:solidFill>
                  <a:srgbClr val="0070C0"/>
                </a:solidFill>
                <a:latin typeface="Times New Roman" pitchFamily="18" charset="0"/>
                <a:cs typeface="Times New Roman" pitchFamily="18" charset="0"/>
              </a:rPr>
              <a:t>?</a:t>
            </a:r>
          </a:p>
          <a:p>
            <a:r>
              <a:rPr lang="en-US" sz="2800" b="1" dirty="0" err="1" smtClean="0">
                <a:solidFill>
                  <a:srgbClr val="0070C0"/>
                </a:solidFill>
                <a:latin typeface="Times New Roman" pitchFamily="18" charset="0"/>
                <a:cs typeface="Times New Roman" pitchFamily="18" charset="0"/>
              </a:rPr>
              <a:t>Câu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hỏi</a:t>
            </a:r>
            <a:r>
              <a:rPr lang="en-US" sz="2800" b="1" dirty="0" smtClean="0">
                <a:solidFill>
                  <a:srgbClr val="0070C0"/>
                </a:solidFill>
                <a:latin typeface="Times New Roman" pitchFamily="18" charset="0"/>
                <a:cs typeface="Times New Roman" pitchFamily="18" charset="0"/>
              </a:rPr>
              <a:t> 2</a:t>
            </a:r>
            <a:r>
              <a:rPr lang="en-US" sz="2800" b="1" i="1" dirty="0" smtClean="0">
                <a:solidFill>
                  <a:srgbClr val="0070C0"/>
                </a:solidFill>
                <a:latin typeface="Times New Roman" pitchFamily="18" charset="0"/>
                <a:cs typeface="Times New Roman" pitchFamily="18" charset="0"/>
              </a:rPr>
              <a:t>:</a:t>
            </a:r>
            <a:r>
              <a:rPr lang="en-US" sz="2800" b="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Bác đến thăm ai? Các bạn thiếu nhi thấy Bác thì như thế nào?</a:t>
            </a:r>
            <a:endParaRPr lang="en-US" sz="2800" dirty="0" smtClean="0">
              <a:solidFill>
                <a:srgbClr val="0070C0"/>
              </a:solidFill>
              <a:latin typeface="Times New Roman" pitchFamily="18" charset="0"/>
              <a:cs typeface="Times New Roman" pitchFamily="18" charset="0"/>
            </a:endParaRPr>
          </a:p>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3:</a:t>
            </a:r>
            <a:r>
              <a:rPr lang="vi-VN" sz="2800" b="1" i="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Bác nhìn thấy các bạn nhỏ, Bác đã thể hiện tình cảm của Bác dành cho các bạn như thế nào?</a:t>
            </a:r>
            <a:endParaRPr lang="en-US" sz="2800" dirty="0" smtClean="0">
              <a:solidFill>
                <a:srgbClr val="0070C0"/>
              </a:solidFill>
              <a:latin typeface="Times New Roman" pitchFamily="18" charset="0"/>
              <a:cs typeface="Times New Roman" pitchFamily="18" charset="0"/>
            </a:endParaRPr>
          </a:p>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4:</a:t>
            </a:r>
            <a:r>
              <a:rPr lang="vi-VN" sz="2800" b="1" i="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Bác và các bạn thiếu nhi đang làm gì? </a:t>
            </a:r>
            <a:endParaRPr lang="en-US" sz="2800" dirty="0" smtClean="0">
              <a:solidFill>
                <a:srgbClr val="0070C0"/>
              </a:solidFill>
              <a:latin typeface="Times New Roman" pitchFamily="18" charset="0"/>
              <a:cs typeface="Times New Roman" pitchFamily="18" charset="0"/>
            </a:endParaRPr>
          </a:p>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5:</a:t>
            </a:r>
            <a:r>
              <a:rPr lang="vi-VN" sz="2800" b="1" i="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Các bạn múa hát để chào mừng ai?</a:t>
            </a:r>
            <a:endParaRPr lang="en-US" sz="2800" dirty="0" smtClean="0">
              <a:solidFill>
                <a:srgbClr val="0070C0"/>
              </a:solidFill>
              <a:latin typeface="Times New Roman" pitchFamily="18" charset="0"/>
              <a:cs typeface="Times New Roman" pitchFamily="18" charset="0"/>
            </a:endParaRPr>
          </a:p>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6:</a:t>
            </a:r>
            <a:r>
              <a:rPr lang="vi-VN" sz="2800" b="1" i="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Các bạn trong phim đã được Bác thưởng gì?</a:t>
            </a:r>
            <a:endParaRPr lang="en-US" sz="2800" dirty="0" smtClean="0">
              <a:solidFill>
                <a:srgbClr val="0070C0"/>
              </a:solidFill>
              <a:latin typeface="Times New Roman" pitchFamily="18" charset="0"/>
              <a:cs typeface="Times New Roman" pitchFamily="18" charset="0"/>
            </a:endParaRPr>
          </a:p>
          <a:p>
            <a:r>
              <a:rPr lang="en-US" sz="2800" b="1" i="1" dirty="0" err="1" smtClean="0">
                <a:solidFill>
                  <a:srgbClr val="0070C0"/>
                </a:solidFill>
                <a:latin typeface="Times New Roman" pitchFamily="18" charset="0"/>
                <a:cs typeface="Times New Roman" pitchFamily="18" charset="0"/>
              </a:rPr>
              <a:t>Câu</a:t>
            </a:r>
            <a:r>
              <a:rPr lang="en-US" sz="2800" b="1" i="1" dirty="0" smtClean="0">
                <a:solidFill>
                  <a:srgbClr val="0070C0"/>
                </a:solidFill>
                <a:latin typeface="Times New Roman" pitchFamily="18" charset="0"/>
                <a:cs typeface="Times New Roman" pitchFamily="18" charset="0"/>
              </a:rPr>
              <a:t> </a:t>
            </a:r>
            <a:r>
              <a:rPr lang="en-US" sz="2800" b="1" i="1" dirty="0" err="1" smtClean="0">
                <a:solidFill>
                  <a:srgbClr val="0070C0"/>
                </a:solidFill>
                <a:latin typeface="Times New Roman" pitchFamily="18" charset="0"/>
                <a:cs typeface="Times New Roman" pitchFamily="18" charset="0"/>
              </a:rPr>
              <a:t>hỏi</a:t>
            </a:r>
            <a:r>
              <a:rPr lang="en-US" sz="2800" b="1" i="1" dirty="0" smtClean="0">
                <a:solidFill>
                  <a:srgbClr val="0070C0"/>
                </a:solidFill>
                <a:latin typeface="Times New Roman" pitchFamily="18" charset="0"/>
                <a:cs typeface="Times New Roman" pitchFamily="18" charset="0"/>
              </a:rPr>
              <a:t> 7:</a:t>
            </a:r>
            <a:r>
              <a:rPr lang="vi-VN" sz="2800" b="1" i="1"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Vì sao các bạn được Bác thưởng kẹo?</a:t>
            </a:r>
            <a:endParaRPr lang="en-US" sz="2800" dirty="0" smtClean="0">
              <a:solidFill>
                <a:srgbClr val="0070C0"/>
              </a:solidFill>
              <a:latin typeface="Times New Roman" pitchFamily="18" charset="0"/>
              <a:cs typeface="Times New Roman" pitchFamily="18" charset="0"/>
            </a:endParaRPr>
          </a:p>
          <a:p>
            <a:r>
              <a:rPr lang="pt-BR" sz="2800" b="1" i="1" dirty="0" smtClean="0">
                <a:solidFill>
                  <a:srgbClr val="0070C0"/>
                </a:solidFill>
                <a:latin typeface="Times New Roman" pitchFamily="18" charset="0"/>
                <a:cs typeface="Times New Roman" pitchFamily="18" charset="0"/>
              </a:rPr>
              <a:t>Câu hỏi 8: </a:t>
            </a:r>
            <a:r>
              <a:rPr lang="pt-BR" sz="2800" dirty="0" smtClean="0">
                <a:solidFill>
                  <a:srgbClr val="0070C0"/>
                </a:solidFill>
                <a:latin typeface="Times New Roman" pitchFamily="18" charset="0"/>
                <a:cs typeface="Times New Roman" pitchFamily="18" charset="0"/>
              </a:rPr>
              <a:t>Bây giờ Bác còn sống nữa không? Ai biết Bác đang nằm ở đâu?</a:t>
            </a:r>
            <a:endParaRPr lang="en-US" sz="2800" dirty="0" smtClean="0">
              <a:solidFill>
                <a:srgbClr val="0070C0"/>
              </a:solidFill>
              <a:latin typeface="Times New Roman" pitchFamily="18" charset="0"/>
              <a:cs typeface="Times New Roman" pitchFamily="18" charset="0"/>
            </a:endParaRPr>
          </a:p>
          <a:p>
            <a:endParaRPr lang="en-US" sz="2800" dirty="0" smtClean="0">
              <a:solidFill>
                <a:srgbClr val="0070C0"/>
              </a:solidFill>
              <a:latin typeface="Times New Roman" pitchFamily="18" charset="0"/>
              <a:cs typeface="Times New Roman" pitchFamily="18" charset="0"/>
            </a:endParaRPr>
          </a:p>
          <a:p>
            <a:endParaRPr lang="en-US" sz="28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49962"/>
          </a:xfrm>
        </p:spPr>
        <p:txBody>
          <a:bodyPr>
            <a:normAutofit fontScale="90000"/>
          </a:bodyPr>
          <a:lstStyle/>
          <a:p>
            <a:pPr algn="l"/>
            <a:r>
              <a:rPr lang="en-US" sz="4900" b="1" i="1" dirty="0" smtClean="0">
                <a:solidFill>
                  <a:srgbClr val="C00000"/>
                </a:solidFill>
                <a:latin typeface="Times New Roman" pitchFamily="18" charset="0"/>
                <a:cs typeface="Times New Roman" pitchFamily="18" charset="0"/>
              </a:rPr>
              <a:t>* </a:t>
            </a:r>
            <a:r>
              <a:rPr lang="en-US" sz="4900" b="1" i="1" dirty="0" err="1" smtClean="0">
                <a:solidFill>
                  <a:srgbClr val="C00000"/>
                </a:solidFill>
                <a:latin typeface="Times New Roman" pitchFamily="18" charset="0"/>
                <a:cs typeface="Times New Roman" pitchFamily="18" charset="0"/>
              </a:rPr>
              <a:t>Giáo</a:t>
            </a:r>
            <a:r>
              <a:rPr lang="en-US" sz="4900" b="1" i="1" dirty="0" smtClean="0">
                <a:solidFill>
                  <a:srgbClr val="C00000"/>
                </a:solidFill>
                <a:latin typeface="Times New Roman" pitchFamily="18" charset="0"/>
                <a:cs typeface="Times New Roman" pitchFamily="18" charset="0"/>
              </a:rPr>
              <a:t> </a:t>
            </a:r>
            <a:r>
              <a:rPr lang="en-US" sz="4900" b="1" i="1" dirty="0" err="1" smtClean="0">
                <a:solidFill>
                  <a:srgbClr val="C00000"/>
                </a:solidFill>
                <a:latin typeface="Times New Roman" pitchFamily="18" charset="0"/>
                <a:cs typeface="Times New Roman" pitchFamily="18" charset="0"/>
              </a:rPr>
              <a:t>dục</a:t>
            </a:r>
            <a:r>
              <a:rPr lang="en-US" sz="4900" b="1" i="1" dirty="0" smtClean="0">
                <a:solidFill>
                  <a:srgbClr val="C00000"/>
                </a:solidFill>
                <a:latin typeface="Times New Roman" pitchFamily="18" charset="0"/>
                <a:cs typeface="Times New Roman" pitchFamily="18" charset="0"/>
              </a:rPr>
              <a:t>: </a:t>
            </a:r>
            <a:r>
              <a:rPr lang="en-US" sz="3200" b="1" i="1" dirty="0" smtClean="0">
                <a:latin typeface="Times New Roman" pitchFamily="18" charset="0"/>
                <a:cs typeface="Times New Roman" pitchFamily="18" charset="0"/>
              </a:rPr>
              <a:t/>
            </a:r>
            <a:br>
              <a:rPr lang="en-US" sz="3200" b="1" i="1" dirty="0" smtClean="0">
                <a:latin typeface="Times New Roman" pitchFamily="18" charset="0"/>
                <a:cs typeface="Times New Roman" pitchFamily="18" charset="0"/>
              </a:rPr>
            </a:br>
            <a:r>
              <a:rPr lang="en-US" sz="4900" b="1" i="1" dirty="0" smtClean="0">
                <a:latin typeface="Times New Roman" pitchFamily="18" charset="0"/>
                <a:cs typeface="Times New Roman" pitchFamily="18" charset="0"/>
              </a:rPr>
              <a:t/>
            </a:r>
            <a:br>
              <a:rPr lang="en-US" sz="4900" b="1" i="1"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Bác đã đi xa, nhưng mãi còn đây hình ảnh một con người vĩ đại</a:t>
            </a:r>
            <a:r>
              <a:rPr lang="vi-VN" sz="3600" b="1"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mà</a:t>
            </a:r>
            <a:r>
              <a:rPr lang="vi-VN" sz="3600" b="1"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muôn nhịp đập của trái tim</a:t>
            </a:r>
            <a:r>
              <a:rPr lang="vi-VN" sz="3600" b="1"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đều dành trọn vì dân, vì nước</a:t>
            </a:r>
            <a:r>
              <a:rPr lang="vi-VN" sz="3600" b="1" dirty="0" smtClean="0">
                <a:latin typeface="Times New Roman" pitchFamily="18" charset="0"/>
                <a:cs typeface="Times New Roman" pitchFamily="18" charset="0"/>
              </a:rPr>
              <a:t>.</a:t>
            </a:r>
            <a:r>
              <a:rPr lang="pt-BR" sz="3600" dirty="0" smtClean="0">
                <a:latin typeface="Times New Roman" pitchFamily="18" charset="0"/>
                <a:cs typeface="Times New Roman" pitchFamily="18" charset="0"/>
              </a:rPr>
              <a:t> Cả dân tộc Việt Nam mãi luôn ghi nhớ công lao to lớn của Người, và nhất các em nhỏ- những mầm non tương lai của đất nước- luôn dành cho Bác một tình cảm cao đẹp nhất!</a:t>
            </a:r>
            <a:r>
              <a:rPr lang="en-US" sz="3600" dirty="0" smtClean="0"/>
              <a:t/>
            </a:r>
            <a:br>
              <a:rPr lang="en-US" sz="3600" dirty="0" smtClean="0"/>
            </a:br>
            <a:endParaRPr lang="en-US" sz="36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US" b="1" i="1" dirty="0" smtClean="0">
                <a:solidFill>
                  <a:srgbClr val="0070C0"/>
                </a:solidFill>
                <a:latin typeface="Times New Roman" pitchFamily="18" charset="0"/>
                <a:cs typeface="Times New Roman" pitchFamily="18" charset="0"/>
              </a:rPr>
              <a:t>b. </a:t>
            </a:r>
            <a:r>
              <a:rPr lang="en-US" b="1" i="1" dirty="0" err="1" smtClean="0">
                <a:solidFill>
                  <a:srgbClr val="0070C0"/>
                </a:solidFill>
                <a:latin typeface="Times New Roman" pitchFamily="18" charset="0"/>
                <a:cs typeface="Times New Roman" pitchFamily="18" charset="0"/>
              </a:rPr>
              <a:t>Luyện</a:t>
            </a:r>
            <a:r>
              <a:rPr lang="en-US" b="1" i="1" dirty="0" smtClean="0">
                <a:solidFill>
                  <a:srgbClr val="0070C0"/>
                </a:solidFill>
                <a:latin typeface="Times New Roman" pitchFamily="18" charset="0"/>
                <a:cs typeface="Times New Roman" pitchFamily="18" charset="0"/>
              </a:rPr>
              <a:t> </a:t>
            </a:r>
            <a:r>
              <a:rPr lang="en-US" b="1" i="1" dirty="0" err="1" smtClean="0">
                <a:solidFill>
                  <a:srgbClr val="0070C0"/>
                </a:solidFill>
                <a:latin typeface="Times New Roman" pitchFamily="18" charset="0"/>
                <a:cs typeface="Times New Roman" pitchFamily="18" charset="0"/>
              </a:rPr>
              <a:t>tập</a:t>
            </a:r>
            <a:r>
              <a:rPr lang="en-US" b="1" i="1" dirty="0" smtClean="0">
                <a:solidFill>
                  <a:srgbClr val="0070C0"/>
                </a:solidFill>
                <a:latin typeface="Times New Roman" pitchFamily="18" charset="0"/>
                <a:cs typeface="Times New Roman" pitchFamily="18" charset="0"/>
              </a:rPr>
              <a:t>, </a:t>
            </a:r>
            <a:r>
              <a:rPr lang="en-US" b="1" i="1" dirty="0" err="1" smtClean="0">
                <a:solidFill>
                  <a:srgbClr val="0070C0"/>
                </a:solidFill>
                <a:latin typeface="Times New Roman" pitchFamily="18" charset="0"/>
                <a:cs typeface="Times New Roman" pitchFamily="18" charset="0"/>
              </a:rPr>
              <a:t>củng</a:t>
            </a:r>
            <a:r>
              <a:rPr lang="en-US" b="1" i="1" dirty="0" smtClean="0">
                <a:solidFill>
                  <a:srgbClr val="0070C0"/>
                </a:solidFill>
                <a:latin typeface="Times New Roman" pitchFamily="18" charset="0"/>
                <a:cs typeface="Times New Roman" pitchFamily="18" charset="0"/>
              </a:rPr>
              <a:t> </a:t>
            </a:r>
            <a:r>
              <a:rPr lang="en-US" b="1" i="1" dirty="0" err="1" smtClean="0">
                <a:solidFill>
                  <a:srgbClr val="0070C0"/>
                </a:solidFill>
                <a:latin typeface="Times New Roman" pitchFamily="18" charset="0"/>
                <a:cs typeface="Times New Roman" pitchFamily="18" charset="0"/>
              </a:rPr>
              <a:t>cố</a:t>
            </a:r>
            <a:r>
              <a:rPr lang="en-US" b="1" i="1" dirty="0" smtClean="0">
                <a:solidFill>
                  <a:srgbClr val="0070C0"/>
                </a:solidFill>
                <a:latin typeface="Times New Roman" pitchFamily="18" charset="0"/>
                <a:cs typeface="Times New Roman" pitchFamily="18" charset="0"/>
              </a:rPr>
              <a:t/>
            </a:r>
            <a:br>
              <a:rPr lang="en-US" b="1" i="1" dirty="0" smtClean="0">
                <a:solidFill>
                  <a:srgbClr val="0070C0"/>
                </a:solidFill>
                <a:latin typeface="Times New Roman" pitchFamily="18" charset="0"/>
                <a:cs typeface="Times New Roman" pitchFamily="18" charset="0"/>
              </a:rPr>
            </a:br>
            <a:endParaRPr lang="en-US" sz="40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362</Words>
  <Application>Microsoft Office PowerPoint</Application>
  <PresentationFormat>On-screen Show (4:3)</PresentationFormat>
  <Paragraphs>48</Paragraphs>
  <Slides>12</Slides>
  <Notes>0</Notes>
  <HiddenSlides>0</HiddenSlides>
  <MMClips>4</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ỦY BAN NHÂN DÂN QUẬN LONG BIÊN TRƯỜNG MẦM NON HOA THỦY TIÊN  </vt:lpstr>
      <vt:lpstr>I. Mục đích – Yêu cầu  1. Kiến thức:  - Trẻ biết về Bác Hồ- vị lãnh tụ của cả dân tộc và tình cảm mà Bác dành cho các bạn nhỏ.  </vt:lpstr>
      <vt:lpstr>PowerPoint Presentation</vt:lpstr>
      <vt:lpstr> Ổn định tổ chức Cô cho trẻ xem hình ảnh về Bác Hồ. </vt:lpstr>
      <vt:lpstr>Phương pháp, hình thức tổ chức</vt:lpstr>
      <vt:lpstr>Các bé cùng đón xem nhé!</vt:lpstr>
      <vt:lpstr>Đàm thoại</vt:lpstr>
      <vt:lpstr>* Giáo dục:   Bác đã đi xa, nhưng mãi còn đây hình ảnh một con người vĩ đại mà muôn nhịp đập của trái tim đều dành trọn vì dân, vì nước. Cả dân tộc Việt Nam mãi luôn ghi nhớ công lao to lớn của Người, và nhất các em nhỏ- những mầm non tương lai của đất nước- luôn dành cho Bác một tình cảm cao đẹp nhất! </vt:lpstr>
      <vt:lpstr>b. Luyện tập, củng cố </vt:lpstr>
      <vt:lpstr>Trò chơi 1: Thi đội nào khéo tay</vt:lpstr>
      <vt:lpstr>Trò chơi 2:  Cô cho trẻ về tô màu, vẽ, làm quà dâng Bác</vt:lpstr>
      <vt:lpstr>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GIA THƯỢNG</dc:title>
  <dc:creator>Welcome</dc:creator>
  <cp:lastModifiedBy>A</cp:lastModifiedBy>
  <cp:revision>102</cp:revision>
  <dcterms:created xsi:type="dcterms:W3CDTF">2018-10-11T05:44:24Z</dcterms:created>
  <dcterms:modified xsi:type="dcterms:W3CDTF">2025-05-15T09:58:09Z</dcterms:modified>
</cp:coreProperties>
</file>