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79" r:id="rId2"/>
    <p:sldId id="266" r:id="rId3"/>
    <p:sldId id="267" r:id="rId4"/>
    <p:sldId id="257" r:id="rId5"/>
    <p:sldId id="268" r:id="rId6"/>
    <p:sldId id="258" r:id="rId7"/>
    <p:sldId id="259" r:id="rId8"/>
    <p:sldId id="260" r:id="rId9"/>
    <p:sldId id="261" r:id="rId10"/>
    <p:sldId id="263" r:id="rId11"/>
    <p:sldId id="262"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2" d="100"/>
          <a:sy n="42" d="100"/>
        </p:scale>
        <p:origin x="1794" y="576"/>
      </p:cViewPr>
      <p:guideLst>
        <p:guide orient="horz" pos="21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D3EF45-CABA-481D-86FF-F5528A0BF4CA}"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49575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3EF45-CABA-481D-86FF-F5528A0BF4CA}"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122449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3EF45-CABA-481D-86FF-F5528A0BF4CA}"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187554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3EF45-CABA-481D-86FF-F5528A0BF4CA}"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146008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3EF45-CABA-481D-86FF-F5528A0BF4CA}" type="datetimeFigureOut">
              <a:rPr lang="en-US" smtClean="0"/>
              <a:t>17/4/2025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299327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D3EF45-CABA-481D-86FF-F5528A0BF4CA}" type="datetimeFigureOut">
              <a:rPr lang="en-US" smtClean="0"/>
              <a:t>17/4/2025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43464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D3EF45-CABA-481D-86FF-F5528A0BF4CA}" type="datetimeFigureOut">
              <a:rPr lang="en-US" smtClean="0"/>
              <a:t>17/4/2025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234330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D3EF45-CABA-481D-86FF-F5528A0BF4CA}" type="datetimeFigureOut">
              <a:rPr lang="en-US" smtClean="0"/>
              <a:t>17/4/2025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334625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EF45-CABA-481D-86FF-F5528A0BF4CA}" type="datetimeFigureOut">
              <a:rPr lang="en-US" smtClean="0"/>
              <a:t>17/4/2025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1108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17/4/2025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52932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17/4/2025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316096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EF45-CABA-481D-86FF-F5528A0BF4CA}" type="datetimeFigureOut">
              <a:rPr lang="en-US" smtClean="0"/>
              <a:t>17/4/2025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8B54-5863-47D9-975A-3EFE0587B0B0}" type="slidenum">
              <a:rPr lang="en-US" smtClean="0"/>
              <a:t>‹#›</a:t>
            </a:fld>
            <a:endParaRPr lang="en-US"/>
          </a:p>
        </p:txBody>
      </p:sp>
    </p:spTree>
    <p:extLst>
      <p:ext uri="{BB962C8B-B14F-4D97-AF65-F5344CB8AC3E}">
        <p14:creationId xmlns:p14="http://schemas.microsoft.com/office/powerpoint/2010/main" val="1967258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two people&#10;&#10;AI-generated content may be incorrect.">
            <a:extLst>
              <a:ext uri="{FF2B5EF4-FFF2-40B4-BE49-F238E27FC236}">
                <a16:creationId xmlns:a16="http://schemas.microsoft.com/office/drawing/2014/main" id="{57197AB0-8544-2147-EE4C-67639A549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 y="-228600"/>
            <a:ext cx="12276759" cy="7069394"/>
          </a:xfrm>
          <a:prstGeom prst="rect">
            <a:avLst/>
          </a:prstGeom>
        </p:spPr>
      </p:pic>
      <p:sp>
        <p:nvSpPr>
          <p:cNvPr id="2" name="Title 1"/>
          <p:cNvSpPr>
            <a:spLocks noGrp="1"/>
          </p:cNvSpPr>
          <p:nvPr>
            <p:ph type="title"/>
          </p:nvPr>
        </p:nvSpPr>
        <p:spPr>
          <a:xfrm>
            <a:off x="1857954" y="1572969"/>
            <a:ext cx="8565764" cy="1359535"/>
          </a:xfrm>
        </p:spPr>
        <p:txBody>
          <a:bodyPr>
            <a:noAutofit/>
          </a:bodyPr>
          <a:lstStyle/>
          <a:p>
            <a:pPr algn="ctr"/>
            <a:b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PHÒNG GD&amp;ĐT QUẬN LONG BIÊN</a:t>
            </a:r>
            <a:br>
              <a:rPr lang="en-US" sz="3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TRƯỜNG MN HOA THUỶ TIÊN</a:t>
            </a:r>
            <a:b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Phát triển nhận thức</a:t>
            </a:r>
            <a:b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Đề tài: Dạy trẻ chắp ghép các hình học thành các hình đơn giản</a:t>
            </a:r>
            <a:b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Lứa tuổi: MGB </a:t>
            </a:r>
            <a:b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Giáo viên: Nguyễn Thị Minh Huyền</a:t>
            </a:r>
            <a:b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8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endParaRPr lang="en-US" sz="8000" b="1" dirty="0">
              <a:latin typeface="Times New Roman" panose="02020603050405020304" pitchFamily="18" charset="0"/>
              <a:cs typeface="Times New Roman" panose="02020603050405020304" pitchFamily="18" charset="0"/>
            </a:endParaRPr>
          </a:p>
        </p:txBody>
      </p:sp>
      <p:pic>
        <p:nvPicPr>
          <p:cNvPr id="6" name="Picture 5" descr="A logo with a flower and leaves&#10;&#10;AI-generated content may be incorrect.">
            <a:extLst>
              <a:ext uri="{FF2B5EF4-FFF2-40B4-BE49-F238E27FC236}">
                <a16:creationId xmlns:a16="http://schemas.microsoft.com/office/drawing/2014/main" id="{D496FF1D-8567-28E3-4DB9-6BBC0D869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090" y="1295400"/>
            <a:ext cx="2457820" cy="2352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Title 4"/>
          <p:cNvSpPr>
            <a:spLocks noGrp="1"/>
          </p:cNvSpPr>
          <p:nvPr>
            <p:ph type="title"/>
          </p:nvPr>
        </p:nvSpPr>
        <p:spPr>
          <a:xfrm>
            <a:off x="1981200" y="2057400"/>
            <a:ext cx="8229600" cy="2438400"/>
          </a:xfrm>
        </p:spPr>
        <p:txBody>
          <a:bodyPr>
            <a:normAutofit/>
          </a:bodyPr>
          <a:lstStyle/>
          <a:p>
            <a:r>
              <a:rPr lang="en-US" sz="8000" b="1" dirty="0">
                <a:solidFill>
                  <a:schemeClr val="bg1"/>
                </a:solidFill>
                <a:latin typeface="Times New Roman" panose="02020603050405020304" pitchFamily="18" charset="0"/>
                <a:cs typeface="Times New Roman" panose="02020603050405020304" pitchFamily="18" charset="0"/>
              </a:rPr>
              <a:t>TRÒ CHƠI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p:cNvSpPr>
            <a:spLocks noGrp="1"/>
          </p:cNvSpPr>
          <p:nvPr>
            <p:ph type="title"/>
          </p:nvPr>
        </p:nvSpPr>
        <p:spPr>
          <a:xfrm>
            <a:off x="1981200" y="2552700"/>
            <a:ext cx="8229600" cy="1752600"/>
          </a:xfrm>
        </p:spPr>
        <p:txBody>
          <a:bodyPr>
            <a:normAutofit fontScale="90000"/>
          </a:bodyPr>
          <a:lstStyle/>
          <a:p>
            <a:r>
              <a:rPr lang="en-US" u="sng" dirty="0" err="1">
                <a:solidFill>
                  <a:schemeClr val="accent6">
                    <a:lumMod val="75000"/>
                  </a:schemeClr>
                </a:solidFill>
                <a:latin typeface="Times New Roman" panose="02020603050405020304" pitchFamily="18" charset="0"/>
                <a:cs typeface="Times New Roman" panose="02020603050405020304" pitchFamily="18" charset="0"/>
              </a:rPr>
              <a:t>Trò</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chơi</a:t>
            </a:r>
            <a:r>
              <a:rPr lang="en-US" u="sng" dirty="0">
                <a:solidFill>
                  <a:schemeClr val="accent6">
                    <a:lumMod val="75000"/>
                  </a:schemeClr>
                </a:solidFill>
                <a:latin typeface="Times New Roman" panose="02020603050405020304" pitchFamily="18" charset="0"/>
                <a:cs typeface="Times New Roman" panose="02020603050405020304" pitchFamily="18" charset="0"/>
              </a:rPr>
              <a:t> 1: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Chắp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ghép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các</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tiện</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giao</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thông</a:t>
            </a:r>
            <a:br>
              <a:rPr lang="en-US" u="sng" dirty="0">
                <a:solidFill>
                  <a:schemeClr val="accent6">
                    <a:lumMod val="75000"/>
                  </a:schemeClr>
                </a:solidFill>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sẵn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Ai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p:cNvSpPr>
            <a:spLocks noGrp="1"/>
          </p:cNvSpPr>
          <p:nvPr>
            <p:ph type="title"/>
          </p:nvPr>
        </p:nvSpPr>
        <p:spPr>
          <a:xfrm>
            <a:off x="2590800" y="2057400"/>
            <a:ext cx="8229600" cy="1143000"/>
          </a:xfrm>
        </p:spPr>
        <p:txBody>
          <a:bodyPr>
            <a:normAutofit fontScale="90000"/>
          </a:bodyPr>
          <a:lstStyle/>
          <a:p>
            <a:r>
              <a:rPr lang="en-US" u="sng" dirty="0" err="1">
                <a:solidFill>
                  <a:schemeClr val="accent6">
                    <a:lumMod val="50000"/>
                  </a:schemeClr>
                </a:solidFill>
                <a:latin typeface="Times New Roman" panose="02020603050405020304" pitchFamily="18" charset="0"/>
                <a:cs typeface="Times New Roman" panose="02020603050405020304" pitchFamily="18" charset="0"/>
              </a:rPr>
              <a:t>Trò</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chơi</a:t>
            </a:r>
            <a:r>
              <a:rPr lang="en-US" u="sng" dirty="0">
                <a:solidFill>
                  <a:schemeClr val="accent6">
                    <a:lumMod val="50000"/>
                  </a:schemeClr>
                </a:solidFill>
                <a:latin typeface="Times New Roman" panose="02020603050405020304" pitchFamily="18" charset="0"/>
                <a:cs typeface="Times New Roman" panose="02020603050405020304" pitchFamily="18" charset="0"/>
              </a:rPr>
              <a:t> 2: </a:t>
            </a:r>
            <a:r>
              <a:rPr lang="en-US" u="sng" dirty="0" err="1">
                <a:solidFill>
                  <a:schemeClr val="accent6">
                    <a:lumMod val="50000"/>
                  </a:schemeClr>
                </a:solidFill>
                <a:latin typeface="Times New Roman" panose="02020603050405020304" pitchFamily="18" charset="0"/>
                <a:cs typeface="Times New Roman" panose="02020603050405020304" pitchFamily="18" charset="0"/>
              </a:rPr>
              <a:t>Ghép</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hình</a:t>
            </a:r>
            <a:br>
              <a:rPr lang="en-US" u="sng" dirty="0">
                <a:solidFill>
                  <a:schemeClr val="accent6">
                    <a:lumMod val="50000"/>
                  </a:schemeClr>
                </a:solidFill>
                <a:latin typeface="Times New Roman" panose="02020603050405020304" pitchFamily="18" charset="0"/>
                <a:cs typeface="Times New Roman" panose="02020603050405020304" pitchFamily="18" charset="0"/>
              </a:rPr>
            </a:b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r>
              <a:rPr lang="pt-BR" sz="4000" dirty="0">
                <a:latin typeface="Times New Roman" panose="02020603050405020304" pitchFamily="18" charset="0"/>
                <a:cs typeface="Times New Roman" panose="02020603050405020304" pitchFamily="18" charset="0"/>
              </a:rPr>
              <a:t>Cô  chia lớp thành 2 đội. Nhiệm vụ của 2 đội là gắn mặt cười vào hình chắp ghép đúng. Trò chơi bắt đầu bằng 1 bản nhạc. Kết thúc bản nhạc đội nào gắn được nhiều mặt cười đúng sẽ là đội chiến thắng. </a:t>
            </a:r>
            <a:br>
              <a:rPr lang="en-US" sz="4000" dirty="0">
                <a:latin typeface="Times New Roman" panose="02020603050405020304" pitchFamily="18" charset="0"/>
                <a:cs typeface="Times New Roman" panose="02020603050405020304" pitchFamily="18" charset="0"/>
              </a:rPr>
            </a:b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35644"/>
            <a:ext cx="12199620" cy="689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09800" y="2363165"/>
            <a:ext cx="7772400" cy="1143000"/>
          </a:xfrm>
        </p:spPr>
        <p:txBody>
          <a:bodyPr>
            <a:noAutofit/>
          </a:bodyPr>
          <a:lstStyle/>
          <a:p>
            <a:r>
              <a:rPr lang="en-US" sz="8000" b="1">
                <a:latin typeface="Times New Roman" panose="02020603050405020304" pitchFamily="18" charset="0"/>
                <a:cs typeface="Times New Roman" panose="02020603050405020304" pitchFamily="18" charset="0"/>
              </a:rPr>
              <a:t>3. Kết thúc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646"/>
            <a:ext cx="9144000" cy="68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71800" y="762000"/>
            <a:ext cx="7086600" cy="3416320"/>
          </a:xfrm>
          <a:prstGeom prst="rect">
            <a:avLst/>
          </a:prstGeom>
        </p:spPr>
        <p:txBody>
          <a:bodyPr wrap="square">
            <a:spAutoFit/>
          </a:bodyPr>
          <a:lstStyle/>
          <a:p>
            <a:r>
              <a:rPr lang="en-US" b="1">
                <a:solidFill>
                  <a:srgbClr val="FFFF00"/>
                </a:solidFill>
                <a:latin typeface="Times New Roman" panose="02020603050405020304"/>
              </a:rPr>
              <a:t>*</a:t>
            </a:r>
            <a:r>
              <a:rPr lang="vi-VN" b="1">
                <a:solidFill>
                  <a:srgbClr val="FFFF00"/>
                </a:solidFill>
                <a:latin typeface="Times New Roman" panose="02020603050405020304"/>
              </a:rPr>
              <a:t> </a:t>
            </a:r>
            <a:r>
              <a:rPr lang="vi-VN" sz="2400" b="1">
                <a:solidFill>
                  <a:srgbClr val="FFFF00"/>
                </a:solidFill>
                <a:latin typeface="Times New Roman" panose="02020603050405020304"/>
              </a:rPr>
              <a:t>Kiến thức :</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Trẻ nhận biết gọi đúng tên các hình vuông tròn, tam giác, chữ nhật một cách thành thạo</a:t>
            </a:r>
          </a:p>
          <a:p>
            <a:r>
              <a:rPr lang="vi-VN" sz="2400" b="1">
                <a:solidFill>
                  <a:srgbClr val="FFFF00"/>
                </a:solidFill>
                <a:latin typeface="Times New Roman" panose="02020603050405020304"/>
              </a:rPr>
              <a:t>*</a:t>
            </a:r>
            <a:r>
              <a:rPr lang="en-US" sz="2400" b="1">
                <a:solidFill>
                  <a:srgbClr val="FFFF00"/>
                </a:solidFill>
                <a:latin typeface="Times New Roman" panose="02020603050405020304"/>
              </a:rPr>
              <a:t> </a:t>
            </a:r>
            <a:r>
              <a:rPr lang="vi-VN" sz="2400" b="1">
                <a:solidFill>
                  <a:srgbClr val="FFFF00"/>
                </a:solidFill>
                <a:latin typeface="Times New Roman" panose="02020603050405020304"/>
              </a:rPr>
              <a:t>Kỹ năng :</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Rèn kĩ năng chọn đúng các hình thông qua dấu hiệu</a:t>
            </a:r>
          </a:p>
          <a:p>
            <a:r>
              <a:rPr lang="vi-VN" sz="2400">
                <a:solidFill>
                  <a:srgbClr val="FFFF00"/>
                </a:solidFill>
                <a:latin typeface="Times New Roman" panose="02020603050405020304"/>
              </a:rPr>
              <a:t>- Biết chơi theo nhóm.</a:t>
            </a:r>
          </a:p>
          <a:p>
            <a:r>
              <a:rPr lang="vi-VN" sz="2400" b="1">
                <a:solidFill>
                  <a:srgbClr val="FFFF00"/>
                </a:solidFill>
                <a:latin typeface="Times New Roman" panose="02020603050405020304"/>
              </a:rPr>
              <a:t>* Thái độ:</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Trẻ hứng thú tham gia vào các hoạt động của giờ học.</a:t>
            </a:r>
          </a:p>
          <a:p>
            <a:r>
              <a:rPr lang="vi-VN" sz="2400">
                <a:solidFill>
                  <a:srgbClr val="FFFF00"/>
                </a:solidFill>
                <a:latin typeface="Times New Roman" panose="02020603050405020304"/>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0" y="1371600"/>
            <a:ext cx="5867400" cy="4339650"/>
          </a:xfrm>
          <a:prstGeom prst="rect">
            <a:avLst/>
          </a:prstGeom>
        </p:spPr>
        <p:txBody>
          <a:bodyPr wrap="square">
            <a:spAutoFit/>
          </a:bodyPr>
          <a:lstStyle/>
          <a:p>
            <a:pPr algn="ctr"/>
            <a:r>
              <a:rPr lang="en-US" sz="3600" b="1">
                <a:solidFill>
                  <a:schemeClr val="bg1"/>
                </a:solidFill>
                <a:latin typeface="Times New Roman" panose="02020603050405020304"/>
              </a:rPr>
              <a:t>Chuẩn bị</a:t>
            </a:r>
          </a:p>
          <a:p>
            <a:r>
              <a:rPr lang="vi-VN" sz="2400" b="1" u="sng">
                <a:solidFill>
                  <a:schemeClr val="bg1"/>
                </a:solidFill>
                <a:latin typeface="Times New Roman" panose="02020603050405020304"/>
              </a:rPr>
              <a:t>* Đồ dùng của cô</a:t>
            </a:r>
          </a:p>
          <a:p>
            <a:r>
              <a:rPr lang="vi-VN" sz="2400">
                <a:solidFill>
                  <a:schemeClr val="bg1"/>
                </a:solidFill>
                <a:latin typeface="Times New Roman" panose="02020603050405020304"/>
              </a:rPr>
              <a:t>- Nhạc bài hát: Bạn ơi có biết</a:t>
            </a:r>
          </a:p>
          <a:p>
            <a:r>
              <a:rPr lang="vi-VN" sz="2400">
                <a:solidFill>
                  <a:schemeClr val="bg1"/>
                </a:solidFill>
                <a:latin typeface="Times New Roman" panose="02020603050405020304"/>
              </a:rPr>
              <a:t>- Tranh các phương tiện giao thông chắp ghép từ các hình</a:t>
            </a:r>
          </a:p>
          <a:p>
            <a:r>
              <a:rPr lang="vi-VN" sz="2400">
                <a:solidFill>
                  <a:schemeClr val="bg1"/>
                </a:solidFill>
                <a:latin typeface="Times New Roman" panose="02020603050405020304"/>
              </a:rPr>
              <a:t>-</a:t>
            </a:r>
            <a:r>
              <a:rPr lang="en-US" sz="2400">
                <a:solidFill>
                  <a:schemeClr val="bg1"/>
                </a:solidFill>
                <a:latin typeface="Times New Roman" panose="02020603050405020304"/>
              </a:rPr>
              <a:t> </a:t>
            </a:r>
            <a:r>
              <a:rPr lang="vi-VN" sz="2400">
                <a:solidFill>
                  <a:schemeClr val="bg1"/>
                </a:solidFill>
                <a:latin typeface="Times New Roman" panose="02020603050405020304"/>
              </a:rPr>
              <a:t>Các hình vuông tròn tam giác, chữ nhật</a:t>
            </a:r>
            <a:endParaRPr lang="en-US" sz="2400">
              <a:solidFill>
                <a:schemeClr val="bg1"/>
              </a:solidFill>
              <a:latin typeface="Times New Roman" panose="02020603050405020304"/>
            </a:endParaRPr>
          </a:p>
          <a:p>
            <a:r>
              <a:rPr lang="en-US" sz="2400">
                <a:solidFill>
                  <a:schemeClr val="bg1"/>
                </a:solidFill>
                <a:latin typeface="Times New Roman" panose="02020603050405020304"/>
              </a:rPr>
              <a:t>- Bài giảng điện tử</a:t>
            </a:r>
          </a:p>
          <a:p>
            <a:r>
              <a:rPr lang="en-US" sz="2400">
                <a:solidFill>
                  <a:schemeClr val="bg1"/>
                </a:solidFill>
                <a:latin typeface="Times New Roman" panose="02020603050405020304"/>
              </a:rPr>
              <a:t>- Que chỉ</a:t>
            </a:r>
            <a:endParaRPr lang="vi-VN" sz="2400">
              <a:solidFill>
                <a:schemeClr val="bg1"/>
              </a:solidFill>
              <a:latin typeface="Times New Roman" panose="02020603050405020304"/>
            </a:endParaRPr>
          </a:p>
          <a:p>
            <a:r>
              <a:rPr lang="vi-VN" sz="2400" b="1" u="sng">
                <a:solidFill>
                  <a:schemeClr val="bg1"/>
                </a:solidFill>
                <a:latin typeface="Times New Roman" panose="02020603050405020304"/>
              </a:rPr>
              <a:t>* Đồ dùng trẻ</a:t>
            </a:r>
          </a:p>
          <a:p>
            <a:r>
              <a:rPr lang="vi-VN" sz="2400">
                <a:solidFill>
                  <a:schemeClr val="bg1"/>
                </a:solidFill>
                <a:latin typeface="Times New Roman" panose="02020603050405020304"/>
              </a:rPr>
              <a:t>- Các hình tam giác chữ nhật, tròn vuông có màu khác nhau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Title 5"/>
          <p:cNvSpPr>
            <a:spLocks noGrp="1"/>
          </p:cNvSpPr>
          <p:nvPr>
            <p:ph type="title"/>
          </p:nvPr>
        </p:nvSpPr>
        <p:spPr>
          <a:xfrm>
            <a:off x="1524000" y="533400"/>
            <a:ext cx="9144000" cy="2286000"/>
          </a:xfrm>
        </p:spPr>
        <p:txBody>
          <a:bodyPr>
            <a:normAutofit/>
          </a:bodyPr>
          <a:lstStyle/>
          <a:p>
            <a:r>
              <a:rPr lang="en-US" sz="6000" b="1" u="sng">
                <a:solidFill>
                  <a:srgbClr val="FF0000"/>
                </a:solidFill>
                <a:latin typeface="Times New Roman" panose="02020603050405020304" pitchFamily="18" charset="0"/>
                <a:cs typeface="Times New Roman" panose="02020603050405020304" pitchFamily="18" charset="0"/>
              </a:rPr>
              <a:t>1. Ổn định tổ chức:</a:t>
            </a:r>
            <a:br>
              <a:rPr lang="en-US" sz="6000" b="1" u="sng">
                <a:solidFill>
                  <a:srgbClr val="FF0000"/>
                </a:solidFill>
                <a:latin typeface="Times New Roman" panose="02020603050405020304" pitchFamily="18" charset="0"/>
                <a:cs typeface="Times New Roman" panose="02020603050405020304" pitchFamily="18" charset="0"/>
              </a:rPr>
            </a:br>
            <a:r>
              <a:rPr lang="en-US">
                <a:solidFill>
                  <a:srgbClr val="FF0000"/>
                </a:solidFill>
                <a:latin typeface="Times New Roman" panose="02020603050405020304" pitchFamily="18" charset="0"/>
                <a:cs typeface="Times New Roman" panose="02020603050405020304" pitchFamily="18" charset="0"/>
              </a:rPr>
              <a:t>Cô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Bạn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3276601"/>
            <a:ext cx="2819400" cy="3095625"/>
          </a:xfrm>
          <a:prstGeom prst="rect">
            <a:avLst/>
          </a:prstGeom>
        </p:spPr>
      </p:pic>
      <p:pic>
        <p:nvPicPr>
          <p:cNvPr id="8" name="BanOiCoBiet-V.A-262408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29800" y="228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930"/>
            <a:ext cx="9161743" cy="68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837671" y="1676400"/>
            <a:ext cx="8534400" cy="3352800"/>
          </a:xfrm>
        </p:spPr>
        <p:txBody>
          <a:bodyPr>
            <a:noAutofit/>
          </a:bodyPr>
          <a:lstStyle/>
          <a:p>
            <a:r>
              <a:rPr lang="en-US" sz="8000" b="1">
                <a:latin typeface="Times New Roman" panose="02020603050405020304" pitchFamily="18" charset="0"/>
                <a:cs typeface="Times New Roman" panose="02020603050405020304" pitchFamily="18" charset="0"/>
              </a:rPr>
              <a:t>2. Phương pháp hình thức tổ chức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2895600" y="34636"/>
            <a:ext cx="7897090" cy="1143000"/>
          </a:xfrm>
        </p:spPr>
        <p:txBody>
          <a:bodyPr/>
          <a:lstStyle/>
          <a:p>
            <a:r>
              <a:rPr lang="en-US" dirty="0" err="1">
                <a:solidFill>
                  <a:srgbClr val="7030A0"/>
                </a:solidFill>
                <a:latin typeface="Times New Roman" panose="02020603050405020304" pitchFamily="18" charset="0"/>
                <a:cs typeface="Times New Roman" panose="02020603050405020304" pitchFamily="18" charset="0"/>
              </a:rPr>
              <a:t>Hoạt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động</a:t>
            </a:r>
            <a:r>
              <a:rPr lang="en-US" dirty="0">
                <a:solidFill>
                  <a:srgbClr val="7030A0"/>
                </a:solidFill>
                <a:latin typeface="Times New Roman" panose="02020603050405020304" pitchFamily="18" charset="0"/>
                <a:cs typeface="Times New Roman" panose="02020603050405020304" pitchFamily="18" charset="0"/>
              </a:rPr>
              <a:t> 1: </a:t>
            </a:r>
            <a:r>
              <a:rPr lang="en-US" dirty="0" err="1">
                <a:solidFill>
                  <a:srgbClr val="7030A0"/>
                </a:solidFill>
                <a:latin typeface="Times New Roman" panose="02020603050405020304" pitchFamily="18" charset="0"/>
                <a:cs typeface="Times New Roman" panose="02020603050405020304" pitchFamily="18" charset="0"/>
              </a:rPr>
              <a:t>Ôn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các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hình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đã</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học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24200" y="1295400"/>
            <a:ext cx="1981200"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10400" y="1295400"/>
            <a:ext cx="3124200" cy="1905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886200" y="4343400"/>
            <a:ext cx="2819400" cy="228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72400" y="4229100"/>
            <a:ext cx="2362200" cy="2400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344400" cy="6858000"/>
          </a:xfrm>
          <a:prstGeom prst="rect">
            <a:avLst/>
          </a:prstGeom>
        </p:spPr>
      </p:pic>
      <p:sp>
        <p:nvSpPr>
          <p:cNvPr id="7" name="Title 6"/>
          <p:cNvSpPr>
            <a:spLocks noGrp="1"/>
          </p:cNvSpPr>
          <p:nvPr>
            <p:ph type="title"/>
          </p:nvPr>
        </p:nvSpPr>
        <p:spPr>
          <a:xfrm>
            <a:off x="2362200" y="1600200"/>
            <a:ext cx="8001000" cy="1371600"/>
          </a:xfrm>
        </p:spPr>
        <p:txBody>
          <a:bodyPr>
            <a:normAutofit/>
          </a:bodyPr>
          <a:lstStyle/>
          <a:p>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2: </a:t>
            </a:r>
            <a:r>
              <a:rPr lang="en-US" dirty="0" err="1">
                <a:solidFill>
                  <a:srgbClr val="FF0000"/>
                </a:solidFill>
                <a:latin typeface="Times New Roman" panose="02020603050405020304" pitchFamily="18" charset="0"/>
                <a:cs typeface="Times New Roman" panose="02020603050405020304" pitchFamily="18" charset="0"/>
              </a:rPr>
              <a:t>Dạy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chắp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ghép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giản</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191000"/>
            <a:ext cx="2819400"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Isosceles Triangle 3"/>
          <p:cNvSpPr/>
          <p:nvPr/>
        </p:nvSpPr>
        <p:spPr>
          <a:xfrm rot="13523307">
            <a:off x="1152164" y="3431397"/>
            <a:ext cx="3423746" cy="16716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2710393">
            <a:off x="2373724" y="2262940"/>
            <a:ext cx="3423746" cy="167160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2971800"/>
            <a:ext cx="1371600" cy="2590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61564" y="2971800"/>
            <a:ext cx="1371600" cy="259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451475" y="228601"/>
            <a:ext cx="6844925" cy="1066799"/>
          </a:xfrm>
        </p:spPr>
        <p:txBody>
          <a:bodyPr>
            <a:normAutofit/>
          </a:bodyPr>
          <a:lstStyle/>
          <a:p>
            <a:pPr algn="l"/>
            <a:r>
              <a:rPr lang="en-US" dirty="0">
                <a:solidFill>
                  <a:schemeClr val="accent6">
                    <a:lumMod val="50000"/>
                  </a:schemeClr>
                </a:solidFill>
                <a:latin typeface="Times New Roman" panose="02020603050405020304" pitchFamily="18" charset="0"/>
                <a:cs typeface="Times New Roman" panose="02020603050405020304" pitchFamily="18" charset="0"/>
              </a:rPr>
              <a:t>a.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vuông</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8-Point Star 9"/>
          <p:cNvSpPr/>
          <p:nvPr/>
        </p:nvSpPr>
        <p:spPr>
          <a:xfrm>
            <a:off x="2667001" y="3827318"/>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11" name="8-Point Star 10"/>
          <p:cNvSpPr/>
          <p:nvPr/>
        </p:nvSpPr>
        <p:spPr>
          <a:xfrm>
            <a:off x="3650674" y="2679643"/>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2" name="8-Point Star 11"/>
          <p:cNvSpPr/>
          <p:nvPr/>
        </p:nvSpPr>
        <p:spPr>
          <a:xfrm>
            <a:off x="7928264" y="3816927"/>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3" name="8-Point Star 12"/>
          <p:cNvSpPr/>
          <p:nvPr/>
        </p:nvSpPr>
        <p:spPr>
          <a:xfrm>
            <a:off x="6515100" y="38169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p:cNvSpPr>
            <a:spLocks noGrp="1"/>
          </p:cNvSpPr>
          <p:nvPr>
            <p:ph type="title"/>
          </p:nvPr>
        </p:nvSpPr>
        <p:spPr>
          <a:xfrm>
            <a:off x="3581400" y="274638"/>
            <a:ext cx="7086600" cy="1143000"/>
          </a:xfrm>
        </p:spPr>
        <p:txBody>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b.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chữ</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nhật</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Isosceles Triangle 6"/>
          <p:cNvSpPr/>
          <p:nvPr/>
        </p:nvSpPr>
        <p:spPr>
          <a:xfrm rot="13499350">
            <a:off x="2881783" y="2344075"/>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3499994">
            <a:off x="4777684" y="2343987"/>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715988">
            <a:off x="5726291" y="1370192"/>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709853">
            <a:off x="3832723" y="1374408"/>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5374" y="4411108"/>
            <a:ext cx="1860651" cy="17610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56025" y="4411107"/>
            <a:ext cx="1860651" cy="17610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p:nvSpPr>
        <p:spPr>
          <a:xfrm>
            <a:off x="3783847" y="2514600"/>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1</a:t>
            </a:r>
          </a:p>
        </p:txBody>
      </p:sp>
      <p:sp>
        <p:nvSpPr>
          <p:cNvPr id="15" name="8-Point Star 14"/>
          <p:cNvSpPr/>
          <p:nvPr/>
        </p:nvSpPr>
        <p:spPr>
          <a:xfrm>
            <a:off x="6556024" y="1735281"/>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4</a:t>
            </a:r>
          </a:p>
        </p:txBody>
      </p:sp>
      <p:sp>
        <p:nvSpPr>
          <p:cNvPr id="16" name="8-Point Star 15"/>
          <p:cNvSpPr/>
          <p:nvPr/>
        </p:nvSpPr>
        <p:spPr>
          <a:xfrm>
            <a:off x="4622047" y="1828800"/>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2</a:t>
            </a:r>
          </a:p>
        </p:txBody>
      </p:sp>
      <p:sp>
        <p:nvSpPr>
          <p:cNvPr id="17" name="8-Point Star 16"/>
          <p:cNvSpPr/>
          <p:nvPr/>
        </p:nvSpPr>
        <p:spPr>
          <a:xfrm>
            <a:off x="5764407" y="24834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3</a:t>
            </a:r>
          </a:p>
        </p:txBody>
      </p:sp>
      <p:sp>
        <p:nvSpPr>
          <p:cNvPr id="18" name="8-Point Star 17"/>
          <p:cNvSpPr/>
          <p:nvPr/>
        </p:nvSpPr>
        <p:spPr>
          <a:xfrm>
            <a:off x="7067249" y="4844844"/>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9" name="8-Point Star 18"/>
          <p:cNvSpPr/>
          <p:nvPr/>
        </p:nvSpPr>
        <p:spPr>
          <a:xfrm>
            <a:off x="5153887" y="4872553"/>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TotalTime>
  <Words>388</Words>
  <Application>Microsoft Office PowerPoint</Application>
  <PresentationFormat>Widescreen</PresentationFormat>
  <Paragraphs>38</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2013 - 2022 Theme</vt:lpstr>
      <vt:lpstr>          PHÒNG GD&amp;ĐT QUẬN LONG BIÊN TRƯỜNG MN HOA THUỶ TIÊN      Phát triển nhận thức Đề tài: Dạy trẻ chắp ghép các hình học thành các hình đơn giản Lứa tuổi: MGB  Giáo viên: Nguyễn Thị Minh Huyền   </vt:lpstr>
      <vt:lpstr>PowerPoint Presentation</vt:lpstr>
      <vt:lpstr>PowerPoint Presentation</vt:lpstr>
      <vt:lpstr>1. Ổn định tổ chức: Cô và trẻ cùng hát bài “ Bạn ơi có biết”</vt:lpstr>
      <vt:lpstr>2. Phương pháp hình thức tổ chức</vt:lpstr>
      <vt:lpstr>Hoạt động 1: Ôn các hình đã học</vt:lpstr>
      <vt:lpstr>Hoạt động 2: Dạy chắp ghép các hình học thành các hình đơn giản</vt:lpstr>
      <vt:lpstr>a. Chắp ghép hình vuông:</vt:lpstr>
      <vt:lpstr>b. Chắp ghép hình chữ nhật:</vt:lpstr>
      <vt:lpstr>TRÒ CHƠI</vt:lpstr>
      <vt:lpstr>Trò chơi 1: Chắp ghép các phương tiện giao thông Cách chơi: Từ các hình có sẵn trong rổ các con hãy chắp ghép các phương tiện giao thồn mà mình yêu thích. Ai ghép xong thì giơ tay trình bày cách ghép của mình.</vt:lpstr>
      <vt:lpstr>Trò chơi 2: Ghép hình Cách chơi:Cô  chia lớp thành 2 đội. Nhiệm vụ của 2 đội là gắn mặt cười vào hình chắp ghép đúng. Trò chơi bắt đầu bằng 1 bản nhạc. Kết thúc bản nhạc đội nào gắn được nhiều mặt cười đúng sẽ là đội chiến thắng.  </vt:lpstr>
      <vt:lpstr>3.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tài : Chắp ghép các hình học thành      các hình đơn giản. Lứa tuổi : Mẫu giáo bé C1. Người dạy: Nguyễn Thị Nhàn.</dc:title>
  <dc:creator>admin</dc:creator>
  <cp:lastModifiedBy>Administrator</cp:lastModifiedBy>
  <cp:revision>16</cp:revision>
  <dcterms:created xsi:type="dcterms:W3CDTF">2018-03-26T14:49:00Z</dcterms:created>
  <dcterms:modified xsi:type="dcterms:W3CDTF">2025-04-17T08:27:44Z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