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8" r:id="rId9"/>
    <p:sldId id="262" r:id="rId10"/>
    <p:sldId id="263" r:id="rId11"/>
    <p:sldId id="264" r:id="rId12"/>
    <p:sldId id="265" r:id="rId13"/>
    <p:sldId id="266" r:id="rId14"/>
    <p:sldId id="269" r:id="rId15"/>
    <p:sldId id="270" r:id="rId16"/>
    <p:sldId id="271" r:id="rId17"/>
    <p:sldId id="272"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829D8-3735-48BA-BCB5-7FF566336EB3}"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829D8-3735-48BA-BCB5-7FF566336EB3}"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829D8-3735-48BA-BCB5-7FF566336EB3}" type="datetimeFigureOut">
              <a:rPr lang="en-US" smtClean="0"/>
              <a:t>17/4/2025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829D8-3735-48BA-BCB5-7FF566336EB3}" type="datetimeFigureOut">
              <a:rPr lang="en-US" smtClean="0"/>
              <a:t>17/4/2025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17/4/2025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17/4/2025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1066800" y="1087851"/>
            <a:ext cx="7315200" cy="4770255"/>
          </a:xfrm>
          <a:prstGeom prst="rect">
            <a:avLst/>
          </a:prstGeom>
          <a:noFill/>
        </p:spPr>
      </p:pic>
      <p:sp>
        <p:nvSpPr>
          <p:cNvPr id="5" name="Rectangle 4"/>
          <p:cNvSpPr/>
          <p:nvPr/>
        </p:nvSpPr>
        <p:spPr>
          <a:xfrm>
            <a:off x="2528455" y="5324706"/>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38400" y="222214"/>
            <a:ext cx="4572000" cy="646331"/>
          </a:xfrm>
          <a:prstGeom prst="rect">
            <a:avLst/>
          </a:prstGeom>
        </p:spPr>
        <p:txBody>
          <a:bodyPr>
            <a:spAutoFit/>
          </a:bodyPr>
          <a:lstStyle/>
          <a:p>
            <a:pPr algn="ctr"/>
            <a:r>
              <a:rPr lang="en-US" b="1" dirty="0">
                <a:solidFill>
                  <a:srgbClr val="7030A0"/>
                </a:solidFill>
                <a:latin typeface="Times New Roman" panose="02020603050405020304" pitchFamily="18" charset="0"/>
                <a:cs typeface="Times New Roman" panose="02020603050405020304" pitchFamily="18" charset="0"/>
              </a:rPr>
              <a:t>UBND QUẬN LONG BIÊN</a:t>
            </a:r>
          </a:p>
          <a:p>
            <a:pPr algn="ctr"/>
            <a:r>
              <a:rPr lang="en-US" b="1" dirty="0">
                <a:solidFill>
                  <a:srgbClr val="7030A0"/>
                </a:solidFill>
                <a:latin typeface="Times New Roman" panose="02020603050405020304" pitchFamily="18" charset="0"/>
                <a:cs typeface="Times New Roman" panose="02020603050405020304" pitchFamily="18" charset="0"/>
              </a:rPr>
              <a:t>TRƯỜNG MN HOA THỦY TIÊN </a:t>
            </a:r>
          </a:p>
        </p:txBody>
      </p:sp>
      <p:sp>
        <p:nvSpPr>
          <p:cNvPr id="6" name="Rectangle 5"/>
          <p:cNvSpPr/>
          <p:nvPr/>
        </p:nvSpPr>
        <p:spPr>
          <a:xfrm>
            <a:off x="4412673" y="5470772"/>
            <a:ext cx="4572000" cy="646331"/>
          </a:xfrm>
          <a:prstGeom prst="rect">
            <a:avLst/>
          </a:prstGeom>
        </p:spPr>
        <p:txBody>
          <a:bodyPr>
            <a:spAutoFit/>
          </a:bodyPr>
          <a:lstStyle/>
          <a:p>
            <a:pPr lvl="0" algn="ctr" fontAlgn="auto">
              <a:spcBef>
                <a:spcPts val="0"/>
              </a:spcBef>
              <a:spcAft>
                <a:spcPts val="0"/>
              </a:spcAft>
              <a:defRPr/>
            </a:pPr>
            <a:r>
              <a:rPr lang="en-US" b="1" i="1" dirty="0">
                <a:solidFill>
                  <a:srgbClr val="FF0000"/>
                </a:solidFill>
                <a:latin typeface="Times New Roman" panose="02020603050405020304" pitchFamily="18" charset="0"/>
                <a:cs typeface="Times New Roman" panose="02020603050405020304" pitchFamily="18" charset="0"/>
              </a:rPr>
              <a:t>Lớp : MGN B4</a:t>
            </a:r>
          </a:p>
          <a:p>
            <a:pPr lvl="0" algn="ctr" fontAlgn="auto">
              <a:spcBef>
                <a:spcPts val="0"/>
              </a:spcBef>
              <a:spcAft>
                <a:spcPts val="0"/>
              </a:spcAft>
              <a:defRPr/>
            </a:pPr>
            <a:r>
              <a:rPr lang="en-US" b="1" i="1" dirty="0">
                <a:solidFill>
                  <a:srgbClr val="FF0000"/>
                </a:solidFill>
                <a:latin typeface="Times New Roman" panose="02020603050405020304" pitchFamily="18" charset="0"/>
                <a:cs typeface="Times New Roman" panose="02020603050405020304" pitchFamily="18" charset="0"/>
              </a:rPr>
              <a:t>GV</a:t>
            </a:r>
            <a:r>
              <a:rPr lang="en-US" b="1" i="1">
                <a:solidFill>
                  <a:srgbClr val="FF0000"/>
                </a:solidFill>
                <a:latin typeface="Times New Roman" panose="02020603050405020304" pitchFamily="18" charset="0"/>
                <a:cs typeface="Times New Roman" panose="02020603050405020304" pitchFamily="18" charset="0"/>
              </a:rPr>
              <a:t>: Phạm Mai Trang</a:t>
            </a: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3916D0B-8F1B-71CF-E1E1-69A7CAB9B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4267"/>
            <a:ext cx="1487553" cy="1487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a:t>     Cây, lá, cỏ, hoa thấy mây xám bay ngang cũng ngẩng đầu lên rì rào nói:</a:t>
            </a:r>
          </a:p>
          <a:p>
            <a:r>
              <a:rPr lang="en-US" dirty="0"/>
              <a:t>                </a:t>
            </a:r>
            <a:r>
              <a:rPr lang="vi-VN" dirty="0"/>
              <a:t> Mưa rơi xuống đây</a:t>
            </a:r>
          </a:p>
          <a:p>
            <a:r>
              <a:rPr lang="vi-VN" dirty="0"/>
              <a:t>               Cho tốt cỏ cây</a:t>
            </a:r>
          </a:p>
          <a:p>
            <a:r>
              <a:rPr lang="vi-VN" dirty="0"/>
              <a:t>               Cho tươi hoa lá</a:t>
            </a:r>
          </a:p>
          <a:p>
            <a:r>
              <a:rPr lang="vi-VN" dirty="0"/>
              <a:t>               Nhớ mong mưa quá</a:t>
            </a:r>
          </a:p>
          <a:p>
            <a:r>
              <a:rPr lang="vi-VN" dirty="0"/>
              <a:t>               Mưa ơi!Mưa ơi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a:t>Vừa lúc đó cơn lạnh ùa đến. Đám mây xám rùng mình tan thành những giọt mưa, thi nhau rớt xuống đất ào ào. Đoàn trẻ dắt nhau chạy trốn dưới</a:t>
            </a:r>
          </a:p>
          <a:p>
            <a:r>
              <a:rPr lang="vi-VN" dirty="0"/>
              <a:t>mái hiên. Cỏ, cây, hoa, lá tươi tỉnh mỉm cười đón mừng những giọt nước trong vắt đáng yêu.</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a:t>Thế là cô Mây trên trời cao đã hóa thành dòng nước chảy tràn xuống ao hồ, đồng ruộng, sông, ngòi.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anh-truyen-co-may-15.jpg"/>
          <p:cNvPicPr>
            <a:picLocks noGrp="1" noChangeAspect="1"/>
          </p:cNvPicPr>
          <p:nvPr>
            <p:ph idx="1"/>
          </p:nvPr>
        </p:nvPicPr>
        <p:blipFill>
          <a:blip r:embed="rId2"/>
          <a:stretch>
            <a:fillRect/>
          </a:stretch>
        </p:blipFill>
        <p:spPr>
          <a:xfrm>
            <a:off x="1219200" y="15240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a:t>Vài hôm nữa bác Măt Trời chiếu xuống,</a:t>
            </a:r>
          </a:p>
          <a:p>
            <a:r>
              <a:rPr lang="vi-VN" dirty="0"/>
              <a:t>nước bốc thành hơi. Chị Gió lại đưa nước lên trở thành Mây.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30+ mẫu hình nền PowerPoint ngộ nghĩnh,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86"/>
            <a:ext cx="9116291" cy="6823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600200"/>
            <a:ext cx="9325390" cy="2215991"/>
          </a:xfrm>
          <a:prstGeom prst="rect">
            <a:avLst/>
          </a:prstGeom>
          <a:noFill/>
        </p:spPr>
        <p:txBody>
          <a:bodyPr wrap="square" rtlCol="0">
            <a:spAutoFit/>
          </a:bodyPr>
          <a:lstStyle/>
          <a:p>
            <a:r>
              <a:rPr lang="vi-VN" sz="3600" dirty="0"/>
              <a:t>Đàm thoại :</a:t>
            </a:r>
          </a:p>
          <a:p>
            <a:r>
              <a:rPr lang="vi-VN" sz="2400" dirty="0"/>
              <a:t>+ Trên trời có một đám Mây xinh đẹp , các cô mây </a:t>
            </a:r>
          </a:p>
          <a:p>
            <a:r>
              <a:rPr lang="vi-VN" sz="2400" dirty="0"/>
              <a:t>mặc áo mặc áo màu gì ?</a:t>
            </a:r>
          </a:p>
          <a:p>
            <a:r>
              <a:rPr lang="vi-VN" sz="3600" dirty="0"/>
              <a:t> </a:t>
            </a:r>
          </a:p>
          <a:p>
            <a:endParaRPr lang="vi-VN" dirty="0"/>
          </a:p>
        </p:txBody>
      </p:sp>
    </p:spTree>
    <p:extLst>
      <p:ext uri="{BB962C8B-B14F-4D97-AF65-F5344CB8AC3E}">
        <p14:creationId xmlns:p14="http://schemas.microsoft.com/office/powerpoint/2010/main" val="10128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1196232"/>
            <a:ext cx="3684022" cy="461665"/>
          </a:xfrm>
          <a:prstGeom prst="rect">
            <a:avLst/>
          </a:prstGeom>
          <a:noFill/>
        </p:spPr>
        <p:txBody>
          <a:bodyPr wrap="none" rtlCol="0">
            <a:spAutoFit/>
          </a:bodyPr>
          <a:lstStyle/>
          <a:p>
            <a:r>
              <a:rPr lang="vi-VN" sz="2400" dirty="0"/>
              <a:t>+ Bác Mặt trời thì làm gì </a:t>
            </a:r>
            <a:r>
              <a:rPr lang="vi-VN" dirty="0"/>
              <a:t>?</a:t>
            </a:r>
          </a:p>
        </p:txBody>
      </p:sp>
      <p:pic>
        <p:nvPicPr>
          <p:cNvPr id="6" name="Content Placeholder 3" descr="hinh-anh-truyen-co-may-3.jpg"/>
          <p:cNvPicPr>
            <a:picLocks noChangeAspect="1"/>
          </p:cNvPicPr>
          <p:nvPr/>
        </p:nvPicPr>
        <p:blipFill>
          <a:blip r:embed="rId3"/>
          <a:stretch>
            <a:fillRect/>
          </a:stretch>
        </p:blipFill>
        <p:spPr>
          <a:xfrm>
            <a:off x="2417560" y="2013497"/>
            <a:ext cx="3733800" cy="2489200"/>
          </a:xfrm>
          <a:prstGeom prst="rect">
            <a:avLst/>
          </a:prstGeom>
        </p:spPr>
      </p:pic>
    </p:spTree>
    <p:extLst>
      <p:ext uri="{BB962C8B-B14F-4D97-AF65-F5344CB8AC3E}">
        <p14:creationId xmlns:p14="http://schemas.microsoft.com/office/powerpoint/2010/main" val="337921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1196232"/>
            <a:ext cx="4050148" cy="461665"/>
          </a:xfrm>
          <a:prstGeom prst="rect">
            <a:avLst/>
          </a:prstGeom>
          <a:noFill/>
        </p:spPr>
        <p:txBody>
          <a:bodyPr wrap="none" rtlCol="0">
            <a:spAutoFit/>
          </a:bodyPr>
          <a:lstStyle/>
          <a:p>
            <a:r>
              <a:rPr lang="vi-VN" sz="2400" dirty="0"/>
              <a:t>+ Cô Mặt Trăng bận làm gì </a:t>
            </a:r>
            <a:r>
              <a:rPr lang="vi-VN" dirty="0"/>
              <a:t>?</a:t>
            </a:r>
          </a:p>
        </p:txBody>
      </p:sp>
      <p:pic>
        <p:nvPicPr>
          <p:cNvPr id="7" name="Content Placeholder 3" descr="hinh-anh-truyen-co-may-4.jpg"/>
          <p:cNvPicPr>
            <a:picLocks noChangeAspect="1"/>
          </p:cNvPicPr>
          <p:nvPr/>
        </p:nvPicPr>
        <p:blipFill>
          <a:blip r:embed="rId3"/>
          <a:stretch>
            <a:fillRect/>
          </a:stretch>
        </p:blipFill>
        <p:spPr>
          <a:xfrm>
            <a:off x="2209800" y="1908391"/>
            <a:ext cx="4634563" cy="3089708"/>
          </a:xfrm>
          <a:prstGeom prst="rect">
            <a:avLst/>
          </a:prstGeom>
        </p:spPr>
      </p:pic>
    </p:spTree>
    <p:extLst>
      <p:ext uri="{BB962C8B-B14F-4D97-AF65-F5344CB8AC3E}">
        <p14:creationId xmlns:p14="http://schemas.microsoft.com/office/powerpoint/2010/main" val="337876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1196232"/>
            <a:ext cx="5385449" cy="461665"/>
          </a:xfrm>
          <a:prstGeom prst="rect">
            <a:avLst/>
          </a:prstGeom>
          <a:noFill/>
        </p:spPr>
        <p:txBody>
          <a:bodyPr wrap="none" rtlCol="0">
            <a:spAutoFit/>
          </a:bodyPr>
          <a:lstStyle/>
          <a:p>
            <a:r>
              <a:rPr lang="vi-VN" sz="2400" dirty="0"/>
              <a:t>+ Mặt Trăng gặp chị Gió đang làm gì </a:t>
            </a:r>
            <a:r>
              <a:rPr lang="vi-VN" dirty="0"/>
              <a:t>?</a:t>
            </a:r>
          </a:p>
        </p:txBody>
      </p:sp>
      <p:pic>
        <p:nvPicPr>
          <p:cNvPr id="8" name="Content Placeholder 3" descr="hinh-anh-truyen-co-may-5.jpg"/>
          <p:cNvPicPr>
            <a:picLocks noChangeAspect="1"/>
          </p:cNvPicPr>
          <p:nvPr/>
        </p:nvPicPr>
        <p:blipFill>
          <a:blip r:embed="rId3"/>
          <a:stretch>
            <a:fillRect/>
          </a:stretch>
        </p:blipFill>
        <p:spPr>
          <a:xfrm>
            <a:off x="2608946" y="2006456"/>
            <a:ext cx="4502945" cy="3001963"/>
          </a:xfrm>
          <a:prstGeom prst="rect">
            <a:avLst/>
          </a:prstGeom>
        </p:spPr>
      </p:pic>
    </p:spTree>
    <p:extLst>
      <p:ext uri="{BB962C8B-B14F-4D97-AF65-F5344CB8AC3E}">
        <p14:creationId xmlns:p14="http://schemas.microsoft.com/office/powerpoint/2010/main" val="253252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1196232"/>
            <a:ext cx="5385449" cy="461665"/>
          </a:xfrm>
          <a:prstGeom prst="rect">
            <a:avLst/>
          </a:prstGeom>
          <a:noFill/>
        </p:spPr>
        <p:txBody>
          <a:bodyPr wrap="none" rtlCol="0">
            <a:spAutoFit/>
          </a:bodyPr>
          <a:lstStyle/>
          <a:p>
            <a:r>
              <a:rPr lang="vi-VN" sz="2400" dirty="0"/>
              <a:t>+ Mặt Trăng gặp chị Gió đang làm gì </a:t>
            </a:r>
            <a:r>
              <a:rPr lang="vi-VN" dirty="0"/>
              <a:t>?</a:t>
            </a:r>
          </a:p>
        </p:txBody>
      </p:sp>
      <p:pic>
        <p:nvPicPr>
          <p:cNvPr id="8" name="Content Placeholder 3" descr="hinh-anh-truyen-co-may-5.jpg"/>
          <p:cNvPicPr>
            <a:picLocks noChangeAspect="1"/>
          </p:cNvPicPr>
          <p:nvPr/>
        </p:nvPicPr>
        <p:blipFill>
          <a:blip r:embed="rId3"/>
          <a:stretch>
            <a:fillRect/>
          </a:stretch>
        </p:blipFill>
        <p:spPr>
          <a:xfrm>
            <a:off x="2608946" y="2006456"/>
            <a:ext cx="4502945" cy="3001963"/>
          </a:xfrm>
          <a:prstGeom prst="rect">
            <a:avLst/>
          </a:prstGeom>
        </p:spPr>
      </p:pic>
    </p:spTree>
    <p:extLst>
      <p:ext uri="{BB962C8B-B14F-4D97-AF65-F5344CB8AC3E}">
        <p14:creationId xmlns:p14="http://schemas.microsoft.com/office/powerpoint/2010/main" val="224222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20782"/>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2403036"/>
            <a:ext cx="6901248" cy="830997"/>
          </a:xfrm>
          <a:prstGeom prst="rect">
            <a:avLst/>
          </a:prstGeom>
          <a:noFill/>
        </p:spPr>
        <p:txBody>
          <a:bodyPr wrap="none" rtlCol="0">
            <a:spAutoFit/>
          </a:bodyPr>
          <a:lstStyle/>
          <a:p>
            <a:r>
              <a:rPr lang="vi-VN" sz="2400" dirty="0"/>
              <a:t>+ Các con hãy nêu những tác dụng của mưa với </a:t>
            </a:r>
          </a:p>
          <a:p>
            <a:r>
              <a:rPr lang="vi-VN" sz="2400" dirty="0"/>
              <a:t>đời sống con người </a:t>
            </a:r>
            <a:endParaRPr lang="vi-VN" dirty="0"/>
          </a:p>
        </p:txBody>
      </p:sp>
    </p:spTree>
    <p:extLst>
      <p:ext uri="{BB962C8B-B14F-4D97-AF65-F5344CB8AC3E}">
        <p14:creationId xmlns:p14="http://schemas.microsoft.com/office/powerpoint/2010/main" val="184426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pPr marL="0" indent="0">
              <a:buNone/>
            </a:pPr>
            <a:r>
              <a:rPr lang="vi-VN" sz="1800" dirty="0"/>
              <a:t>Trên trời có một đám Mây xinh đẹp, khi thì mặc áo trắng như bông, khi thì mặc áo xanh biếc, lúc cô lại đổi áo màu hồng tươi.</a:t>
            </a:r>
            <a:r>
              <a:rPr lang="en-US" sz="1800" dirty="0"/>
              <a:t> </a:t>
            </a:r>
            <a:r>
              <a:rPr lang="vi-VN" sz="1800" dirty="0"/>
              <a:t>Cô Mây cứ suốt ngày</a:t>
            </a:r>
          </a:p>
          <a:p>
            <a:pPr marL="0" indent="0">
              <a:buNone/>
            </a:pPr>
            <a:r>
              <a:rPr lang="vi-VN" sz="1800" dirty="0"/>
              <a:t>nhởn nhơ bay lượn, lúc lướt trên đỉnh núi, ngọn đồi, lúc bay trên biển cả mênh mông, lúc vờn đồng quê bát ngát. Nhưng bay mãi một mình cũng buồn</a:t>
            </a:r>
            <a:r>
              <a:rPr lang="en-US" sz="1800" dirty="0"/>
              <a:t> </a:t>
            </a:r>
            <a:r>
              <a:rPr lang="vi-VN" sz="1800" dirty="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594388"/>
            <a:ext cx="5863590" cy="1148773"/>
          </a:xfrm>
        </p:spPr>
        <p:txBody>
          <a:bodyPr/>
          <a:lstStyle/>
          <a:p>
            <a:endParaRPr lang="vi-VN" dirty="0"/>
          </a:p>
        </p:txBody>
      </p:sp>
      <p:sp>
        <p:nvSpPr>
          <p:cNvPr id="3" name="Content Placeholder 2"/>
          <p:cNvSpPr>
            <a:spLocks noGrp="1"/>
          </p:cNvSpPr>
          <p:nvPr>
            <p:ph idx="1"/>
          </p:nvPr>
        </p:nvSpPr>
        <p:spPr/>
        <p:txBody>
          <a:bodyPr/>
          <a:lstStyle/>
          <a:p>
            <a:endParaRPr lang="vi-VN"/>
          </a:p>
        </p:txBody>
      </p:sp>
      <p:pic>
        <p:nvPicPr>
          <p:cNvPr id="2050" name="Picture 2"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20782"/>
            <a:ext cx="9137842" cy="68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2403036"/>
            <a:ext cx="6340197" cy="461665"/>
          </a:xfrm>
          <a:prstGeom prst="rect">
            <a:avLst/>
          </a:prstGeom>
          <a:noFill/>
        </p:spPr>
        <p:txBody>
          <a:bodyPr wrap="none" rtlCol="0">
            <a:spAutoFit/>
          </a:bodyPr>
          <a:lstStyle/>
          <a:p>
            <a:r>
              <a:rPr lang="vi-VN" sz="2400" dirty="0"/>
              <a:t>Bài học đến đây là hết rồi . Cảm ơn các con .</a:t>
            </a:r>
            <a:endParaRPr lang="vi-VN" dirty="0"/>
          </a:p>
        </p:txBody>
      </p:sp>
    </p:spTree>
    <p:extLst>
      <p:ext uri="{BB962C8B-B14F-4D97-AF65-F5344CB8AC3E}">
        <p14:creationId xmlns:p14="http://schemas.microsoft.com/office/powerpoint/2010/main" val="240892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a:t>Bác Mặt Trời bận tỏa ánh nắng cho mọi người phơi thóc.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a:t>Cô Mặt Trăng bận rải ánh vàng cho các em bé vui chơi. May thay</a:t>
            </a:r>
          </a:p>
          <a:p>
            <a:r>
              <a:rPr lang="vi-VN" dirty="0"/>
              <a:t>cô gặp chị Gió. Cô gọi: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477328"/>
          </a:xfrm>
          <a:prstGeom prst="rect">
            <a:avLst/>
          </a:prstGeom>
        </p:spPr>
        <p:txBody>
          <a:bodyPr wrap="square">
            <a:spAutoFit/>
          </a:bodyPr>
          <a:lstStyle/>
          <a:p>
            <a:r>
              <a:rPr lang="vi-VN" dirty="0"/>
              <a:t>   May thay  cô gặp chị Gió. Cô gọi:</a:t>
            </a:r>
          </a:p>
          <a:p>
            <a:r>
              <a:rPr lang="vi-VN" dirty="0"/>
              <a:t>  - Chị Gió ơi ?</a:t>
            </a:r>
          </a:p>
          <a:p>
            <a:r>
              <a:rPr lang="vi-VN" dirty="0"/>
              <a:t>    Chị Gió đáp:</a:t>
            </a:r>
          </a:p>
          <a:p>
            <a:r>
              <a:rPr lang="vi-VN" dirty="0"/>
              <a:t>  - Chị đang bận rủ các bạn mây về làm mưa đây. Em có muốn làm mưa không ?</a:t>
            </a:r>
          </a:p>
          <a:p>
            <a:r>
              <a:rPr lang="vi-VN" dirty="0"/>
              <a:t>  - Làm mưa để làm gì hả chị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a:p>
          <a:p>
            <a:r>
              <a:rPr lang="vi-VN" dirty="0"/>
              <a:t>          - Làm mưa để cho cây cối tốt tươi, cho lúa to bông, cho khoai to củ.</a:t>
            </a:r>
          </a:p>
          <a:p>
            <a:r>
              <a:rPr lang="vi-VN" dirty="0"/>
              <a:t>          - Thế làm mưa có dễ không chị Gió ?</a:t>
            </a:r>
          </a:p>
          <a:p>
            <a:r>
              <a:rPr lang="vi-VN" dirty="0"/>
              <a:t>          - Làm mưa cũng dễ thôi nhưng phải mệt, phải nhịn mặc áo đẹp, phải chịu lạnh rồi tan thành mưa, rơi xuống ruộng đồng.</a:t>
            </a:r>
          </a:p>
          <a:p>
            <a:r>
              <a:rPr lang="vi-VN" dirty="0"/>
              <a:t>          - Thế không làm được mây nữa ư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a:t>- Không, nhưng lại được làm nước chảy. Nước chảy có ích cho người. Thế em có thích làm nước chảy không ?Mây gật đầu:</a:t>
            </a:r>
          </a:p>
          <a:p>
            <a:r>
              <a:rPr lang="vi-VN" dirty="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a:t>Chị Gió thổi mạnh, đưa Mây đi rất nhanh. Càng đi, càng bay sà xuống thấp, mây các nơi cùng kéo về đông nghịt, màu áo xám làm tối cả một</a:t>
            </a:r>
          </a:p>
          <a:p>
            <a:r>
              <a:rPr lang="vi-VN" sz="1800" dirty="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a:t>Bỗng cô Mây nhìn xuống thấy một đoàn trẻ đang chơi trong vườn hoa, đàn trẻ</a:t>
            </a:r>
          </a:p>
          <a:p>
            <a:r>
              <a:rPr lang="vi-VN" dirty="0"/>
              <a:t>nhảy nhót, tung tăng ngẩng mặt  lên trời mà hát:</a:t>
            </a:r>
          </a:p>
          <a:p>
            <a:endParaRPr lang="vi-VN" dirty="0"/>
          </a:p>
          <a:p>
            <a:r>
              <a:rPr lang="vi-VN" dirty="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653</Words>
  <Application>Microsoft Office PowerPoint</Application>
  <PresentationFormat>On-screen Show (4:3)</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Administrator</cp:lastModifiedBy>
  <cp:revision>9</cp:revision>
  <dcterms:created xsi:type="dcterms:W3CDTF">2022-05-05T07:02:30Z</dcterms:created>
  <dcterms:modified xsi:type="dcterms:W3CDTF">2025-04-17T10:48:54Z</dcterms:modified>
</cp:coreProperties>
</file>