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77" r:id="rId5"/>
    <p:sldId id="310" r:id="rId6"/>
    <p:sldId id="309" r:id="rId7"/>
    <p:sldId id="312" r:id="rId8"/>
    <p:sldId id="311" r:id="rId9"/>
    <p:sldId id="293" r:id="rId10"/>
    <p:sldId id="294" r:id="rId11"/>
    <p:sldId id="296" r:id="rId12"/>
    <p:sldId id="30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254C3-8F8E-450F-8C0D-A17E73B223CF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630F3-2046-4612-A527-DF723ED73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48E31C6-A3C9-4740-8A5D-F4552F817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FEFA01-9757-486F-BBD6-44FED199CF7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02DA9C5-FD0E-4640-AA07-0DCB784B3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D3641C4-6088-4C32-8499-5262260A6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19821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EBE060-83EE-401F-A852-6408DA7B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76BB12-912C-40F5-9C06-689C1430A5F1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2A7BC46-46F1-4832-B00F-3E234C2B3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172C21A-7335-4CCB-B567-122277ED6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A9CE-F038-4D45-8D24-BF38B0DF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6DD16-6306-41AF-8EE7-468237790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CD09B-E8B5-4B1F-BE5B-F57FB71B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FF25-021F-4CC8-8560-89858D37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72392-715E-488A-A28B-DD09B237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0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175C-F144-437B-893C-09757F44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389EB-1E69-4BD9-9DA3-FA1FEEE8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53DC8-2632-41AB-BA85-D5F14BA2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48893-659E-4BA2-B2A5-BCA56F95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7C4E-253F-4563-9A70-EA866697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DFBE2-D337-489D-8292-6ACF19741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09427-07A0-4AD5-B8BC-FD84BE064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EC860-E6DF-4AC7-BEC5-08AC0DC8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411D-62C1-4AAD-97B8-B5C2491D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F0F4-749F-4248-858F-92B95770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CC59-6A7F-44E2-A3EA-4EFE200D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29BD-533E-4436-BFAD-0F64A107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90632-A8F4-437E-BFF3-94AF8771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67B8-3827-496A-AFEB-C3E36AB5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8FBF4-C1E1-4BD7-937A-1368EE7E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F83E-A310-4FC9-B67A-F09F6988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811E-5DC6-4C33-9604-F048DFCC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76E3D-B2EF-470F-B508-17D76166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EEE47-B259-4460-8042-5A8BA1E5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AE4A-A758-4A88-B14C-D996F653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9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9751-7B50-4447-B822-3B20806B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505B-E700-4D5E-94F7-4D2D3C593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30D6C-43B7-4AC4-92C5-16647281F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CF54F-2C6F-4EA3-A694-4A8CF64E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ACCB6-8270-4866-B514-32ECBB86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6803D-5AD8-4913-9E43-1B8A16B3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09C4-4E42-47FE-B04D-1C72909D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2AA6-6F90-43C8-ACC9-8FEB3776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3CC90-9B99-4A5B-BC21-58204C8BB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1B1EC-70E7-4A31-84E0-A0307DC25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C8C74-5A23-44A2-B87F-93DAF7143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2ED25-AD01-46FB-A317-3FAB578F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4DD15-49BF-4F71-B020-A68D06F8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7CC4D-A27F-4221-B6D1-38079630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5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1732-74AD-47E4-8940-C880D219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B14ED-68A3-4C56-A0CE-8FEC13E8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9A52D-7B29-4904-89B9-AB004EDE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944C1-22BC-4629-9CA9-E65D3EC0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1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7C246-B44B-42F6-997B-01EE0339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75E61-6B58-4D19-9C2C-170808A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86BA8-AEF6-466B-9F6C-99A945EF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9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9D85-BE20-4543-AC85-A4127071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5AA1-C479-4B1A-B3ED-4DA63CFF4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5441B-5FA5-47E4-8945-325F18E9E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2E4AD-C141-49AE-95B1-FB30BDE7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017F8-5A5D-43BE-80C3-42F9542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6D721-9643-4099-A9F9-A6838670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28B-C949-4285-8FF0-CFCFF68B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D512B-03D8-4F80-995A-E9C2DA335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4E6E6-2B42-41B7-833F-F746EBD57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AFB8C-76FD-4391-8098-499EFC11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E13B4-130C-4D11-BDD5-505ADD6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A3F39-37AD-40A5-87DF-7FD587A2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CD818-B4C9-4D31-B320-17EB61E6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5B84F-0C86-4DE5-80F0-102CE8D6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24500-6506-4E05-8D0A-10EB25467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5BBD-9434-4FB6-A67C-1903977EBBF0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CFF02-22F6-407F-BF96-2BFC6EEC0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EEECB-54A4-4B80-9619-57869EE53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7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AB1505-5BB4-4BC3-A410-220F26C8E9C6}"/>
              </a:ext>
            </a:extLst>
          </p:cNvPr>
          <p:cNvSpPr txBox="1"/>
          <p:nvPr/>
        </p:nvSpPr>
        <p:spPr>
          <a:xfrm>
            <a:off x="3048000" y="31659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THUỶ TIÊN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606D97DB-1629-4426-8E38-2B7CB730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7333" r="9525" b="15329"/>
          <a:stretch>
            <a:fillRect/>
          </a:stretch>
        </p:blipFill>
        <p:spPr bwMode="auto">
          <a:xfrm>
            <a:off x="5477429" y="944904"/>
            <a:ext cx="1373945" cy="127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A8C0BF-BE08-4E8A-8B71-8E808FA8B0D2}"/>
              </a:ext>
            </a:extLst>
          </p:cNvPr>
          <p:cNvSpPr txBox="1"/>
          <p:nvPr/>
        </p:nvSpPr>
        <p:spPr>
          <a:xfrm>
            <a:off x="2199861" y="2386261"/>
            <a:ext cx="8150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 ĐỘNG LÀM QUEN VỚI TOÁN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BD57C-84C6-44F9-BBB2-EE28BCEF6A70}"/>
              </a:ext>
            </a:extLst>
          </p:cNvPr>
          <p:cNvSpPr txBox="1"/>
          <p:nvPr/>
        </p:nvSpPr>
        <p:spPr>
          <a:xfrm>
            <a:off x="2782956" y="2939998"/>
            <a:ext cx="8053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Đề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tài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Nhận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biết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phân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biệt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vuông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EEE91C-DEE4-4545-9253-CE6ABEAF86D7}"/>
              </a:ext>
            </a:extLst>
          </p:cNvPr>
          <p:cNvGrpSpPr>
            <a:grpSpLocks/>
          </p:cNvGrpSpPr>
          <p:nvPr/>
        </p:nvGrpSpPr>
        <p:grpSpPr bwMode="auto">
          <a:xfrm>
            <a:off x="9370759" y="4835228"/>
            <a:ext cx="1242759" cy="1402647"/>
            <a:chOff x="3064" y="1820"/>
            <a:chExt cx="2304" cy="2304"/>
          </a:xfrm>
        </p:grpSpPr>
        <p:sp>
          <p:nvSpPr>
            <p:cNvPr id="26" name="AutoShape 306">
              <a:extLst>
                <a:ext uri="{FF2B5EF4-FFF2-40B4-BE49-F238E27FC236}">
                  <a16:creationId xmlns:a16="http://schemas.microsoft.com/office/drawing/2014/main" id="{79A22039-882F-49C0-85FC-778E55EB3D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940" y="2696"/>
              <a:ext cx="2304" cy="551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AutoShape 307">
              <a:extLst>
                <a:ext uri="{FF2B5EF4-FFF2-40B4-BE49-F238E27FC236}">
                  <a16:creationId xmlns:a16="http://schemas.microsoft.com/office/drawing/2014/main" id="{E1B79082-9C65-4FB9-881D-DB78280C7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1832"/>
              <a:ext cx="2304" cy="576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986BFF-8934-4252-84AE-DC4AC7D47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419"/>
              <a:ext cx="1739" cy="17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" name="Group 48">
            <a:extLst>
              <a:ext uri="{FF2B5EF4-FFF2-40B4-BE49-F238E27FC236}">
                <a16:creationId xmlns:a16="http://schemas.microsoft.com/office/drawing/2014/main" id="{FA0F92BB-D991-4D8A-994A-C1F224632E1E}"/>
              </a:ext>
            </a:extLst>
          </p:cNvPr>
          <p:cNvGrpSpPr>
            <a:grpSpLocks/>
          </p:cNvGrpSpPr>
          <p:nvPr/>
        </p:nvGrpSpPr>
        <p:grpSpPr bwMode="auto">
          <a:xfrm>
            <a:off x="1578482" y="4875213"/>
            <a:ext cx="2199863" cy="1261612"/>
            <a:chOff x="-1077" y="992"/>
            <a:chExt cx="3149" cy="2094"/>
          </a:xfrm>
        </p:grpSpPr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C87B1819-B7CC-4DA5-AD14-215CC731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50">
              <a:extLst>
                <a:ext uri="{FF2B5EF4-FFF2-40B4-BE49-F238E27FC236}">
                  <a16:creationId xmlns:a16="http://schemas.microsoft.com/office/drawing/2014/main" id="{072B8EDC-DA5B-4697-97E9-09E9F886B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solidFill>
              <a:srgbClr val="FF00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141863D9-3CD4-44D7-96AD-FFE20E8CE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14E4215B-FB86-4737-82FD-85987EB66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101C5071-FE31-49F0-BBB8-04E560A8F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" name="Picture 5" descr="POINSET2">
            <a:extLst>
              <a:ext uri="{FF2B5EF4-FFF2-40B4-BE49-F238E27FC236}">
                <a16:creationId xmlns:a16="http://schemas.microsoft.com/office/drawing/2014/main" id="{8E78615F-7D77-4F3B-9776-B2B82B88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537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POINSET2">
            <a:extLst>
              <a:ext uri="{FF2B5EF4-FFF2-40B4-BE49-F238E27FC236}">
                <a16:creationId xmlns:a16="http://schemas.microsoft.com/office/drawing/2014/main" id="{826D6647-D414-4BB7-8257-38C15385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63800" y="-193622"/>
            <a:ext cx="1683040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 descr="POINSET2">
            <a:extLst>
              <a:ext uri="{FF2B5EF4-FFF2-40B4-BE49-F238E27FC236}">
                <a16:creationId xmlns:a16="http://schemas.microsoft.com/office/drawing/2014/main" id="{8479DB70-542F-476B-8551-B1D50454E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817" y="4890957"/>
            <a:ext cx="1734225" cy="219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POINSET2">
            <a:extLst>
              <a:ext uri="{FF2B5EF4-FFF2-40B4-BE49-F238E27FC236}">
                <a16:creationId xmlns:a16="http://schemas.microsoft.com/office/drawing/2014/main" id="{04971CDA-336D-4FCE-8891-B16BCA07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63467" y="4722197"/>
            <a:ext cx="1908652" cy="210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E60B47-383B-3D8E-5142-72F38A0BFDC0}"/>
              </a:ext>
            </a:extLst>
          </p:cNvPr>
          <p:cNvSpPr txBox="1"/>
          <p:nvPr/>
        </p:nvSpPr>
        <p:spPr>
          <a:xfrm>
            <a:off x="3591340" y="4172440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altLang="en-US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Lứa tuổi: 5 – 6 tuổi</a:t>
            </a:r>
          </a:p>
          <a:p>
            <a:pPr algn="ctr" defTabSz="685800">
              <a:spcBef>
                <a:spcPct val="50000"/>
              </a:spcBef>
            </a:pPr>
            <a:r>
              <a:rPr lang="en-US" altLang="en-US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Giáo viên: Nguyễn Thị Thuỷ</a:t>
            </a:r>
            <a:endParaRPr lang="en-US" altLang="en-US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07CE8-D014-9D76-DDD2-E61D6087FB5C}"/>
              </a:ext>
            </a:extLst>
          </p:cNvPr>
          <p:cNvSpPr txBox="1"/>
          <p:nvPr/>
        </p:nvSpPr>
        <p:spPr>
          <a:xfrm>
            <a:off x="4903304" y="565332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0099"/>
                </a:solidFill>
              </a:rPr>
              <a:t>Năm hoc: 2024- 2025</a:t>
            </a:r>
          </a:p>
        </p:txBody>
      </p:sp>
    </p:spTree>
    <p:extLst>
      <p:ext uri="{BB962C8B-B14F-4D97-AF65-F5344CB8AC3E}">
        <p14:creationId xmlns:p14="http://schemas.microsoft.com/office/powerpoint/2010/main" val="1722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>
            <a:extLst>
              <a:ext uri="{FF2B5EF4-FFF2-40B4-BE49-F238E27FC236}">
                <a16:creationId xmlns:a16="http://schemas.microsoft.com/office/drawing/2014/main" id="{345D3F5F-1CC0-4673-9FFD-050656710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9" y="3398839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84" name="Rectangle 16">
            <a:extLst>
              <a:ext uri="{FF2B5EF4-FFF2-40B4-BE49-F238E27FC236}">
                <a16:creationId xmlns:a16="http://schemas.microsoft.com/office/drawing/2014/main" id="{9CB103C2-54E5-404F-859B-4AA2130B8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3443289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08" name="AutoShape 40">
            <a:extLst>
              <a:ext uri="{FF2B5EF4-FFF2-40B4-BE49-F238E27FC236}">
                <a16:creationId xmlns:a16="http://schemas.microsoft.com/office/drawing/2014/main" id="{9FCD3C25-9ED8-44AE-8F2E-F0C288526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2163764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FF00"/>
              </a:solidFill>
            </a:endParaRPr>
          </a:p>
        </p:txBody>
      </p:sp>
      <p:sp>
        <p:nvSpPr>
          <p:cNvPr id="84009" name="Rectangle 41">
            <a:extLst>
              <a:ext uri="{FF2B5EF4-FFF2-40B4-BE49-F238E27FC236}">
                <a16:creationId xmlns:a16="http://schemas.microsoft.com/office/drawing/2014/main" id="{EF96639A-EFA3-47BA-8D71-F0247000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4" y="4548189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0" name="Rectangle 42">
            <a:extLst>
              <a:ext uri="{FF2B5EF4-FFF2-40B4-BE49-F238E27FC236}">
                <a16:creationId xmlns:a16="http://schemas.microsoft.com/office/drawing/2014/main" id="{FD16336D-B2EB-4B6B-B291-28F20C5C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4560889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1" name="Rectangle 43">
            <a:extLst>
              <a:ext uri="{FF2B5EF4-FFF2-40B4-BE49-F238E27FC236}">
                <a16:creationId xmlns:a16="http://schemas.microsoft.com/office/drawing/2014/main" id="{937309A5-561B-4AF0-8928-14C323CF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4" y="5668964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2" name="Rectangle 44">
            <a:extLst>
              <a:ext uri="{FF2B5EF4-FFF2-40B4-BE49-F238E27FC236}">
                <a16:creationId xmlns:a16="http://schemas.microsoft.com/office/drawing/2014/main" id="{86CEE4F7-4319-41B4-9E93-6B8F5650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5707064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4" name="AutoShape 46">
            <a:extLst>
              <a:ext uri="{FF2B5EF4-FFF2-40B4-BE49-F238E27FC236}">
                <a16:creationId xmlns:a16="http://schemas.microsoft.com/office/drawing/2014/main" id="{174948DC-E608-4722-8D8C-3B7BBECE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1" y="2003425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5" name="AutoShape 47">
            <a:extLst>
              <a:ext uri="{FF2B5EF4-FFF2-40B4-BE49-F238E27FC236}">
                <a16:creationId xmlns:a16="http://schemas.microsoft.com/office/drawing/2014/main" id="{478E763A-1D74-4190-918C-D2763E0D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189" y="3468689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6" name="AutoShape 48">
            <a:extLst>
              <a:ext uri="{FF2B5EF4-FFF2-40B4-BE49-F238E27FC236}">
                <a16:creationId xmlns:a16="http://schemas.microsoft.com/office/drawing/2014/main" id="{333227F0-BC0A-4791-98FB-AC531DBBE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139" y="3441701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7" name="AutoShape 49">
            <a:extLst>
              <a:ext uri="{FF2B5EF4-FFF2-40B4-BE49-F238E27FC236}">
                <a16:creationId xmlns:a16="http://schemas.microsoft.com/office/drawing/2014/main" id="{E69C8606-D42B-44EB-829B-27CA72E7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9" y="4543426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8" name="AutoShape 50">
            <a:extLst>
              <a:ext uri="{FF2B5EF4-FFF2-40B4-BE49-F238E27FC236}">
                <a16:creationId xmlns:a16="http://schemas.microsoft.com/office/drawing/2014/main" id="{0B9C4E1C-A028-4F68-8CEE-3F807E601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4598989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9" name="AutoShape 51">
            <a:extLst>
              <a:ext uri="{FF2B5EF4-FFF2-40B4-BE49-F238E27FC236}">
                <a16:creationId xmlns:a16="http://schemas.microsoft.com/office/drawing/2014/main" id="{686FD244-9B48-42C6-BC67-D01C0B46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5719764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20" name="AutoShape 52">
            <a:extLst>
              <a:ext uri="{FF2B5EF4-FFF2-40B4-BE49-F238E27FC236}">
                <a16:creationId xmlns:a16="http://schemas.microsoft.com/office/drawing/2014/main" id="{A8AA0337-2634-45E9-AEB8-3624275B0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775" y="5705476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3" name="AutoShape 65">
            <a:extLst>
              <a:ext uri="{FF2B5EF4-FFF2-40B4-BE49-F238E27FC236}">
                <a16:creationId xmlns:a16="http://schemas.microsoft.com/office/drawing/2014/main" id="{89D4576B-2573-4693-B4DA-DBEB10FE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1058864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4" name="AutoShape 66">
            <a:extLst>
              <a:ext uri="{FF2B5EF4-FFF2-40B4-BE49-F238E27FC236}">
                <a16:creationId xmlns:a16="http://schemas.microsoft.com/office/drawing/2014/main" id="{B7FADCFA-F663-48BE-AED2-E33D5667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1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6" name="AutoShape 68">
            <a:extLst>
              <a:ext uri="{FF2B5EF4-FFF2-40B4-BE49-F238E27FC236}">
                <a16:creationId xmlns:a16="http://schemas.microsoft.com/office/drawing/2014/main" id="{A88372FD-7594-445E-9FBD-9AAA11AA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97155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7" name="AutoShape 69">
            <a:extLst>
              <a:ext uri="{FF2B5EF4-FFF2-40B4-BE49-F238E27FC236}">
                <a16:creationId xmlns:a16="http://schemas.microsoft.com/office/drawing/2014/main" id="{9008477B-C80E-452E-B919-16734AB50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9" y="304801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1284" name="Text Box 71">
            <a:extLst>
              <a:ext uri="{FF2B5EF4-FFF2-40B4-BE49-F238E27FC236}">
                <a16:creationId xmlns:a16="http://schemas.microsoft.com/office/drawing/2014/main" id="{4E6F46A2-DCAD-4AD2-93CC-65E60945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9" y="479426"/>
            <a:ext cx="40655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FF9900"/>
                </a:solidFill>
                <a:latin typeface=".VnTime" pitchFamily="34" charset="0"/>
              </a:rPr>
              <a:t>Giống</a:t>
            </a:r>
            <a:r>
              <a:rPr lang="en-US" altLang="en-US" sz="6000" b="1" dirty="0">
                <a:solidFill>
                  <a:srgbClr val="FF9900"/>
                </a:solidFill>
                <a:latin typeface=".VnTime" pitchFamily="34" charset="0"/>
              </a:rPr>
              <a:t> </a:t>
            </a:r>
            <a:r>
              <a:rPr lang="en-US" altLang="en-US" sz="6000" b="1" dirty="0" err="1">
                <a:solidFill>
                  <a:srgbClr val="FF9900"/>
                </a:solidFill>
                <a:latin typeface=".VnTime" pitchFamily="34" charset="0"/>
              </a:rPr>
              <a:t>nhau</a:t>
            </a:r>
            <a:endParaRPr lang="en-US" altLang="en-US" sz="6000" b="1" dirty="0">
              <a:solidFill>
                <a:srgbClr val="FF99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9BF467A4-E0F9-45D1-A2CB-C29E9092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1"/>
            <a:ext cx="6297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FF0000"/>
                </a:solidFill>
                <a:latin typeface=".VnTime" pitchFamily="34" charset="0"/>
              </a:rPr>
              <a:t>Khác</a:t>
            </a:r>
            <a:r>
              <a:rPr lang="en-US" altLang="en-US" sz="6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.VnTime" pitchFamily="34" charset="0"/>
              </a:rPr>
              <a:t>nhau</a:t>
            </a:r>
            <a:endParaRPr lang="en-US" altLang="en-US" sz="6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CA92D91A-9177-49B8-AE03-881C09FE6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3714750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51D79871-0081-4767-A65B-4325DE439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4803776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B51C697E-8427-4DBE-BFE6-48D7F4DF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8" y="4818064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B3E0F1B2-F780-4347-8103-D48B95892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575" y="5891214"/>
            <a:ext cx="1128782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7" name="Rectangle 11">
            <a:extLst>
              <a:ext uri="{FF2B5EF4-FFF2-40B4-BE49-F238E27FC236}">
                <a16:creationId xmlns:a16="http://schemas.microsoft.com/office/drawing/2014/main" id="{0A582D88-426B-43E4-84EF-9608D9B5C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721" y="5862638"/>
            <a:ext cx="126081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0" name="Rectangle 14">
            <a:extLst>
              <a:ext uri="{FF2B5EF4-FFF2-40B4-BE49-F238E27FC236}">
                <a16:creationId xmlns:a16="http://schemas.microsoft.com/office/drawing/2014/main" id="{34ADEFB6-893A-4BFF-B7B9-5EFD7CD71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3759201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FF00"/>
              </a:solidFill>
            </a:endParaRPr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AA3A2197-06C5-47A9-BA9F-102BCB89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4092576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id="{C8A93223-44C8-461A-8000-7C725BBB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5473701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3" name="Rectangle 17">
            <a:extLst>
              <a:ext uri="{FF2B5EF4-FFF2-40B4-BE49-F238E27FC236}">
                <a16:creationId xmlns:a16="http://schemas.microsoft.com/office/drawing/2014/main" id="{4A88658B-BD7A-479E-87CE-54B18D0E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9" y="2671763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4" name="Rectangle 18">
            <a:extLst>
              <a:ext uri="{FF2B5EF4-FFF2-40B4-BE49-F238E27FC236}">
                <a16:creationId xmlns:a16="http://schemas.microsoft.com/office/drawing/2014/main" id="{5DCD0097-D442-470C-BA61-78BDAF33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9" y="4076701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5" name="Rectangle 19">
            <a:extLst>
              <a:ext uri="{FF2B5EF4-FFF2-40B4-BE49-F238E27FC236}">
                <a16:creationId xmlns:a16="http://schemas.microsoft.com/office/drawing/2014/main" id="{BEF6600A-6BE5-4E5E-B6AB-891D4613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4" y="2700338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8" name="Rectangle 22">
            <a:extLst>
              <a:ext uri="{FF2B5EF4-FFF2-40B4-BE49-F238E27FC236}">
                <a16:creationId xmlns:a16="http://schemas.microsoft.com/office/drawing/2014/main" id="{2FEC1648-5388-4A52-A8F1-C2D4E571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5456238"/>
            <a:ext cx="1335088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Line 27">
            <a:extLst>
              <a:ext uri="{FF2B5EF4-FFF2-40B4-BE49-F238E27FC236}">
                <a16:creationId xmlns:a16="http://schemas.microsoft.com/office/drawing/2014/main" id="{F8CE087A-417E-4B2A-AECA-8C9758686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625" y="1306514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4" name="AutoShape 28">
            <a:extLst>
              <a:ext uri="{FF2B5EF4-FFF2-40B4-BE49-F238E27FC236}">
                <a16:creationId xmlns:a16="http://schemas.microsoft.com/office/drawing/2014/main" id="{6EA9BBBA-9AAE-4586-8D04-7628F648D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827089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5" name="AutoShape 29">
            <a:extLst>
              <a:ext uri="{FF2B5EF4-FFF2-40B4-BE49-F238E27FC236}">
                <a16:creationId xmlns:a16="http://schemas.microsoft.com/office/drawing/2014/main" id="{07C5543E-B2D6-4FBC-9571-D2A56ABCA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4" y="1481139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baby2">
            <a:extLst>
              <a:ext uri="{FF2B5EF4-FFF2-40B4-BE49-F238E27FC236}">
                <a16:creationId xmlns:a16="http://schemas.microsoft.com/office/drawing/2014/main" id="{91CA3B52-B048-43FE-A57E-C9B1C07C6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3CAE0AB0-FACF-4E39-9CF7-320F8260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1752600"/>
            <a:ext cx="7391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Trò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chơi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Ai </a:t>
            </a:r>
            <a:r>
              <a:rPr lang="en-US" alt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đoán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giỏi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SÁU MẶT ĐỀU LÀ HÌNH VUÔNG, CÓ THỂ LẬT ĐƯỢC, TRƯỢT ĐƯỢC. NHƯNG KHÔNG LĂN ĐƯỢC?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9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070" y="4745987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7500904" y="4418646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563" y="187837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7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4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1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1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47 0.07523 L -0.00455 0.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872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9" grpId="2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thể lật được, trượt được nhưng không lăn được và có sáu mặt nhưng có 4 mặt đều là hình chữ nhật bằng nhau. Còn hai mặt thì ngắn hơn.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9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148" y="1850560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7239148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244">
            <a:off x="1409930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7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4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E28B2-70E6-4BBA-95B3-A58D4BC7000D}"/>
              </a:ext>
            </a:extLst>
          </p:cNvPr>
          <p:cNvSpPr txBox="1"/>
          <p:nvPr/>
        </p:nvSpPr>
        <p:spPr>
          <a:xfrm>
            <a:off x="2091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55DE0-EC41-4D12-AD86-D1F19BC45A93}"/>
              </a:ext>
            </a:extLst>
          </p:cNvPr>
          <p:cNvSpPr txBox="1"/>
          <p:nvPr/>
        </p:nvSpPr>
        <p:spPr>
          <a:xfrm>
            <a:off x="6273927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20391 -0.175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/>
      <p:bldP spid="9" grpId="1"/>
      <p:bldP spid="13" grpId="0"/>
      <p:bldP spid="13" grpId="1"/>
      <p:bldP spid="12" grpId="0"/>
      <p:bldP spid="12" grpId="1"/>
      <p:bldP spid="16" grpId="0"/>
      <p:bldP spid="16" grpId="1"/>
      <p:bldP spid="1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4114800" y="1232452"/>
            <a:ext cx="3886200" cy="3949148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2765425" y="196851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</a:t>
            </a:r>
            <a:r>
              <a:rPr lang="en-US" sz="6000" b="1" dirty="0" err="1"/>
              <a:t>khối</a:t>
            </a:r>
            <a:r>
              <a:rPr lang="en-US" sz="6000" b="1" dirty="0"/>
              <a:t> </a:t>
            </a:r>
            <a:r>
              <a:rPr lang="en-US" sz="6000" b="1" dirty="0" err="1"/>
              <a:t>vuông</a:t>
            </a:r>
            <a:endParaRPr lang="en-US" sz="6000" b="1" dirty="0"/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3889375" y="5545139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   </a:t>
            </a:r>
            <a:r>
              <a:rPr lang="en-US" sz="6000" b="1" dirty="0" err="1">
                <a:solidFill>
                  <a:srgbClr val="000099"/>
                </a:solidFill>
              </a:rPr>
              <a:t>Khối</a:t>
            </a:r>
            <a:r>
              <a:rPr lang="en-US" sz="6000" b="1" dirty="0">
                <a:solidFill>
                  <a:srgbClr val="000099"/>
                </a:solidFill>
              </a:rPr>
              <a:t> </a:t>
            </a:r>
            <a:r>
              <a:rPr lang="en-US" sz="6000" b="1" dirty="0" err="1">
                <a:solidFill>
                  <a:srgbClr val="000099"/>
                </a:solidFill>
              </a:rPr>
              <a:t>vuông</a:t>
            </a:r>
            <a:endParaRPr lang="en-US" sz="6000" b="1" dirty="0">
              <a:solidFill>
                <a:srgbClr val="000099"/>
              </a:solidFill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A822FD64-1295-4BE9-A0A4-93BF117D9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424668"/>
            <a:ext cx="4533900" cy="420846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>
            <a:extLst>
              <a:ext uri="{FF2B5EF4-FFF2-40B4-BE49-F238E27FC236}">
                <a16:creationId xmlns:a16="http://schemas.microsoft.com/office/drawing/2014/main" id="{FDF3D26D-6F05-44F1-A5A1-18B3F71D9FD7}"/>
              </a:ext>
            </a:extLst>
          </p:cNvPr>
          <p:cNvSpPr>
            <a:spLocks/>
          </p:cNvSpPr>
          <p:nvPr/>
        </p:nvSpPr>
        <p:spPr bwMode="auto">
          <a:xfrm>
            <a:off x="5345114" y="1323976"/>
            <a:ext cx="801687" cy="324167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877203D-288A-4AFB-AFC9-3547D9ABA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B6DEA1E4-7831-4A5C-9D7B-5F0A1C9EF428}"/>
              </a:ext>
            </a:extLst>
          </p:cNvPr>
          <p:cNvSpPr>
            <a:spLocks/>
          </p:cNvSpPr>
          <p:nvPr/>
        </p:nvSpPr>
        <p:spPr bwMode="auto">
          <a:xfrm>
            <a:off x="5353050" y="3790950"/>
            <a:ext cx="3284538" cy="8191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A955ACB8-94E8-4C84-ADCD-75FA6EA00E2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287464"/>
            <a:ext cx="3359150" cy="3297237"/>
            <a:chOff x="2400" y="811"/>
            <a:chExt cx="2116" cy="2077"/>
          </a:xfrm>
        </p:grpSpPr>
        <p:sp>
          <p:nvSpPr>
            <p:cNvPr id="6172" name="AutoShape 8">
              <a:extLst>
                <a:ext uri="{FF2B5EF4-FFF2-40B4-BE49-F238E27FC236}">
                  <a16:creationId xmlns:a16="http://schemas.microsoft.com/office/drawing/2014/main" id="{38DE88A4-0850-44D5-8DFE-BA8DF8A3B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3" name="Line 9">
              <a:extLst>
                <a:ext uri="{FF2B5EF4-FFF2-40B4-BE49-F238E27FC236}">
                  <a16:creationId xmlns:a16="http://schemas.microsoft.com/office/drawing/2014/main" id="{46389B1F-1A8F-4FC6-8DD6-6B0E20BC8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10">
              <a:extLst>
                <a:ext uri="{FF2B5EF4-FFF2-40B4-BE49-F238E27FC236}">
                  <a16:creationId xmlns:a16="http://schemas.microsoft.com/office/drawing/2014/main" id="{E8C8E041-F4EE-49F1-B39B-24FA84B3A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11">
              <a:extLst>
                <a:ext uri="{FF2B5EF4-FFF2-40B4-BE49-F238E27FC236}">
                  <a16:creationId xmlns:a16="http://schemas.microsoft.com/office/drawing/2014/main" id="{FAE96A14-7265-4742-848F-25708362B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12">
            <a:extLst>
              <a:ext uri="{FF2B5EF4-FFF2-40B4-BE49-F238E27FC236}">
                <a16:creationId xmlns:a16="http://schemas.microsoft.com/office/drawing/2014/main" id="{E1FCA792-7DB5-40DA-83E1-3CC796868049}"/>
              </a:ext>
            </a:extLst>
          </p:cNvPr>
          <p:cNvSpPr>
            <a:spLocks/>
          </p:cNvSpPr>
          <p:nvPr/>
        </p:nvSpPr>
        <p:spPr bwMode="auto">
          <a:xfrm>
            <a:off x="7893050" y="1282701"/>
            <a:ext cx="788988" cy="32480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201" name="Rectangle 33">
            <a:extLst>
              <a:ext uri="{FF2B5EF4-FFF2-40B4-BE49-F238E27FC236}">
                <a16:creationId xmlns:a16="http://schemas.microsoft.com/office/drawing/2014/main" id="{98ED17C9-0A46-4331-B395-3EBE28BAC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5" name="Freeform 37">
            <a:extLst>
              <a:ext uri="{FF2B5EF4-FFF2-40B4-BE49-F238E27FC236}">
                <a16:creationId xmlns:a16="http://schemas.microsoft.com/office/drawing/2014/main" id="{30CF4E1C-B453-483B-A2DA-530061F0151A}"/>
              </a:ext>
            </a:extLst>
          </p:cNvPr>
          <p:cNvSpPr>
            <a:spLocks/>
          </p:cNvSpPr>
          <p:nvPr/>
        </p:nvSpPr>
        <p:spPr bwMode="auto">
          <a:xfrm>
            <a:off x="5321300" y="1270000"/>
            <a:ext cx="3386138" cy="8318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id="{67424276-B29B-40C8-8743-919D1629001B}"/>
              </a:ext>
            </a:extLst>
          </p:cNvPr>
          <p:cNvGrpSpPr>
            <a:grpSpLocks/>
          </p:cNvGrpSpPr>
          <p:nvPr/>
        </p:nvGrpSpPr>
        <p:grpSpPr bwMode="auto">
          <a:xfrm>
            <a:off x="2017714" y="1220788"/>
            <a:ext cx="6732587" cy="6704012"/>
            <a:chOff x="-2112" y="901"/>
            <a:chExt cx="4241" cy="4223"/>
          </a:xfrm>
        </p:grpSpPr>
        <p:sp>
          <p:nvSpPr>
            <p:cNvPr id="7208" name="Freeform 40">
              <a:extLst>
                <a:ext uri="{FF2B5EF4-FFF2-40B4-BE49-F238E27FC236}">
                  <a16:creationId xmlns:a16="http://schemas.microsoft.com/office/drawing/2014/main" id="{47FB537F-DB98-4EBC-A501-50BBE0F3D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67" name="AutoShape 42">
              <a:extLst>
                <a:ext uri="{FF2B5EF4-FFF2-40B4-BE49-F238E27FC236}">
                  <a16:creationId xmlns:a16="http://schemas.microsoft.com/office/drawing/2014/main" id="{83EDC9EC-53E0-4240-9CC0-42B64492D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4" name="Freeform 46">
              <a:extLst>
                <a:ext uri="{FF2B5EF4-FFF2-40B4-BE49-F238E27FC236}">
                  <a16:creationId xmlns:a16="http://schemas.microsoft.com/office/drawing/2014/main" id="{66DB90C7-7D82-46D9-98E0-ACBA9F3CA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69" name="Rectangle 47">
              <a:extLst>
                <a:ext uri="{FF2B5EF4-FFF2-40B4-BE49-F238E27FC236}">
                  <a16:creationId xmlns:a16="http://schemas.microsoft.com/office/drawing/2014/main" id="{9DB06BA9-4C09-4BB6-81D7-06A4242C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6" name="Freeform 48">
              <a:extLst>
                <a:ext uri="{FF2B5EF4-FFF2-40B4-BE49-F238E27FC236}">
                  <a16:creationId xmlns:a16="http://schemas.microsoft.com/office/drawing/2014/main" id="{7E11E642-4896-4F9A-8119-35A4D44D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71" name="Line 49">
              <a:extLst>
                <a:ext uri="{FF2B5EF4-FFF2-40B4-BE49-F238E27FC236}">
                  <a16:creationId xmlns:a16="http://schemas.microsoft.com/office/drawing/2014/main" id="{79BD9E39-9B0C-46C9-AD29-1EB37DB49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50">
            <a:extLst>
              <a:ext uri="{FF2B5EF4-FFF2-40B4-BE49-F238E27FC236}">
                <a16:creationId xmlns:a16="http://schemas.microsoft.com/office/drawing/2014/main" id="{FE906039-78F8-49E8-B5B6-8B9F0620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1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>
            <a:extLst>
              <a:ext uri="{FF2B5EF4-FFF2-40B4-BE49-F238E27FC236}">
                <a16:creationId xmlns:a16="http://schemas.microsoft.com/office/drawing/2014/main" id="{47DA7030-B4DB-4CBB-833F-4EA8D457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9436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7220" name="Text Box 52">
            <a:extLst>
              <a:ext uri="{FF2B5EF4-FFF2-40B4-BE49-F238E27FC236}">
                <a16:creationId xmlns:a16="http://schemas.microsoft.com/office/drawing/2014/main" id="{637820E3-4328-4664-8EBF-E4EA3E04B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9451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>
            <a:extLst>
              <a:ext uri="{FF2B5EF4-FFF2-40B4-BE49-F238E27FC236}">
                <a16:creationId xmlns:a16="http://schemas.microsoft.com/office/drawing/2014/main" id="{C3F38B29-53E0-489B-B258-14DB988BD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3134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Mặt sau và mặt trước.</a:t>
            </a:r>
          </a:p>
        </p:txBody>
      </p:sp>
      <p:sp>
        <p:nvSpPr>
          <p:cNvPr id="7222" name="Text Box 54">
            <a:extLst>
              <a:ext uri="{FF2B5EF4-FFF2-40B4-BE49-F238E27FC236}">
                <a16:creationId xmlns:a16="http://schemas.microsoft.com/office/drawing/2014/main" id="{2AE0BCA9-AEA4-46D0-A689-BA134B2A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3134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>
            <a:extLst>
              <a:ext uri="{FF2B5EF4-FFF2-40B4-BE49-F238E27FC236}">
                <a16:creationId xmlns:a16="http://schemas.microsoft.com/office/drawing/2014/main" id="{25F8B2BC-94A5-4923-8F62-C6CE32A3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3134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FF91DA-038F-47E4-9179-6B9B8242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9784908-B6C0-48E2-AF86-838993B06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55E3587-17C4-488E-ABAA-33F923FA2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1"/>
                </a:solidFill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9A3893-3B43-427D-9522-DECFA1FC4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D8970-0C66-4A7F-91AC-5F565D5D4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983E39-3591-4095-A546-F7B0CB9A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F4A5866-45EA-48D0-A0F2-C2B80E705B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5" y="2075825"/>
            <a:ext cx="2474842" cy="247484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AF115E7-AB14-41C1-97D1-FA17BA80E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5" y="2241683"/>
            <a:ext cx="2143125" cy="21431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9C8B3DB-244B-42D4-9CB4-BC27A36C8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1" t="9139" b="19288"/>
          <a:stretch/>
        </p:blipFill>
        <p:spPr>
          <a:xfrm>
            <a:off x="7629098" y="1690688"/>
            <a:ext cx="3475035" cy="24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B0532F-A98E-4BE2-B1C7-F06C4BCD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545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5F3D0-EF5E-4795-B05C-DE91D79AC41C}"/>
              </a:ext>
            </a:extLst>
          </p:cNvPr>
          <p:cNvSpPr txBox="1"/>
          <p:nvPr/>
        </p:nvSpPr>
        <p:spPr>
          <a:xfrm>
            <a:off x="4399722" y="2581835"/>
            <a:ext cx="311270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08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4114800" y="1232452"/>
            <a:ext cx="3886200" cy="3949148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987826" y="196851"/>
            <a:ext cx="84817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</a:t>
            </a:r>
            <a:r>
              <a:rPr lang="en-US" sz="6000" b="1" dirty="0" err="1"/>
              <a:t>khối</a:t>
            </a:r>
            <a:r>
              <a:rPr lang="en-US" sz="6000" b="1" dirty="0"/>
              <a:t> </a:t>
            </a:r>
            <a:r>
              <a:rPr lang="en-US" sz="6000" b="1" dirty="0" err="1"/>
              <a:t>chữ</a:t>
            </a:r>
            <a:r>
              <a:rPr lang="en-US" sz="6000" b="1" dirty="0"/>
              <a:t> </a:t>
            </a:r>
            <a:r>
              <a:rPr lang="en-US" sz="6000" b="1" dirty="0" err="1"/>
              <a:t>nhật</a:t>
            </a:r>
            <a:endParaRPr lang="en-US" sz="6000" b="1" dirty="0"/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994991" y="5545139"/>
            <a:ext cx="57711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   </a:t>
            </a:r>
            <a:r>
              <a:rPr lang="en-US" sz="6000" b="1" dirty="0" err="1">
                <a:solidFill>
                  <a:srgbClr val="000099"/>
                </a:solidFill>
              </a:rPr>
              <a:t>Khối</a:t>
            </a:r>
            <a:r>
              <a:rPr lang="en-US" sz="6000" b="1" dirty="0">
                <a:solidFill>
                  <a:srgbClr val="000099"/>
                </a:solidFill>
              </a:rPr>
              <a:t> </a:t>
            </a:r>
            <a:r>
              <a:rPr lang="en-US" sz="6000" b="1" dirty="0" err="1">
                <a:solidFill>
                  <a:srgbClr val="000099"/>
                </a:solidFill>
              </a:rPr>
              <a:t>chữ</a:t>
            </a:r>
            <a:r>
              <a:rPr lang="en-US" sz="6000" b="1" dirty="0">
                <a:solidFill>
                  <a:srgbClr val="000099"/>
                </a:solidFill>
              </a:rPr>
              <a:t> </a:t>
            </a:r>
            <a:r>
              <a:rPr lang="en-US" sz="6000" b="1" dirty="0" err="1">
                <a:solidFill>
                  <a:srgbClr val="000099"/>
                </a:solidFill>
              </a:rPr>
              <a:t>nhật</a:t>
            </a:r>
            <a:endParaRPr lang="en-US" sz="6000" b="1" dirty="0">
              <a:solidFill>
                <a:srgbClr val="000099"/>
              </a:solidFill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98CC1B5-59BF-4DE3-954A-D584D0AD0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694" y="2247106"/>
            <a:ext cx="4646612" cy="23637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28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>
            <a:extLst>
              <a:ext uri="{FF2B5EF4-FFF2-40B4-BE49-F238E27FC236}">
                <a16:creationId xmlns:a16="http://schemas.microsoft.com/office/drawing/2014/main" id="{8A1D9CDF-8EE3-4F6A-AAB2-1AD4BC926CAD}"/>
              </a:ext>
            </a:extLst>
          </p:cNvPr>
          <p:cNvSpPr>
            <a:spLocks/>
          </p:cNvSpPr>
          <p:nvPr/>
        </p:nvSpPr>
        <p:spPr bwMode="auto">
          <a:xfrm>
            <a:off x="5370514" y="1044576"/>
            <a:ext cx="827087" cy="3114675"/>
          </a:xfrm>
          <a:custGeom>
            <a:avLst/>
            <a:gdLst>
              <a:gd name="T0" fmla="*/ 14740 w 505"/>
              <a:gd name="T1" fmla="*/ 704691 h 2042"/>
              <a:gd name="T2" fmla="*/ 827087 w 505"/>
              <a:gd name="T3" fmla="*/ 0 h 2042"/>
              <a:gd name="T4" fmla="*/ 813985 w 505"/>
              <a:gd name="T5" fmla="*/ 2417610 h 2042"/>
              <a:gd name="T6" fmla="*/ 0 w 505"/>
              <a:gd name="T7" fmla="*/ 3114675 h 2042"/>
              <a:gd name="T8" fmla="*/ 13102 w 505"/>
              <a:gd name="T9" fmla="*/ 709267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5"/>
              <a:gd name="T16" fmla="*/ 0 h 2042"/>
              <a:gd name="T17" fmla="*/ 505 w 505"/>
              <a:gd name="T18" fmla="*/ 2042 h 20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1CE9E98-C3E2-4127-B80F-46E3475A7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4" name="Freeform 4">
            <a:extLst>
              <a:ext uri="{FF2B5EF4-FFF2-40B4-BE49-F238E27FC236}">
                <a16:creationId xmlns:a16="http://schemas.microsoft.com/office/drawing/2014/main" id="{785F38F3-4222-4DBE-B8BD-B7F80C9EA828}"/>
              </a:ext>
            </a:extLst>
          </p:cNvPr>
          <p:cNvSpPr>
            <a:spLocks/>
          </p:cNvSpPr>
          <p:nvPr/>
        </p:nvSpPr>
        <p:spPr bwMode="auto">
          <a:xfrm>
            <a:off x="5321300" y="3429000"/>
            <a:ext cx="4978400" cy="762000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6"/>
              <a:gd name="T16" fmla="*/ 0 h 480"/>
              <a:gd name="T17" fmla="*/ 3136 w 3136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7A07CA90-F9C1-4420-B67D-15F4F279A00F}"/>
              </a:ext>
            </a:extLst>
          </p:cNvPr>
          <p:cNvGrpSpPr>
            <a:grpSpLocks/>
          </p:cNvGrpSpPr>
          <p:nvPr/>
        </p:nvGrpSpPr>
        <p:grpSpPr bwMode="auto">
          <a:xfrm>
            <a:off x="5359401" y="1033464"/>
            <a:ext cx="5019675" cy="3182937"/>
            <a:chOff x="1200" y="1091"/>
            <a:chExt cx="3162" cy="2005"/>
          </a:xfrm>
        </p:grpSpPr>
        <p:sp>
          <p:nvSpPr>
            <p:cNvPr id="8219" name="AutoShape 6">
              <a:extLst>
                <a:ext uri="{FF2B5EF4-FFF2-40B4-BE49-F238E27FC236}">
                  <a16:creationId xmlns:a16="http://schemas.microsoft.com/office/drawing/2014/main" id="{91A1069B-FF63-45BF-83C0-629583818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220" name="Group 32">
              <a:extLst>
                <a:ext uri="{FF2B5EF4-FFF2-40B4-BE49-F238E27FC236}">
                  <a16:creationId xmlns:a16="http://schemas.microsoft.com/office/drawing/2014/main" id="{8C22201A-046A-4184-A93D-2F5986D78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221" name="Line 7">
                <a:extLst>
                  <a:ext uri="{FF2B5EF4-FFF2-40B4-BE49-F238E27FC236}">
                    <a16:creationId xmlns:a16="http://schemas.microsoft.com/office/drawing/2014/main" id="{E83DA6B4-906D-4752-B60D-AAE92FA1A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8">
                <a:extLst>
                  <a:ext uri="{FF2B5EF4-FFF2-40B4-BE49-F238E27FC236}">
                    <a16:creationId xmlns:a16="http://schemas.microsoft.com/office/drawing/2014/main" id="{8C27DB24-2406-4985-8EAE-487B2DDCA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Line 9">
                <a:extLst>
                  <a:ext uri="{FF2B5EF4-FFF2-40B4-BE49-F238E27FC236}">
                    <a16:creationId xmlns:a16="http://schemas.microsoft.com/office/drawing/2014/main" id="{424CBEBE-F860-4AAC-BEC2-EADA626BE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10">
            <a:extLst>
              <a:ext uri="{FF2B5EF4-FFF2-40B4-BE49-F238E27FC236}">
                <a16:creationId xmlns:a16="http://schemas.microsoft.com/office/drawing/2014/main" id="{6ED06738-5A4D-467F-833F-CD75937C4F3A}"/>
              </a:ext>
            </a:extLst>
          </p:cNvPr>
          <p:cNvSpPr>
            <a:spLocks/>
          </p:cNvSpPr>
          <p:nvPr/>
        </p:nvSpPr>
        <p:spPr bwMode="auto">
          <a:xfrm>
            <a:off x="9515475" y="1079501"/>
            <a:ext cx="831850" cy="3209925"/>
          </a:xfrm>
          <a:custGeom>
            <a:avLst/>
            <a:gdLst>
              <a:gd name="T0" fmla="*/ 19650 w 508"/>
              <a:gd name="T1" fmla="*/ 752475 h 2022"/>
              <a:gd name="T2" fmla="*/ 826938 w 508"/>
              <a:gd name="T3" fmla="*/ 0 h 2022"/>
              <a:gd name="T4" fmla="*/ 831850 w 508"/>
              <a:gd name="T5" fmla="*/ 2362200 h 2022"/>
              <a:gd name="T6" fmla="*/ 0 w 508"/>
              <a:gd name="T7" fmla="*/ 3209925 h 2022"/>
              <a:gd name="T8" fmla="*/ 13100 w 508"/>
              <a:gd name="T9" fmla="*/ 731838 h 2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2022"/>
              <a:gd name="T17" fmla="*/ 508 w 508"/>
              <a:gd name="T18" fmla="*/ 2022 h 20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1" name="Rectangle 11">
            <a:extLst>
              <a:ext uri="{FF2B5EF4-FFF2-40B4-BE49-F238E27FC236}">
                <a16:creationId xmlns:a16="http://schemas.microsoft.com/office/drawing/2014/main" id="{3EB99F5F-BE70-4CB5-8049-8DE5987B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1809750"/>
            <a:ext cx="4140200" cy="2413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2" name="Freeform 12">
            <a:extLst>
              <a:ext uri="{FF2B5EF4-FFF2-40B4-BE49-F238E27FC236}">
                <a16:creationId xmlns:a16="http://schemas.microsoft.com/office/drawing/2014/main" id="{BD5F46BA-E404-420D-AE00-B3D32DC5B5B5}"/>
              </a:ext>
            </a:extLst>
          </p:cNvPr>
          <p:cNvSpPr>
            <a:spLocks/>
          </p:cNvSpPr>
          <p:nvPr/>
        </p:nvSpPr>
        <p:spPr bwMode="auto">
          <a:xfrm>
            <a:off x="5321300" y="1016000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8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8"/>
              <a:gd name="T16" fmla="*/ 0 h 516"/>
              <a:gd name="T17" fmla="*/ 3128 w 3128"/>
              <a:gd name="T18" fmla="*/ 516 h 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5E58F671-1983-4718-9037-950821F80264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1003301"/>
            <a:ext cx="5087938" cy="3324225"/>
            <a:chOff x="-1077" y="992"/>
            <a:chExt cx="3149" cy="2094"/>
          </a:xfrm>
        </p:grpSpPr>
        <p:sp>
          <p:nvSpPr>
            <p:cNvPr id="8214" name="Freeform 14">
              <a:extLst>
                <a:ext uri="{FF2B5EF4-FFF2-40B4-BE49-F238E27FC236}">
                  <a16:creationId xmlns:a16="http://schemas.microsoft.com/office/drawing/2014/main" id="{E4C34188-16FC-42AC-890B-51BA441DB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3"/>
                <a:gd name="T16" fmla="*/ 0 h 526"/>
                <a:gd name="T17" fmla="*/ 3133 w 3133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5" name="AutoShape 15">
              <a:extLst>
                <a:ext uri="{FF2B5EF4-FFF2-40B4-BE49-F238E27FC236}">
                  <a16:creationId xmlns:a16="http://schemas.microsoft.com/office/drawing/2014/main" id="{27C7C6C6-C553-4C33-97E7-5F937C66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6" name="Freeform 16">
              <a:extLst>
                <a:ext uri="{FF2B5EF4-FFF2-40B4-BE49-F238E27FC236}">
                  <a16:creationId xmlns:a16="http://schemas.microsoft.com/office/drawing/2014/main" id="{734E6A85-6BE4-4B41-9356-6614F699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2067"/>
                <a:gd name="T17" fmla="*/ 514 w 514"/>
                <a:gd name="T18" fmla="*/ 2067 h 20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7" name="Rectangle 17">
              <a:extLst>
                <a:ext uri="{FF2B5EF4-FFF2-40B4-BE49-F238E27FC236}">
                  <a16:creationId xmlns:a16="http://schemas.microsoft.com/office/drawing/2014/main" id="{ADE149E2-40D5-433A-9779-65688C38D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8" name="Freeform 18">
              <a:extLst>
                <a:ext uri="{FF2B5EF4-FFF2-40B4-BE49-F238E27FC236}">
                  <a16:creationId xmlns:a16="http://schemas.microsoft.com/office/drawing/2014/main" id="{18E45507-4E42-471D-B8A7-AE452FFA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8"/>
                <a:gd name="T16" fmla="*/ 0 h 499"/>
                <a:gd name="T17" fmla="*/ 3088 w 3088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460" name="Text Box 20">
            <a:extLst>
              <a:ext uri="{FF2B5EF4-FFF2-40B4-BE49-F238E27FC236}">
                <a16:creationId xmlns:a16="http://schemas.microsoft.com/office/drawing/2014/main" id="{452A6729-693A-49C5-A7F0-66DF89E44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1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>
            <a:extLst>
              <a:ext uri="{FF2B5EF4-FFF2-40B4-BE49-F238E27FC236}">
                <a16:creationId xmlns:a16="http://schemas.microsoft.com/office/drawing/2014/main" id="{FAF8AFBD-381D-4A46-86BC-D64EC987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9436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>
            <a:extLst>
              <a:ext uri="{FF2B5EF4-FFF2-40B4-BE49-F238E27FC236}">
                <a16:creationId xmlns:a16="http://schemas.microsoft.com/office/drawing/2014/main" id="{F6954E1A-9FA3-4E8A-8739-D16528F6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9451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>
            <a:extLst>
              <a:ext uri="{FF2B5EF4-FFF2-40B4-BE49-F238E27FC236}">
                <a16:creationId xmlns:a16="http://schemas.microsoft.com/office/drawing/2014/main" id="{FA710B99-7088-4DCB-9DFB-8A143A07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134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Mặt sau và mặt trước.</a:t>
            </a:r>
          </a:p>
        </p:txBody>
      </p:sp>
      <p:sp>
        <p:nvSpPr>
          <p:cNvPr id="61464" name="Text Box 24">
            <a:extLst>
              <a:ext uri="{FF2B5EF4-FFF2-40B4-BE49-F238E27FC236}">
                <a16:creationId xmlns:a16="http://schemas.microsoft.com/office/drawing/2014/main" id="{25C5DFCB-7DE9-4256-B3E7-1D553DAAF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6313488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>
            <a:extLst>
              <a:ext uri="{FF2B5EF4-FFF2-40B4-BE49-F238E27FC236}">
                <a16:creationId xmlns:a16="http://schemas.microsoft.com/office/drawing/2014/main" id="{BE405EFC-BB4B-4704-8F39-C3A3854A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6313488"/>
            <a:ext cx="345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A993426-E28F-4E0D-A050-A11076A77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A1DBF65-D3C3-4AA2-8DBE-076FFDAF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C1E194-6C49-43AF-ACBD-3BFB8F7C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1"/>
                </a:solidFill>
              </a:rPr>
              <a:t>Khối ch</a:t>
            </a:r>
            <a:r>
              <a:rPr lang="en-US" altLang="en-US">
                <a:solidFill>
                  <a:schemeClr val="bg1"/>
                </a:solidFill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9A557A-4168-4436-B8CC-B11E617B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B6FA3E-722E-4931-9C4B-EB1C30885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07980A8-FC1C-40E8-B927-CEFF7834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074" name="Picture 2" descr="Trong các đồ vật sau, vật nào có dạng hình hộp chữ nhật?">
            <a:extLst>
              <a:ext uri="{FF2B5EF4-FFF2-40B4-BE49-F238E27FC236}">
                <a16:creationId xmlns:a16="http://schemas.microsoft.com/office/drawing/2014/main" id="{99B1DD5C-9317-4E02-8990-F7AAE9FB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75" y="4566410"/>
            <a:ext cx="3069875" cy="21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ong các đồ vật sau, vật nào có dạng hình hộp chữ nhật?">
            <a:extLst>
              <a:ext uri="{FF2B5EF4-FFF2-40B4-BE49-F238E27FC236}">
                <a16:creationId xmlns:a16="http://schemas.microsoft.com/office/drawing/2014/main" id="{4C6EB36D-141C-4547-8BE5-408F411C7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46" y="1801525"/>
            <a:ext cx="3388861" cy="25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ủ Lạnh Darling NAD-1580WX Chính Hãng, Giá Rẻ Nhất Hà Nội">
            <a:extLst>
              <a:ext uri="{FF2B5EF4-FFF2-40B4-BE49-F238E27FC236}">
                <a16:creationId xmlns:a16="http://schemas.microsoft.com/office/drawing/2014/main" id="{E60389B1-2A23-4124-88C9-BC88F761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06" y="971460"/>
            <a:ext cx="3737114" cy="359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ủ quần áo Deco DTA47">
            <a:extLst>
              <a:ext uri="{FF2B5EF4-FFF2-40B4-BE49-F238E27FC236}">
                <a16:creationId xmlns:a16="http://schemas.microsoft.com/office/drawing/2014/main" id="{303B9703-2357-41E2-B382-7413930A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6372"/>
            <a:ext cx="2324581" cy="30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655541B4-743F-4348-A4C3-38BCAEEB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785" y="519113"/>
            <a:ext cx="134807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>
            <a:extLst>
              <a:ext uri="{FF2B5EF4-FFF2-40B4-BE49-F238E27FC236}">
                <a16:creationId xmlns:a16="http://schemas.microsoft.com/office/drawing/2014/main" id="{A43C8D60-DFB4-45B7-B0B4-2BE7D910B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164" y="271727"/>
            <a:ext cx="93373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33CC"/>
                </a:solidFill>
              </a:rPr>
              <a:t>Khối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vuông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và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khối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chữ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nhật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có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điểm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gì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giống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và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khác</a:t>
            </a:r>
            <a:r>
              <a:rPr lang="en-US" altLang="en-US" sz="3600" b="1" dirty="0">
                <a:solidFill>
                  <a:srgbClr val="FF33CC"/>
                </a:solidFill>
              </a:rPr>
              <a:t> </a:t>
            </a:r>
            <a:r>
              <a:rPr lang="en-US" altLang="en-US" sz="3600" b="1" dirty="0" err="1">
                <a:solidFill>
                  <a:srgbClr val="FF33CC"/>
                </a:solidFill>
              </a:rPr>
              <a:t>nhau</a:t>
            </a:r>
            <a:endParaRPr lang="en-US" altLang="en-US" sz="3600" b="1" dirty="0">
              <a:solidFill>
                <a:srgbClr val="FF33CC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65405AE-C2D4-433C-A3BF-1E996497AE57}"/>
              </a:ext>
            </a:extLst>
          </p:cNvPr>
          <p:cNvGrpSpPr>
            <a:grpSpLocks/>
          </p:cNvGrpSpPr>
          <p:nvPr/>
        </p:nvGrpSpPr>
        <p:grpSpPr bwMode="auto">
          <a:xfrm>
            <a:off x="-2741613" y="3330575"/>
            <a:ext cx="4265613" cy="4046538"/>
            <a:chOff x="-2112" y="901"/>
            <a:chExt cx="4241" cy="4223"/>
          </a:xfrm>
        </p:grpSpPr>
        <p:sp>
          <p:nvSpPr>
            <p:cNvPr id="82951" name="Freeform 7">
              <a:extLst>
                <a:ext uri="{FF2B5EF4-FFF2-40B4-BE49-F238E27FC236}">
                  <a16:creationId xmlns:a16="http://schemas.microsoft.com/office/drawing/2014/main" id="{C56F513F-62BE-4C61-87BC-BD0A38B3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2" name="AutoShape 8">
              <a:extLst>
                <a:ext uri="{FF2B5EF4-FFF2-40B4-BE49-F238E27FC236}">
                  <a16:creationId xmlns:a16="http://schemas.microsoft.com/office/drawing/2014/main" id="{AF8EAD27-3147-4579-922C-DBA03A699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53" name="Freeform 9">
              <a:extLst>
                <a:ext uri="{FF2B5EF4-FFF2-40B4-BE49-F238E27FC236}">
                  <a16:creationId xmlns:a16="http://schemas.microsoft.com/office/drawing/2014/main" id="{F9579497-800A-4AC6-9827-213B4759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901"/>
              <a:ext cx="545" cy="2165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4" name="Rectangle 10">
              <a:extLst>
                <a:ext uri="{FF2B5EF4-FFF2-40B4-BE49-F238E27FC236}">
                  <a16:creationId xmlns:a16="http://schemas.microsoft.com/office/drawing/2014/main" id="{70972EFE-7B83-4484-B62A-A839D26CE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55" name="Freeform 11">
              <a:extLst>
                <a:ext uri="{FF2B5EF4-FFF2-40B4-BE49-F238E27FC236}">
                  <a16:creationId xmlns:a16="http://schemas.microsoft.com/office/drawing/2014/main" id="{ABD01533-3724-4F44-834C-B303C32CD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4"/>
              <a:ext cx="2129" cy="543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6" name="Line 12">
              <a:extLst>
                <a:ext uri="{FF2B5EF4-FFF2-40B4-BE49-F238E27FC236}">
                  <a16:creationId xmlns:a16="http://schemas.microsoft.com/office/drawing/2014/main" id="{078AF44B-FC86-4DA6-B388-F7AAC30A8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D0670BE1-FBC4-416A-A1A4-99E2FA1D8E26}"/>
              </a:ext>
            </a:extLst>
          </p:cNvPr>
          <p:cNvGrpSpPr>
            <a:grpSpLocks/>
          </p:cNvGrpSpPr>
          <p:nvPr/>
        </p:nvGrpSpPr>
        <p:grpSpPr bwMode="auto">
          <a:xfrm>
            <a:off x="-1781175" y="3032125"/>
            <a:ext cx="3305175" cy="1917700"/>
            <a:chOff x="-1077" y="992"/>
            <a:chExt cx="3149" cy="2094"/>
          </a:xfrm>
        </p:grpSpPr>
        <p:sp>
          <p:nvSpPr>
            <p:cNvPr id="10246" name="Freeform 14">
              <a:extLst>
                <a:ext uri="{FF2B5EF4-FFF2-40B4-BE49-F238E27FC236}">
                  <a16:creationId xmlns:a16="http://schemas.microsoft.com/office/drawing/2014/main" id="{AF68AD12-39D1-4798-93A1-F09500CB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3"/>
                <a:gd name="T16" fmla="*/ 0 h 526"/>
                <a:gd name="T17" fmla="*/ 3133 w 3133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7" name="AutoShape 15">
              <a:extLst>
                <a:ext uri="{FF2B5EF4-FFF2-40B4-BE49-F238E27FC236}">
                  <a16:creationId xmlns:a16="http://schemas.microsoft.com/office/drawing/2014/main" id="{7936F530-5100-4486-B241-6626789F9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8" name="Freeform 16">
              <a:extLst>
                <a:ext uri="{FF2B5EF4-FFF2-40B4-BE49-F238E27FC236}">
                  <a16:creationId xmlns:a16="http://schemas.microsoft.com/office/drawing/2014/main" id="{42986F97-971F-4B45-8C38-91B87688A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2067"/>
                <a:gd name="T17" fmla="*/ 514 w 514"/>
                <a:gd name="T18" fmla="*/ 2067 h 20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9" name="Rectangle 17">
              <a:extLst>
                <a:ext uri="{FF2B5EF4-FFF2-40B4-BE49-F238E27FC236}">
                  <a16:creationId xmlns:a16="http://schemas.microsoft.com/office/drawing/2014/main" id="{06E6F2BF-30B8-4D14-BD0B-583AE2732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0" name="Freeform 18">
              <a:extLst>
                <a:ext uri="{FF2B5EF4-FFF2-40B4-BE49-F238E27FC236}">
                  <a16:creationId xmlns:a16="http://schemas.microsoft.com/office/drawing/2014/main" id="{D705503A-B72E-4843-B52F-31F064449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8"/>
                <a:gd name="T16" fmla="*/ 0 h 499"/>
                <a:gd name="T17" fmla="*/ 3088 w 3088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44 -0.08912 L 0.58464 -0.09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0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8 0.03287 L 0.18295 0.041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421</Words>
  <Application>Microsoft Office PowerPoint</Application>
  <PresentationFormat>Widescreen</PresentationFormat>
  <Paragraphs>67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KHỐI NÀO CÓ SÁU MẶT ĐỀU LÀ HÌNH VUÔNG, CÓ THỂ LẬT ĐƯỢC, TRƯỢT ĐƯỢC. NHƯNG KHÔNG LĂN ĐƯỢC?</vt:lpstr>
      <vt:lpstr>Khối nào có thể lật được, trượt được nhưng không lăn được và có sáu mặt nhưng có 4 mặt đều là hình chữ nhật bằng nhau. Còn hai mặt thì ngắn hơn.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Toàn Nguyễn Khánh</dc:creator>
  <cp:lastModifiedBy>Administrator</cp:lastModifiedBy>
  <cp:revision>9</cp:revision>
  <dcterms:created xsi:type="dcterms:W3CDTF">2021-10-15T01:57:58Z</dcterms:created>
  <dcterms:modified xsi:type="dcterms:W3CDTF">2025-04-17T14:25:50Z</dcterms:modified>
</cp:coreProperties>
</file>