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66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2" autoAdjust="0"/>
  </p:normalViewPr>
  <p:slideViewPr>
    <p:cSldViewPr>
      <p:cViewPr varScale="1">
        <p:scale>
          <a:sx n="107" d="100"/>
          <a:sy n="107" d="100"/>
        </p:scale>
        <p:origin x="71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B1C18-AAF5-4EE3-A63C-40B1F789425B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9F0CD-00C2-4785-B8CC-F2361A55C6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huThanh\Downloads\Taptamvong-XuanMai_gewb.mp3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175260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GIÁO ÁN : LÀM QUEN VỚI TOÁN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685800" y="2743200"/>
            <a:ext cx="10972800" cy="4525963"/>
          </a:xfrm>
        </p:spPr>
        <p:txBody>
          <a:bodyPr>
            <a:normAutofit/>
          </a:bodyPr>
          <a:lstStyle/>
          <a:p>
            <a:pPr algn="l"/>
            <a:r>
              <a:rPr lang="en-US" sz="3600" b="1" i="1" dirty="0" err="1" smtClean="0">
                <a:solidFill>
                  <a:srgbClr val="FF0000"/>
                </a:solidFill>
              </a:rPr>
              <a:t>Đề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tài</a:t>
            </a:r>
            <a:r>
              <a:rPr lang="en-US" sz="3600" b="1" i="1" dirty="0" smtClean="0">
                <a:solidFill>
                  <a:srgbClr val="FF0000"/>
                </a:solidFill>
              </a:rPr>
              <a:t> :</a:t>
            </a:r>
            <a:r>
              <a:rPr lang="en-US" sz="3600" b="1" i="1" dirty="0" err="1" smtClean="0">
                <a:solidFill>
                  <a:srgbClr val="FF0000"/>
                </a:solidFill>
              </a:rPr>
              <a:t>Phân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biệt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hình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vuông</a:t>
            </a:r>
            <a:r>
              <a:rPr lang="en-US" sz="3600" b="1" i="1" dirty="0" smtClean="0">
                <a:solidFill>
                  <a:srgbClr val="FF0000"/>
                </a:solidFill>
              </a:rPr>
              <a:t>,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hình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chữ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nhật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br>
              <a:rPr lang="en-US" sz="3600" b="1" i="1" dirty="0" smtClean="0">
                <a:solidFill>
                  <a:srgbClr val="FF0000"/>
                </a:solidFill>
              </a:rPr>
            </a:b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5" name="TextBox 38"/>
          <p:cNvSpPr txBox="1">
            <a:spLocks noChangeArrowheads="1"/>
          </p:cNvSpPr>
          <p:nvPr/>
        </p:nvSpPr>
        <p:spPr bwMode="auto">
          <a:xfrm>
            <a:off x="2365375" y="93663"/>
            <a:ext cx="63738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</a:rPr>
              <a:t>UBND QUẬN LONG BIÊN</a:t>
            </a:r>
          </a:p>
          <a:p>
            <a:pPr algn="ctr"/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</a:rPr>
              <a:t>TRƯỜNG MẦM NON HOA THỦY TIÊN</a:t>
            </a:r>
          </a:p>
        </p:txBody>
      </p:sp>
      <p:pic>
        <p:nvPicPr>
          <p:cNvPr id="6" name="Picture 2" descr="D:\Desktop\301953430_573181971259336_1079574742649666813_n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170" y="990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01991" y="5105400"/>
            <a:ext cx="6096000" cy="73250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lnSpc>
                <a:spcPct val="80000"/>
              </a:lnSpc>
              <a:buClr>
                <a:schemeClr val="hlink"/>
              </a:buClr>
              <a:buSzPct val="60000"/>
            </a:pPr>
            <a:r>
              <a:rPr lang="en-US" altLang="en-US" sz="26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6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6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6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altLang="en-US" sz="2600" b="1" dirty="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  <a:buClr>
                <a:schemeClr val="hlink"/>
              </a:buClr>
              <a:buSzPct val="60000"/>
            </a:pPr>
            <a:r>
              <a:rPr lang="en-US" altLang="en-US" sz="26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6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6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6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6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6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altLang="en-US" sz="26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4-5 </a:t>
            </a:r>
            <a:r>
              <a:rPr lang="en-US" altLang="en-US" sz="26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6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trix Square Plate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1" y="774954"/>
            <a:ext cx="7010399" cy="542604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981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b. </a:t>
            </a:r>
            <a:r>
              <a:rPr lang="en-US" dirty="0" err="1" smtClean="0">
                <a:solidFill>
                  <a:srgbClr val="7030A0"/>
                </a:solidFill>
              </a:rPr>
              <a:t>Phân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biệt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hình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vuông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hình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chữ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nhật</a:t>
            </a:r>
            <a:r>
              <a:rPr lang="en-US" dirty="0" smtClean="0">
                <a:solidFill>
                  <a:srgbClr val="7030A0"/>
                </a:solidFill>
              </a:rPr>
              <a:t> qua </a:t>
            </a:r>
            <a:r>
              <a:rPr lang="en-US" dirty="0" err="1" smtClean="0">
                <a:solidFill>
                  <a:srgbClr val="7030A0"/>
                </a:solidFill>
              </a:rPr>
              <a:t>dấu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hiệu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đường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bao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hình</a:t>
            </a: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 smtClean="0">
                <a:solidFill>
                  <a:srgbClr val="0070C0"/>
                </a:solidFill>
              </a:rPr>
              <a:t>Các</a:t>
            </a:r>
            <a:r>
              <a:rPr lang="en-US" dirty="0" smtClean="0">
                <a:solidFill>
                  <a:srgbClr val="0070C0"/>
                </a:solidFill>
              </a:rPr>
              <a:t> con </a:t>
            </a:r>
            <a:r>
              <a:rPr lang="en-US" dirty="0" err="1" smtClean="0">
                <a:solidFill>
                  <a:srgbClr val="0070C0"/>
                </a:solidFill>
              </a:rPr>
              <a:t>tìm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cho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cô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hình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vuông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70C0"/>
                </a:solidFill>
              </a:rPr>
              <a:t>Các</a:t>
            </a:r>
            <a:r>
              <a:rPr lang="en-US" dirty="0" smtClean="0">
                <a:solidFill>
                  <a:srgbClr val="0070C0"/>
                </a:solidFill>
              </a:rPr>
              <a:t> con </a:t>
            </a:r>
            <a:r>
              <a:rPr lang="en-US" dirty="0" err="1" smtClean="0">
                <a:solidFill>
                  <a:srgbClr val="0070C0"/>
                </a:solidFill>
              </a:rPr>
              <a:t>tìm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cho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cô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hình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chữ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nhật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( </a:t>
            </a:r>
            <a:r>
              <a:rPr lang="en-US" dirty="0" err="1" smtClean="0">
                <a:solidFill>
                  <a:srgbClr val="0070C0"/>
                </a:solidFill>
              </a:rPr>
              <a:t>Trẻ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đưa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từng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hình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lên</a:t>
            </a:r>
            <a:r>
              <a:rPr lang="en-US" dirty="0" smtClean="0">
                <a:solidFill>
                  <a:srgbClr val="0070C0"/>
                </a:solidFill>
              </a:rPr>
              <a:t> ,</a:t>
            </a:r>
            <a:r>
              <a:rPr lang="en-US" dirty="0" err="1" smtClean="0">
                <a:solidFill>
                  <a:srgbClr val="0070C0"/>
                </a:solidFill>
              </a:rPr>
              <a:t>sờ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xung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quanh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đường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nói</a:t>
            </a:r>
            <a:r>
              <a:rPr lang="en-US" dirty="0" smtClean="0">
                <a:solidFill>
                  <a:srgbClr val="0070C0"/>
                </a:solidFill>
              </a:rPr>
              <a:t>  </a:t>
            </a:r>
            <a:r>
              <a:rPr lang="en-US" dirty="0" err="1" smtClean="0">
                <a:solidFill>
                  <a:srgbClr val="0070C0"/>
                </a:solidFill>
              </a:rPr>
              <a:t>bao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và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nói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đặc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điểm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của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hình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đó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4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dài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057400" y="22860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057400" y="28194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57400" y="33528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057400" y="40386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096000" y="3276600"/>
            <a:ext cx="609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162800" y="2133600"/>
            <a:ext cx="3048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5943600" y="3352800"/>
            <a:ext cx="2438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8991600" y="3352800"/>
            <a:ext cx="2438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62800" y="4572000"/>
            <a:ext cx="3048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vuông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057400" y="1676400"/>
            <a:ext cx="2590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952500" y="2781300"/>
            <a:ext cx="2209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543300" y="2781300"/>
            <a:ext cx="2209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57400" y="3886200"/>
            <a:ext cx="2590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105400" y="2819400"/>
            <a:ext cx="609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324600" y="1676400"/>
            <a:ext cx="2438400" cy="2209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 </a:t>
            </a:r>
            <a:r>
              <a:rPr lang="en-US" dirty="0" err="1" smtClean="0">
                <a:solidFill>
                  <a:srgbClr val="C00000"/>
                </a:solidFill>
              </a:rPr>
              <a:t>que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tính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dài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bằng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nhau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276600" y="1905000"/>
            <a:ext cx="4724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76600" y="2667000"/>
            <a:ext cx="4724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76600" y="3810000"/>
            <a:ext cx="1981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76600" y="4800600"/>
            <a:ext cx="1981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0" y="1676400"/>
            <a:ext cx="4648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209800" y="2514600"/>
            <a:ext cx="1676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48000" y="3352800"/>
            <a:ext cx="457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6858000" y="2514600"/>
            <a:ext cx="1676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7620000" y="3352800"/>
            <a:ext cx="76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4724400" y="3962400"/>
            <a:ext cx="76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971800" y="4495800"/>
            <a:ext cx="4800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28601"/>
            <a:ext cx="7772400" cy="1470025"/>
          </a:xfrm>
        </p:spPr>
        <p:txBody>
          <a:bodyPr/>
          <a:lstStyle/>
          <a:p>
            <a:r>
              <a:rPr lang="en-US" dirty="0" err="1" smtClean="0"/>
              <a:t>c.Luyện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– </a:t>
            </a:r>
            <a:r>
              <a:rPr lang="en-US" dirty="0" err="1" smtClean="0"/>
              <a:t>Củng</a:t>
            </a:r>
            <a:r>
              <a:rPr lang="en-US" dirty="0" smtClean="0"/>
              <a:t> </a:t>
            </a:r>
            <a:r>
              <a:rPr lang="en-US" dirty="0" err="1" smtClean="0"/>
              <a:t>cố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1981200"/>
            <a:ext cx="6400800" cy="1752600"/>
          </a:xfrm>
        </p:spPr>
        <p:txBody>
          <a:bodyPr>
            <a:noAutofit/>
          </a:bodyPr>
          <a:lstStyle/>
          <a:p>
            <a:pPr algn="l"/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“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l"/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 ‘’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l"/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(2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/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Ai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nhầm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“</a:t>
            </a:r>
            <a:r>
              <a:rPr lang="en-US" dirty="0" err="1" smtClean="0"/>
              <a:t>Cái</a:t>
            </a:r>
            <a:r>
              <a:rPr lang="en-US" dirty="0" smtClean="0"/>
              <a:t> </a:t>
            </a:r>
            <a:r>
              <a:rPr lang="en-US" dirty="0" err="1" smtClean="0"/>
              <a:t>túi</a:t>
            </a:r>
            <a:r>
              <a:rPr lang="en-US" dirty="0" smtClean="0"/>
              <a:t> </a:t>
            </a:r>
            <a:r>
              <a:rPr lang="en-US" dirty="0" err="1" smtClean="0"/>
              <a:t>kì</a:t>
            </a:r>
            <a:r>
              <a:rPr lang="en-US" dirty="0" smtClean="0"/>
              <a:t> </a:t>
            </a:r>
            <a:r>
              <a:rPr lang="en-US" dirty="0" err="1" smtClean="0"/>
              <a:t>lạ</a:t>
            </a:r>
            <a:r>
              <a:rPr lang="en-US" dirty="0" smtClean="0"/>
              <a:t>’’</a:t>
            </a:r>
            <a:endParaRPr lang="en-US" dirty="0"/>
          </a:p>
        </p:txBody>
      </p:sp>
      <p:pic>
        <p:nvPicPr>
          <p:cNvPr id="4" name="Content Placeholder 3" descr="school-bag-57e10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57600" y="1524001"/>
            <a:ext cx="5482219" cy="451854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3.Kết </a:t>
            </a:r>
            <a:r>
              <a:rPr lang="en-US" dirty="0" err="1" smtClean="0">
                <a:solidFill>
                  <a:srgbClr val="C00000"/>
                </a:solidFill>
              </a:rPr>
              <a:t>thúc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</a:rPr>
              <a:t>Nhận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xét</a:t>
            </a:r>
            <a:endParaRPr lang="en-US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I.Mục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đích</a:t>
            </a:r>
            <a:r>
              <a:rPr lang="en-US" dirty="0" smtClean="0">
                <a:solidFill>
                  <a:srgbClr val="7030A0"/>
                </a:solidFill>
              </a:rPr>
              <a:t> – </a:t>
            </a:r>
            <a:r>
              <a:rPr lang="en-US" dirty="0" err="1" smtClean="0">
                <a:solidFill>
                  <a:srgbClr val="7030A0"/>
                </a:solidFill>
              </a:rPr>
              <a:t>Yêu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cầu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Trẻ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nhận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biết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gọi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tên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hình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vuông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hình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chữ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nhật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-</a:t>
            </a:r>
            <a:r>
              <a:rPr lang="en-US" dirty="0" err="1" smtClean="0">
                <a:solidFill>
                  <a:srgbClr val="002060"/>
                </a:solidFill>
              </a:rPr>
              <a:t>Trẻ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phát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hiện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những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que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tính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xếp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hình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vuông</a:t>
            </a:r>
            <a:r>
              <a:rPr lang="en-US" dirty="0" smtClean="0">
                <a:solidFill>
                  <a:srgbClr val="002060"/>
                </a:solidFill>
              </a:rPr>
              <a:t>  </a:t>
            </a:r>
            <a:r>
              <a:rPr lang="en-US" dirty="0" err="1" smtClean="0">
                <a:solidFill>
                  <a:srgbClr val="002060"/>
                </a:solidFill>
              </a:rPr>
              <a:t>khác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với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những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que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tính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xếp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hình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chữ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nhật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2.Kĩ </a:t>
            </a:r>
            <a:r>
              <a:rPr lang="en-US" dirty="0" err="1" smtClean="0">
                <a:solidFill>
                  <a:srgbClr val="002060"/>
                </a:solidFill>
              </a:rPr>
              <a:t>năng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2060"/>
                </a:solidFill>
              </a:rPr>
              <a:t>Trẻ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phân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biệt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được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hình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vuông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hình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chữ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nhật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2060"/>
                </a:solidFill>
              </a:rPr>
              <a:t>Luyện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kĩ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năng</a:t>
            </a:r>
            <a:r>
              <a:rPr lang="en-US" dirty="0" smtClean="0">
                <a:solidFill>
                  <a:srgbClr val="002060"/>
                </a:solidFill>
              </a:rPr>
              <a:t> so </a:t>
            </a:r>
            <a:r>
              <a:rPr lang="en-US" dirty="0" err="1" smtClean="0">
                <a:solidFill>
                  <a:srgbClr val="002060"/>
                </a:solidFill>
              </a:rPr>
              <a:t>sánh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1.Kiến </a:t>
            </a:r>
            <a:r>
              <a:rPr lang="en-US" dirty="0" err="1" smtClean="0">
                <a:solidFill>
                  <a:srgbClr val="002060"/>
                </a:solidFill>
              </a:rPr>
              <a:t>thức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3.Thái </a:t>
            </a:r>
            <a:r>
              <a:rPr lang="en-US" dirty="0" err="1" smtClean="0">
                <a:solidFill>
                  <a:srgbClr val="002060"/>
                </a:solidFill>
              </a:rPr>
              <a:t>độ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2060"/>
                </a:solidFill>
              </a:rPr>
              <a:t>Giáo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dục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trẻ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ý </a:t>
            </a:r>
            <a:r>
              <a:rPr lang="en-US" dirty="0" err="1" smtClean="0">
                <a:solidFill>
                  <a:srgbClr val="002060"/>
                </a:solidFill>
              </a:rPr>
              <a:t>thức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tham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gia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hoạt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động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tập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thể</a:t>
            </a:r>
            <a:r>
              <a:rPr lang="en-US" dirty="0" smtClean="0">
                <a:solidFill>
                  <a:srgbClr val="002060"/>
                </a:solidFill>
              </a:rPr>
              <a:t> .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2060"/>
                </a:solidFill>
              </a:rPr>
              <a:t>Trẻ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ngoan</a:t>
            </a:r>
            <a:r>
              <a:rPr lang="en-US" dirty="0" smtClean="0">
                <a:solidFill>
                  <a:srgbClr val="002060"/>
                </a:solidFill>
              </a:rPr>
              <a:t> ,</a:t>
            </a:r>
            <a:r>
              <a:rPr lang="en-US" dirty="0" err="1" smtClean="0">
                <a:solidFill>
                  <a:srgbClr val="002060"/>
                </a:solidFill>
              </a:rPr>
              <a:t>nghe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lời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cô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II.Chuẩn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bị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</a:rPr>
              <a:t>Mỗi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trẻ</a:t>
            </a:r>
            <a:r>
              <a:rPr lang="en-US" dirty="0" smtClean="0">
                <a:solidFill>
                  <a:srgbClr val="7030A0"/>
                </a:solidFill>
              </a:rPr>
              <a:t> 1 </a:t>
            </a:r>
            <a:r>
              <a:rPr lang="en-US" dirty="0" err="1" smtClean="0">
                <a:solidFill>
                  <a:srgbClr val="7030A0"/>
                </a:solidFill>
              </a:rPr>
              <a:t>rổ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có</a:t>
            </a:r>
            <a:r>
              <a:rPr lang="en-US" dirty="0" smtClean="0">
                <a:solidFill>
                  <a:srgbClr val="7030A0"/>
                </a:solidFill>
              </a:rPr>
              <a:t> 1 </a:t>
            </a:r>
            <a:r>
              <a:rPr lang="en-US" dirty="0" err="1" smtClean="0">
                <a:solidFill>
                  <a:srgbClr val="7030A0"/>
                </a:solidFill>
              </a:rPr>
              <a:t>hình</a:t>
            </a:r>
            <a:r>
              <a:rPr lang="en-US" dirty="0" smtClean="0">
                <a:solidFill>
                  <a:srgbClr val="7030A0"/>
                </a:solidFill>
              </a:rPr>
              <a:t> vuông,1 </a:t>
            </a:r>
            <a:r>
              <a:rPr lang="en-US" dirty="0" err="1" smtClean="0">
                <a:solidFill>
                  <a:srgbClr val="7030A0"/>
                </a:solidFill>
              </a:rPr>
              <a:t>hình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chữ</a:t>
            </a:r>
            <a:r>
              <a:rPr lang="en-US" dirty="0" smtClean="0">
                <a:solidFill>
                  <a:srgbClr val="7030A0"/>
                </a:solidFill>
              </a:rPr>
              <a:t> nhật,1 </a:t>
            </a:r>
            <a:r>
              <a:rPr lang="en-US" dirty="0" err="1" smtClean="0">
                <a:solidFill>
                  <a:srgbClr val="7030A0"/>
                </a:solidFill>
              </a:rPr>
              <a:t>hình</a:t>
            </a:r>
            <a:r>
              <a:rPr lang="en-US" dirty="0" smtClean="0">
                <a:solidFill>
                  <a:srgbClr val="7030A0"/>
                </a:solidFill>
              </a:rPr>
              <a:t> tam </a:t>
            </a:r>
            <a:r>
              <a:rPr lang="en-US" dirty="0" err="1" smtClean="0">
                <a:solidFill>
                  <a:srgbClr val="7030A0"/>
                </a:solidFill>
              </a:rPr>
              <a:t>giác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và</a:t>
            </a:r>
            <a:r>
              <a:rPr lang="en-US" dirty="0" smtClean="0">
                <a:solidFill>
                  <a:srgbClr val="7030A0"/>
                </a:solidFill>
              </a:rPr>
              <a:t> 8 </a:t>
            </a:r>
            <a:r>
              <a:rPr lang="en-US" dirty="0" err="1" smtClean="0">
                <a:solidFill>
                  <a:srgbClr val="7030A0"/>
                </a:solidFill>
              </a:rPr>
              <a:t>que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tính</a:t>
            </a:r>
            <a:r>
              <a:rPr lang="en-US" dirty="0" smtClean="0">
                <a:solidFill>
                  <a:srgbClr val="7030A0"/>
                </a:solidFill>
              </a:rPr>
              <a:t> ,</a:t>
            </a:r>
            <a:r>
              <a:rPr lang="en-US" dirty="0" err="1" smtClean="0">
                <a:solidFill>
                  <a:srgbClr val="7030A0"/>
                </a:solidFill>
              </a:rPr>
              <a:t>trong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đó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có</a:t>
            </a:r>
            <a:r>
              <a:rPr lang="en-US" dirty="0" smtClean="0">
                <a:solidFill>
                  <a:srgbClr val="7030A0"/>
                </a:solidFill>
              </a:rPr>
              <a:t> 6que </a:t>
            </a:r>
            <a:r>
              <a:rPr lang="en-US" dirty="0" err="1" smtClean="0">
                <a:solidFill>
                  <a:srgbClr val="7030A0"/>
                </a:solidFill>
              </a:rPr>
              <a:t>dài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bằng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nhau</a:t>
            </a:r>
            <a:r>
              <a:rPr lang="en-US" dirty="0" smtClean="0">
                <a:solidFill>
                  <a:srgbClr val="7030A0"/>
                </a:solidFill>
              </a:rPr>
              <a:t> ,2 </a:t>
            </a:r>
            <a:r>
              <a:rPr lang="en-US" dirty="0" err="1" smtClean="0">
                <a:solidFill>
                  <a:srgbClr val="7030A0"/>
                </a:solidFill>
              </a:rPr>
              <a:t>que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còn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lại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dài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bằng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nhau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và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ngắn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hơn</a:t>
            </a:r>
            <a:r>
              <a:rPr lang="en-US" dirty="0" smtClean="0">
                <a:solidFill>
                  <a:srgbClr val="7030A0"/>
                </a:solidFill>
              </a:rPr>
              <a:t> .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7030A0"/>
                </a:solidFill>
              </a:rPr>
              <a:t>1 </a:t>
            </a:r>
            <a:r>
              <a:rPr lang="en-US" dirty="0" err="1" smtClean="0">
                <a:solidFill>
                  <a:srgbClr val="7030A0"/>
                </a:solidFill>
              </a:rPr>
              <a:t>cái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túi</a:t>
            </a:r>
            <a:endParaRPr lang="en-US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7030A0"/>
                </a:solidFill>
              </a:rPr>
              <a:t>1 </a:t>
            </a:r>
            <a:r>
              <a:rPr lang="en-US" dirty="0" err="1" smtClean="0">
                <a:solidFill>
                  <a:srgbClr val="7030A0"/>
                </a:solidFill>
              </a:rPr>
              <a:t>tranh</a:t>
            </a:r>
            <a:r>
              <a:rPr lang="en-US" dirty="0" smtClean="0">
                <a:solidFill>
                  <a:srgbClr val="7030A0"/>
                </a:solidFill>
              </a:rPr>
              <a:t> robot </a:t>
            </a:r>
            <a:r>
              <a:rPr lang="en-US" dirty="0" err="1" smtClean="0">
                <a:solidFill>
                  <a:srgbClr val="7030A0"/>
                </a:solidFill>
              </a:rPr>
              <a:t>ghép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từ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các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hình</a:t>
            </a:r>
            <a:endParaRPr lang="en-US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7030A0"/>
                </a:solidFill>
              </a:rPr>
              <a:t>3 </a:t>
            </a:r>
            <a:r>
              <a:rPr lang="en-US" dirty="0" err="1" smtClean="0">
                <a:solidFill>
                  <a:srgbClr val="7030A0"/>
                </a:solidFill>
              </a:rPr>
              <a:t>ngôi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nhà</a:t>
            </a:r>
            <a:r>
              <a:rPr lang="en-US" dirty="0" smtClean="0">
                <a:solidFill>
                  <a:srgbClr val="7030A0"/>
                </a:solidFill>
              </a:rPr>
              <a:t> ( 1 </a:t>
            </a:r>
            <a:r>
              <a:rPr lang="en-US" dirty="0" err="1" smtClean="0">
                <a:solidFill>
                  <a:srgbClr val="7030A0"/>
                </a:solidFill>
              </a:rPr>
              <a:t>ngôi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nhà</a:t>
            </a:r>
            <a:r>
              <a:rPr lang="en-US" dirty="0" smtClean="0">
                <a:solidFill>
                  <a:srgbClr val="7030A0"/>
                </a:solidFill>
              </a:rPr>
              <a:t> 4 </a:t>
            </a:r>
            <a:r>
              <a:rPr lang="en-US" dirty="0" err="1" smtClean="0">
                <a:solidFill>
                  <a:srgbClr val="7030A0"/>
                </a:solidFill>
              </a:rPr>
              <a:t>que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tính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dài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bằng</a:t>
            </a:r>
            <a:r>
              <a:rPr lang="en-US" dirty="0" smtClean="0">
                <a:solidFill>
                  <a:srgbClr val="7030A0"/>
                </a:solidFill>
              </a:rPr>
              <a:t> nhau,1 </a:t>
            </a:r>
            <a:r>
              <a:rPr lang="en-US" dirty="0" err="1" smtClean="0">
                <a:solidFill>
                  <a:srgbClr val="7030A0"/>
                </a:solidFill>
              </a:rPr>
              <a:t>ngôi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nhà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có</a:t>
            </a:r>
            <a:r>
              <a:rPr lang="en-US" dirty="0" smtClean="0">
                <a:solidFill>
                  <a:srgbClr val="7030A0"/>
                </a:solidFill>
              </a:rPr>
              <a:t> 2 </a:t>
            </a:r>
            <a:r>
              <a:rPr lang="en-US" dirty="0" err="1" smtClean="0">
                <a:solidFill>
                  <a:srgbClr val="7030A0"/>
                </a:solidFill>
              </a:rPr>
              <a:t>que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dài</a:t>
            </a:r>
            <a:r>
              <a:rPr lang="en-US" dirty="0" smtClean="0">
                <a:solidFill>
                  <a:srgbClr val="7030A0"/>
                </a:solidFill>
              </a:rPr>
              <a:t>  </a:t>
            </a:r>
            <a:r>
              <a:rPr lang="en-US" dirty="0" err="1" smtClean="0">
                <a:solidFill>
                  <a:srgbClr val="7030A0"/>
                </a:solidFill>
              </a:rPr>
              <a:t>bằng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nhau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và</a:t>
            </a:r>
            <a:r>
              <a:rPr lang="en-US" dirty="0" smtClean="0">
                <a:solidFill>
                  <a:srgbClr val="7030A0"/>
                </a:solidFill>
              </a:rPr>
              <a:t> 2 </a:t>
            </a:r>
            <a:r>
              <a:rPr lang="en-US" dirty="0" err="1" smtClean="0">
                <a:solidFill>
                  <a:srgbClr val="7030A0"/>
                </a:solidFill>
              </a:rPr>
              <a:t>que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ngắn</a:t>
            </a:r>
            <a:r>
              <a:rPr lang="en-US" dirty="0" smtClean="0">
                <a:solidFill>
                  <a:srgbClr val="7030A0"/>
                </a:solidFill>
              </a:rPr>
              <a:t> nhau,1 </a:t>
            </a:r>
            <a:r>
              <a:rPr lang="en-US" dirty="0" err="1" smtClean="0">
                <a:solidFill>
                  <a:srgbClr val="7030A0"/>
                </a:solidFill>
              </a:rPr>
              <a:t>ngôi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nhà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có</a:t>
            </a:r>
            <a:r>
              <a:rPr lang="en-US" dirty="0" smtClean="0">
                <a:solidFill>
                  <a:srgbClr val="7030A0"/>
                </a:solidFill>
              </a:rPr>
              <a:t> 5 </a:t>
            </a:r>
            <a:r>
              <a:rPr lang="en-US" dirty="0" err="1" smtClean="0">
                <a:solidFill>
                  <a:srgbClr val="7030A0"/>
                </a:solidFill>
              </a:rPr>
              <a:t>que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tính</a:t>
            </a:r>
            <a:r>
              <a:rPr lang="en-US" dirty="0" smtClean="0">
                <a:solidFill>
                  <a:srgbClr val="7030A0"/>
                </a:solidFill>
              </a:rPr>
              <a:t>).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</a:rPr>
              <a:t>Bài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tập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cá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nhân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trẻ</a:t>
            </a:r>
            <a:endParaRPr lang="en-US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</a:rPr>
              <a:t>Bút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sáp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màu</a:t>
            </a:r>
            <a:endParaRPr lang="en-US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</a:rPr>
              <a:t>Giáo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án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điện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tử</a:t>
            </a:r>
            <a:endParaRPr lang="en-US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</a:rPr>
              <a:t>Đài</a:t>
            </a:r>
            <a:r>
              <a:rPr lang="en-US" dirty="0" smtClean="0">
                <a:solidFill>
                  <a:srgbClr val="7030A0"/>
                </a:solidFill>
              </a:rPr>
              <a:t> ,</a:t>
            </a:r>
            <a:r>
              <a:rPr lang="en-US" dirty="0" err="1" smtClean="0">
                <a:solidFill>
                  <a:srgbClr val="7030A0"/>
                </a:solidFill>
              </a:rPr>
              <a:t>đĩa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nhạc</a:t>
            </a:r>
            <a:endParaRPr lang="en-US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</a:rPr>
              <a:t>Rổ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đựng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</a:t>
            </a:r>
            <a:r>
              <a:rPr lang="en-US" dirty="0" err="1" smtClean="0"/>
              <a:t>Tiến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1.Ổn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cùng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“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tầm</a:t>
            </a:r>
            <a:r>
              <a:rPr lang="en-US" dirty="0" smtClean="0"/>
              <a:t> </a:t>
            </a:r>
            <a:r>
              <a:rPr lang="en-US" dirty="0" err="1" smtClean="0"/>
              <a:t>vông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4" name="Taptamvong-XuanMai_gewb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715000" y="2133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460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2.Bài </a:t>
            </a:r>
            <a:r>
              <a:rPr lang="en-US" dirty="0" err="1" smtClean="0"/>
              <a:t>mới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90600" y="2342588"/>
            <a:ext cx="9677400" cy="4525963"/>
          </a:xfrm>
        </p:spPr>
        <p:txBody>
          <a:bodyPr/>
          <a:lstStyle/>
          <a:p>
            <a:r>
              <a:rPr lang="en-US" dirty="0" smtClean="0"/>
              <a:t>a. </a:t>
            </a:r>
            <a:r>
              <a:rPr lang="en-US" dirty="0" err="1" smtClean="0"/>
              <a:t>Ôn</a:t>
            </a:r>
            <a:r>
              <a:rPr lang="en-US" dirty="0" smtClean="0"/>
              <a:t> </a:t>
            </a: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vuông,hình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xem</a:t>
            </a:r>
            <a:r>
              <a:rPr lang="en-US" dirty="0" smtClean="0"/>
              <a:t> 1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vuông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máy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nói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cầm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dirty="0" smtClean="0"/>
              <a:t> </a:t>
            </a:r>
            <a:r>
              <a:rPr lang="en-US" dirty="0" err="1" smtClean="0"/>
              <a:t>giơ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184617_sanyo-SR-15JN(MS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228600"/>
            <a:ext cx="6477000" cy="6477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23394594_289596092_3-dong-ho-treo-tung-dp-dong-ho-lam-qua-luu-niem-qua-tang-doc-dao-in-logo-DN-Kinh-doanh-Cong-nghie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1" y="228601"/>
            <a:ext cx="6500609" cy="645185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_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6900" y="609600"/>
            <a:ext cx="8458200" cy="5638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y_tinh_gia_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464144"/>
            <a:ext cx="7010400" cy="619924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</TotalTime>
  <Words>478</Words>
  <Application>Microsoft Office PowerPoint</Application>
  <PresentationFormat>Widescreen</PresentationFormat>
  <Paragraphs>53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Verdana</vt:lpstr>
      <vt:lpstr>Office Theme</vt:lpstr>
      <vt:lpstr>GIÁO ÁN : LÀM QUEN VỚI TOÁN</vt:lpstr>
      <vt:lpstr>I.Mục đích – Yêu cầu</vt:lpstr>
      <vt:lpstr>II.Chuẩn bị</vt:lpstr>
      <vt:lpstr>III. Tiến hành</vt:lpstr>
      <vt:lpstr>2.Bài mới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b. Phân biệt hình vuông hình chữ nhật qua dấu hiệu đường bao hình </vt:lpstr>
      <vt:lpstr>4 que tính dài bằng nhau</vt:lpstr>
      <vt:lpstr>Cách xếp hình vuông </vt:lpstr>
      <vt:lpstr>2 que tính dài bằng nhau</vt:lpstr>
      <vt:lpstr>Cách xếp hình chữ nhật</vt:lpstr>
      <vt:lpstr>c.Luyện tập – Củng cố</vt:lpstr>
      <vt:lpstr>Trò chơi “Cái túi kì lạ’’</vt:lpstr>
      <vt:lpstr>3.Kết thúc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THI: Làm quen với toán</dc:title>
  <dc:creator>ThuThanh</dc:creator>
  <cp:lastModifiedBy>Windows User</cp:lastModifiedBy>
  <cp:revision>39</cp:revision>
  <dcterms:created xsi:type="dcterms:W3CDTF">2006-08-16T00:00:00Z</dcterms:created>
  <dcterms:modified xsi:type="dcterms:W3CDTF">2025-04-17T14:21:46Z</dcterms:modified>
</cp:coreProperties>
</file>