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66" r:id="rId3"/>
    <p:sldId id="257" r:id="rId4"/>
    <p:sldId id="258" r:id="rId5"/>
    <p:sldId id="259" r:id="rId6"/>
    <p:sldId id="260" r:id="rId7"/>
    <p:sldId id="261" r:id="rId8"/>
    <p:sldId id="262" r:id="rId9"/>
    <p:sldId id="263" r:id="rId10"/>
    <p:sldId id="264" r:id="rId11"/>
    <p:sldId id="265" r:id="rId12"/>
  </p:sldIdLst>
  <p:sldSz cx="14630400" cy="8229600"/>
  <p:notesSz cx="8229600" cy="14630400"/>
  <p:embeddedFontLst>
    <p:embeddedFont>
      <p:font typeface="Geist"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0" d="100"/>
          <a:sy n="80" d="100"/>
        </p:scale>
        <p:origin x="13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8871B-FED6-BDC2-FAE8-46C79140D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7471A-A47C-18AA-3D95-63267F414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E3DDA-04D1-D1CB-08BE-D2882AD9F5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F701BE-5413-AB7B-1B7B-EF955AC8EBD9}"/>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04974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graphicFrame>
        <p:nvGraphicFramePr>
          <p:cNvPr id="5" name="Table 4">
            <a:extLst>
              <a:ext uri="{FF2B5EF4-FFF2-40B4-BE49-F238E27FC236}">
                <a16:creationId xmlns:a16="http://schemas.microsoft.com/office/drawing/2014/main" id="{ED6E3530-C015-6327-0C98-BAE2D4514D75}"/>
              </a:ext>
            </a:extLst>
          </p:cNvPr>
          <p:cNvGraphicFramePr>
            <a:graphicFrameLocks noGrp="1"/>
          </p:cNvGraphicFramePr>
          <p:nvPr>
            <p:extLst>
              <p:ext uri="{D42A27DB-BD31-4B8C-83A1-F6EECF244321}">
                <p14:modId xmlns:p14="http://schemas.microsoft.com/office/powerpoint/2010/main" val="3123239387"/>
              </p:ext>
            </p:extLst>
          </p:nvPr>
        </p:nvGraphicFramePr>
        <p:xfrm>
          <a:off x="5029200" y="320675"/>
          <a:ext cx="7886700" cy="822325"/>
        </p:xfrm>
        <a:graphic>
          <a:graphicData uri="http://schemas.openxmlformats.org/drawingml/2006/table">
            <a:tbl>
              <a:tblPr/>
              <a:tblGrid>
                <a:gridCol w="7886700">
                  <a:extLst>
                    <a:ext uri="{9D8B030D-6E8A-4147-A177-3AD203B41FA5}">
                      <a16:colId xmlns:a16="http://schemas.microsoft.com/office/drawing/2014/main" val="20000"/>
                    </a:ext>
                  </a:extLst>
                </a:gridCol>
              </a:tblGrid>
              <a:tr h="822325">
                <a:tc>
                  <a:txBody>
                    <a:bodyPr/>
                    <a:lstStyle/>
                    <a:p>
                      <a:pPr algn="ctr"/>
                      <a:r>
                        <a:rPr lang="en-US" sz="1800" b="1">
                          <a:solidFill>
                            <a:srgbClr val="FF0000"/>
                          </a:solidFill>
                          <a:effectLst/>
                          <a:latin typeface="Times New Roman" panose="02020603050405020304" pitchFamily="18" charset="0"/>
                        </a:rPr>
                        <a:t>ỦY BAN NHÂN DÂN PHƯỜNG PHÚC LỢI</a:t>
                      </a:r>
                      <a:endParaRPr lang="vi-VN" sz="1800" dirty="0">
                        <a:solidFill>
                          <a:srgbClr val="FF0000"/>
                        </a:solidFill>
                        <a:effectLst/>
                      </a:endParaRPr>
                    </a:p>
                    <a:p>
                      <a:pPr algn="ctr"/>
                      <a:r>
                        <a:rPr lang="vi-VN" sz="1800" b="1" dirty="0">
                          <a:solidFill>
                            <a:srgbClr val="FF0000"/>
                          </a:solidFill>
                          <a:effectLst/>
                          <a:latin typeface="Times New Roman" panose="02020603050405020304" pitchFamily="18" charset="0"/>
                        </a:rPr>
                        <a:t>TRƯỜNG MẦM NON HOA SỮA</a:t>
                      </a:r>
                      <a:endParaRPr lang="vi-VN" sz="1800" dirty="0">
                        <a:solidFill>
                          <a:srgbClr val="FF0000"/>
                        </a:solidFill>
                        <a:effectLst/>
                      </a:endParaRPr>
                    </a:p>
                  </a:txBody>
                  <a:tcPr marL="68580" marR="68580" marT="34225" marB="34225"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6" name="Table 5">
            <a:extLst>
              <a:ext uri="{FF2B5EF4-FFF2-40B4-BE49-F238E27FC236}">
                <a16:creationId xmlns:a16="http://schemas.microsoft.com/office/drawing/2014/main" id="{52F77797-0630-E0C5-7639-278240E52FED}"/>
              </a:ext>
            </a:extLst>
          </p:cNvPr>
          <p:cNvGraphicFramePr>
            <a:graphicFrameLocks noGrp="1"/>
          </p:cNvGraphicFramePr>
          <p:nvPr>
            <p:extLst>
              <p:ext uri="{D42A27DB-BD31-4B8C-83A1-F6EECF244321}">
                <p14:modId xmlns:p14="http://schemas.microsoft.com/office/powerpoint/2010/main" val="1029064087"/>
              </p:ext>
            </p:extLst>
          </p:nvPr>
        </p:nvGraphicFramePr>
        <p:xfrm>
          <a:off x="5760720" y="2009775"/>
          <a:ext cx="7269162" cy="2105025"/>
        </p:xfrm>
        <a:graphic>
          <a:graphicData uri="http://schemas.openxmlformats.org/drawingml/2006/table">
            <a:tbl>
              <a:tblPr/>
              <a:tblGrid>
                <a:gridCol w="7269162">
                  <a:extLst>
                    <a:ext uri="{9D8B030D-6E8A-4147-A177-3AD203B41FA5}">
                      <a16:colId xmlns:a16="http://schemas.microsoft.com/office/drawing/2014/main" val="20000"/>
                    </a:ext>
                  </a:extLst>
                </a:gridCol>
              </a:tblGrid>
              <a:tr h="2105025">
                <a:tc>
                  <a:txBody>
                    <a:bodyPr/>
                    <a:lstStyle/>
                    <a:p>
                      <a:pPr algn="ctr" eaLnBrk="1" hangingPunct="1">
                        <a:spcBef>
                          <a:spcPct val="50000"/>
                        </a:spcBef>
                        <a:buFont typeface="Arial" panose="020B0604020202020204" pitchFamily="34" charset="0"/>
                        <a:buNone/>
                      </a:pPr>
                      <a:r>
                        <a:rPr lang="en-US" altLang="en-US" sz="2800" b="1" dirty="0" err="1">
                          <a:solidFill>
                            <a:srgbClr val="00B050"/>
                          </a:solidFill>
                          <a:latin typeface="Arial" panose="020B0604020202020204" pitchFamily="34" charset="0"/>
                        </a:rPr>
                        <a:t>Lĩnh</a:t>
                      </a:r>
                      <a:r>
                        <a:rPr lang="en-US" altLang="en-US" sz="2800" b="1" dirty="0">
                          <a:solidFill>
                            <a:srgbClr val="00B050"/>
                          </a:solidFill>
                          <a:latin typeface="Arial" panose="020B0604020202020204" pitchFamily="34" charset="0"/>
                        </a:rPr>
                        <a:t> </a:t>
                      </a:r>
                      <a:r>
                        <a:rPr lang="en-US" altLang="en-US" sz="2800" b="1" dirty="0" err="1">
                          <a:solidFill>
                            <a:srgbClr val="00B050"/>
                          </a:solidFill>
                          <a:latin typeface="Arial" panose="020B0604020202020204" pitchFamily="34" charset="0"/>
                        </a:rPr>
                        <a:t>vực</a:t>
                      </a:r>
                      <a:r>
                        <a:rPr lang="en-US" altLang="en-US" sz="2800" b="1" dirty="0">
                          <a:solidFill>
                            <a:srgbClr val="00B050"/>
                          </a:solidFill>
                          <a:latin typeface="Arial" panose="020B0604020202020204" pitchFamily="34" charset="0"/>
                        </a:rPr>
                        <a:t>: PHÁT TRIỂN NHẬN</a:t>
                      </a:r>
                      <a:r>
                        <a:rPr lang="en-US" altLang="en-US" sz="2800" b="1" baseline="0" dirty="0">
                          <a:solidFill>
                            <a:srgbClr val="00B050"/>
                          </a:solidFill>
                          <a:latin typeface="Arial" panose="020B0604020202020204" pitchFamily="34" charset="0"/>
                        </a:rPr>
                        <a:t> THỨC</a:t>
                      </a:r>
                    </a:p>
                    <a:p>
                      <a:pPr marL="0" marR="0" lvl="0" indent="0" algn="ctr" defTabSz="914400" rtl="0" eaLnBrk="1" fontAlgn="auto" latinLnBrk="0" hangingPunct="1">
                        <a:lnSpc>
                          <a:spcPct val="100000"/>
                        </a:lnSpc>
                        <a:spcBef>
                          <a:spcPct val="50000"/>
                        </a:spcBef>
                        <a:spcAft>
                          <a:spcPts val="0"/>
                        </a:spcAft>
                        <a:buClrTx/>
                        <a:buSzTx/>
                        <a:buFont typeface="Arial" panose="020B0604020202020204" pitchFamily="34" charset="0"/>
                        <a:buNone/>
                        <a:tabLst/>
                        <a:defRPr/>
                      </a:pPr>
                      <a:r>
                        <a:rPr lang="en-US" altLang="en-US" sz="2800" b="1" dirty="0" err="1">
                          <a:solidFill>
                            <a:srgbClr val="00B050"/>
                          </a:solidFill>
                          <a:latin typeface="Arial" panose="020B0604020202020204" pitchFamily="34" charset="0"/>
                        </a:rPr>
                        <a:t>Đề</a:t>
                      </a:r>
                      <a:r>
                        <a:rPr lang="en-US" altLang="en-US" sz="2800" b="1" dirty="0">
                          <a:solidFill>
                            <a:srgbClr val="00B050"/>
                          </a:solidFill>
                          <a:latin typeface="Arial" panose="020B0604020202020204" pitchFamily="34" charset="0"/>
                        </a:rPr>
                        <a:t> </a:t>
                      </a:r>
                      <a:r>
                        <a:rPr lang="en-US" altLang="en-US" sz="2800" b="1" dirty="0" err="1">
                          <a:solidFill>
                            <a:srgbClr val="00B050"/>
                          </a:solidFill>
                          <a:latin typeface="Arial" panose="020B0604020202020204" pitchFamily="34" charset="0"/>
                        </a:rPr>
                        <a:t>tài</a:t>
                      </a:r>
                      <a:r>
                        <a:rPr lang="en-US" altLang="en-US" sz="2800" b="1">
                          <a:solidFill>
                            <a:srgbClr val="00B050"/>
                          </a:solidFill>
                          <a:latin typeface="Arial" panose="020B0604020202020204" pitchFamily="34" charset="0"/>
                        </a:rPr>
                        <a:t>: </a:t>
                      </a:r>
                      <a:r>
                        <a:rPr lang="en-US" sz="2800" b="1">
                          <a:solidFill>
                            <a:srgbClr val="00B050"/>
                          </a:solidFill>
                          <a:latin typeface="Noto Serif SC Bold" pitchFamily="34" charset="0"/>
                          <a:ea typeface="Noto Serif SC Bold" pitchFamily="34" charset="-122"/>
                          <a:cs typeface="Noto Serif SC Bold" pitchFamily="34" charset="-120"/>
                        </a:rPr>
                        <a:t>Bé học cách chăm sóc răng miệng</a:t>
                      </a:r>
                      <a:endParaRPr lang="en-US" sz="2800">
                        <a:solidFill>
                          <a:srgbClr val="00B050"/>
                        </a:solidFill>
                      </a:endParaRPr>
                    </a:p>
                    <a:p>
                      <a:pPr algn="ctr" eaLnBrk="1" hangingPunct="1">
                        <a:spcBef>
                          <a:spcPct val="50000"/>
                        </a:spcBef>
                        <a:buFont typeface="Arial" panose="020B0604020202020204" pitchFamily="34" charset="0"/>
                        <a:buNone/>
                      </a:pPr>
                      <a:endParaRPr lang="en-US" altLang="en-US" sz="2800" b="1" dirty="0">
                        <a:solidFill>
                          <a:srgbClr val="00B0F0"/>
                        </a:solidFill>
                        <a:latin typeface="Arial" panose="020B0604020202020204" pitchFamily="34" charset="0"/>
                      </a:endParaRPr>
                    </a:p>
                  </a:txBody>
                  <a:tcPr marL="68589" marR="68589" marT="34305" marB="34305"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885BD0D9-5567-C0F0-69AC-974D56723865}"/>
              </a:ext>
            </a:extLst>
          </p:cNvPr>
          <p:cNvGraphicFramePr>
            <a:graphicFrameLocks noGrp="1"/>
          </p:cNvGraphicFramePr>
          <p:nvPr>
            <p:extLst>
              <p:ext uri="{D42A27DB-BD31-4B8C-83A1-F6EECF244321}">
                <p14:modId xmlns:p14="http://schemas.microsoft.com/office/powerpoint/2010/main" val="2522001506"/>
              </p:ext>
            </p:extLst>
          </p:nvPr>
        </p:nvGraphicFramePr>
        <p:xfrm>
          <a:off x="6856413" y="4481513"/>
          <a:ext cx="4719637" cy="944562"/>
        </p:xfrm>
        <a:graphic>
          <a:graphicData uri="http://schemas.openxmlformats.org/drawingml/2006/table">
            <a:tbl>
              <a:tblPr/>
              <a:tblGrid>
                <a:gridCol w="4719637">
                  <a:extLst>
                    <a:ext uri="{9D8B030D-6E8A-4147-A177-3AD203B41FA5}">
                      <a16:colId xmlns:a16="http://schemas.microsoft.com/office/drawing/2014/main" val="20000"/>
                    </a:ext>
                  </a:extLst>
                </a:gridCol>
              </a:tblGrid>
              <a:tr h="944562">
                <a:tc>
                  <a:txBody>
                    <a:bodyPr/>
                    <a:lstStyle/>
                    <a:p>
                      <a:pPr algn="l"/>
                      <a:r>
                        <a:rPr lang="vi-VN" sz="2100" b="1" dirty="0">
                          <a:solidFill>
                            <a:srgbClr val="002060"/>
                          </a:solidFill>
                          <a:effectLst/>
                          <a:latin typeface="Times New Roman" panose="02020603050405020304" pitchFamily="18" charset="0"/>
                        </a:rPr>
                        <a:t>Lứa tuổ</a:t>
                      </a:r>
                      <a:r>
                        <a:rPr lang="en-US" sz="2100" b="1" dirty="0">
                          <a:solidFill>
                            <a:srgbClr val="002060"/>
                          </a:solidFill>
                          <a:effectLst/>
                          <a:latin typeface="Times New Roman" panose="02020603050405020304" pitchFamily="18" charset="0"/>
                        </a:rPr>
                        <a:t>i:</a:t>
                      </a:r>
                      <a:r>
                        <a:rPr lang="en-US" sz="2100" b="1" baseline="0" dirty="0">
                          <a:solidFill>
                            <a:srgbClr val="002060"/>
                          </a:solidFill>
                          <a:effectLst/>
                          <a:latin typeface="Times New Roman" panose="02020603050405020304" pitchFamily="18" charset="0"/>
                        </a:rPr>
                        <a:t> 3-4</a:t>
                      </a:r>
                      <a:r>
                        <a:rPr lang="vi-VN" sz="2100" b="1" dirty="0">
                          <a:solidFill>
                            <a:srgbClr val="002060"/>
                          </a:solidFill>
                          <a:effectLst/>
                          <a:latin typeface="Times New Roman" panose="02020603050405020304" pitchFamily="18" charset="0"/>
                        </a:rPr>
                        <a:t> tuổi</a:t>
                      </a:r>
                      <a:endParaRPr lang="vi-VN" sz="1400" dirty="0">
                        <a:solidFill>
                          <a:srgbClr val="002060"/>
                        </a:solidFill>
                        <a:effectLst/>
                      </a:endParaRPr>
                    </a:p>
                    <a:p>
                      <a:pPr algn="l"/>
                      <a:r>
                        <a:rPr lang="vi-VN" sz="2100" b="1" dirty="0">
                          <a:solidFill>
                            <a:srgbClr val="002060"/>
                          </a:solidFill>
                          <a:effectLst/>
                          <a:latin typeface="Times New Roman" panose="02020603050405020304" pitchFamily="18" charset="0"/>
                        </a:rPr>
                        <a:t>Giáo viên: </a:t>
                      </a:r>
                      <a:r>
                        <a:rPr lang="en-US" sz="2100" b="1" dirty="0" err="1">
                          <a:solidFill>
                            <a:srgbClr val="002060"/>
                          </a:solidFill>
                          <a:effectLst/>
                          <a:latin typeface="Times New Roman" panose="02020603050405020304" pitchFamily="18" charset="0"/>
                        </a:rPr>
                        <a:t>Nguyễn</a:t>
                      </a:r>
                      <a:r>
                        <a:rPr lang="en-US" sz="2100" b="1" baseline="0" dirty="0">
                          <a:solidFill>
                            <a:srgbClr val="002060"/>
                          </a:solidFill>
                          <a:effectLst/>
                          <a:latin typeface="Times New Roman" panose="02020603050405020304" pitchFamily="18" charset="0"/>
                        </a:rPr>
                        <a:t> </a:t>
                      </a:r>
                      <a:r>
                        <a:rPr lang="en-US" sz="2100" b="1" baseline="0" dirty="0" err="1">
                          <a:solidFill>
                            <a:srgbClr val="002060"/>
                          </a:solidFill>
                          <a:effectLst/>
                          <a:latin typeface="Times New Roman" panose="02020603050405020304" pitchFamily="18" charset="0"/>
                        </a:rPr>
                        <a:t>Thị</a:t>
                      </a:r>
                      <a:r>
                        <a:rPr lang="en-US" sz="2100" b="1" baseline="0" dirty="0">
                          <a:solidFill>
                            <a:srgbClr val="002060"/>
                          </a:solidFill>
                          <a:effectLst/>
                          <a:latin typeface="Times New Roman" panose="02020603050405020304" pitchFamily="18" charset="0"/>
                        </a:rPr>
                        <a:t> </a:t>
                      </a:r>
                      <a:r>
                        <a:rPr lang="en-US" sz="2100" b="1" baseline="0" dirty="0" err="1">
                          <a:solidFill>
                            <a:srgbClr val="002060"/>
                          </a:solidFill>
                          <a:effectLst/>
                          <a:latin typeface="Times New Roman" panose="02020603050405020304" pitchFamily="18" charset="0"/>
                        </a:rPr>
                        <a:t>Kiều</a:t>
                      </a:r>
                      <a:r>
                        <a:rPr lang="en-US" sz="2100" b="1" baseline="0" dirty="0">
                          <a:solidFill>
                            <a:srgbClr val="002060"/>
                          </a:solidFill>
                          <a:effectLst/>
                          <a:latin typeface="Times New Roman" panose="02020603050405020304" pitchFamily="18" charset="0"/>
                        </a:rPr>
                        <a:t> </a:t>
                      </a:r>
                      <a:r>
                        <a:rPr lang="en-US" sz="2100" b="1" baseline="0" dirty="0" err="1">
                          <a:solidFill>
                            <a:srgbClr val="002060"/>
                          </a:solidFill>
                          <a:effectLst/>
                          <a:latin typeface="Times New Roman" panose="02020603050405020304" pitchFamily="18" charset="0"/>
                        </a:rPr>
                        <a:t>Oanh</a:t>
                      </a:r>
                      <a:endParaRPr lang="vi-VN" sz="1400" dirty="0">
                        <a:solidFill>
                          <a:srgbClr val="002060"/>
                        </a:solidFill>
                        <a:effectLst/>
                      </a:endParaRPr>
                    </a:p>
                  </a:txBody>
                  <a:tcPr marL="68574" marR="68574" marT="34253" marB="34253"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739616"/>
            <a:ext cx="7282458" cy="566976"/>
          </a:xfrm>
          <a:prstGeom prst="rect">
            <a:avLst/>
          </a:prstGeom>
          <a:noFill/>
          <a:ln/>
        </p:spPr>
        <p:txBody>
          <a:bodyPr wrap="non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Trình Tự Đánh Răng Đúng Cách</a:t>
            </a:r>
            <a:endParaRPr lang="en-US" sz="3550" dirty="0"/>
          </a:p>
        </p:txBody>
      </p:sp>
      <p:sp>
        <p:nvSpPr>
          <p:cNvPr id="3" name="Text 1"/>
          <p:cNvSpPr/>
          <p:nvPr/>
        </p:nvSpPr>
        <p:spPr>
          <a:xfrm>
            <a:off x="793790" y="1760220"/>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Dưới đây là 6 bước cơ bản để có một quy trình đánh răng hoàn hảo, giúp bé đánh bay mọi vi khuẩn!</a:t>
            </a:r>
            <a:endParaRPr lang="en-US" sz="1750" dirty="0"/>
          </a:p>
        </p:txBody>
      </p:sp>
      <p:sp>
        <p:nvSpPr>
          <p:cNvPr id="4" name="Text 2"/>
          <p:cNvSpPr/>
          <p:nvPr/>
        </p:nvSpPr>
        <p:spPr>
          <a:xfrm>
            <a:off x="793790" y="2378273"/>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Noto Serif SC Light" pitchFamily="34" charset="0"/>
                <a:ea typeface="Noto Serif SC Light" pitchFamily="34" charset="-122"/>
                <a:cs typeface="Noto Serif SC Light" pitchFamily="34" charset="-120"/>
              </a:rPr>
              <a:t>01</a:t>
            </a:r>
            <a:endParaRPr lang="en-US" sz="1750" dirty="0"/>
          </a:p>
        </p:txBody>
      </p:sp>
      <p:sp>
        <p:nvSpPr>
          <p:cNvPr id="5" name="Shape 3"/>
          <p:cNvSpPr/>
          <p:nvPr/>
        </p:nvSpPr>
        <p:spPr>
          <a:xfrm>
            <a:off x="793790" y="2733318"/>
            <a:ext cx="6407944" cy="30480"/>
          </a:xfrm>
          <a:prstGeom prst="rect">
            <a:avLst/>
          </a:prstGeom>
          <a:solidFill>
            <a:srgbClr val="006747"/>
          </a:solidFill>
          <a:ln/>
        </p:spPr>
      </p:sp>
      <p:sp>
        <p:nvSpPr>
          <p:cNvPr id="6" name="Text 4"/>
          <p:cNvSpPr/>
          <p:nvPr/>
        </p:nvSpPr>
        <p:spPr>
          <a:xfrm>
            <a:off x="793790" y="290762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Bước 1: Chuẩn Bị</a:t>
            </a:r>
            <a:endParaRPr lang="en-US" sz="2200" dirty="0"/>
          </a:p>
        </p:txBody>
      </p:sp>
      <p:sp>
        <p:nvSpPr>
          <p:cNvPr id="7" name="Text 5"/>
          <p:cNvSpPr/>
          <p:nvPr/>
        </p:nvSpPr>
        <p:spPr>
          <a:xfrm>
            <a:off x="793790" y="3398044"/>
            <a:ext cx="6407944"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Lấy một lượng kem vừa đủ lên bàn chải.</a:t>
            </a:r>
            <a:endParaRPr lang="en-US" sz="1750" dirty="0"/>
          </a:p>
        </p:txBody>
      </p:sp>
      <p:sp>
        <p:nvSpPr>
          <p:cNvPr id="8" name="Text 6"/>
          <p:cNvSpPr/>
          <p:nvPr/>
        </p:nvSpPr>
        <p:spPr>
          <a:xfrm>
            <a:off x="7428548" y="2378273"/>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Noto Serif SC Light" pitchFamily="34" charset="0"/>
                <a:ea typeface="Noto Serif SC Light" pitchFamily="34" charset="-122"/>
                <a:cs typeface="Noto Serif SC Light" pitchFamily="34" charset="-120"/>
              </a:rPr>
              <a:t>02</a:t>
            </a:r>
            <a:endParaRPr lang="en-US" sz="1750" dirty="0"/>
          </a:p>
        </p:txBody>
      </p:sp>
      <p:sp>
        <p:nvSpPr>
          <p:cNvPr id="9" name="Shape 7"/>
          <p:cNvSpPr/>
          <p:nvPr/>
        </p:nvSpPr>
        <p:spPr>
          <a:xfrm>
            <a:off x="7428548" y="2733318"/>
            <a:ext cx="6408063" cy="30480"/>
          </a:xfrm>
          <a:prstGeom prst="rect">
            <a:avLst/>
          </a:prstGeom>
          <a:solidFill>
            <a:srgbClr val="006747"/>
          </a:solidFill>
          <a:ln/>
        </p:spPr>
      </p:sp>
      <p:sp>
        <p:nvSpPr>
          <p:cNvPr id="10" name="Text 8"/>
          <p:cNvSpPr/>
          <p:nvPr/>
        </p:nvSpPr>
        <p:spPr>
          <a:xfrm>
            <a:off x="7428548" y="290762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Bước 2: Mặt Ngoài</a:t>
            </a:r>
            <a:endParaRPr lang="en-US" sz="2200" dirty="0"/>
          </a:p>
        </p:txBody>
      </p:sp>
      <p:sp>
        <p:nvSpPr>
          <p:cNvPr id="11" name="Text 9"/>
          <p:cNvSpPr/>
          <p:nvPr/>
        </p:nvSpPr>
        <p:spPr>
          <a:xfrm>
            <a:off x="7428548" y="3398044"/>
            <a:ext cx="6408063"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Chải nhẹ nhàng mặt ngoài của tất cả các răng.</a:t>
            </a:r>
            <a:endParaRPr lang="en-US" sz="1750" dirty="0"/>
          </a:p>
        </p:txBody>
      </p:sp>
      <p:sp>
        <p:nvSpPr>
          <p:cNvPr id="12" name="Text 10"/>
          <p:cNvSpPr/>
          <p:nvPr/>
        </p:nvSpPr>
        <p:spPr>
          <a:xfrm>
            <a:off x="793790" y="4157782"/>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Noto Serif SC Light" pitchFamily="34" charset="0"/>
                <a:ea typeface="Noto Serif SC Light" pitchFamily="34" charset="-122"/>
                <a:cs typeface="Noto Serif SC Light" pitchFamily="34" charset="-120"/>
              </a:rPr>
              <a:t>03</a:t>
            </a:r>
            <a:endParaRPr lang="en-US" sz="1750" dirty="0"/>
          </a:p>
        </p:txBody>
      </p:sp>
      <p:sp>
        <p:nvSpPr>
          <p:cNvPr id="13" name="Shape 11"/>
          <p:cNvSpPr/>
          <p:nvPr/>
        </p:nvSpPr>
        <p:spPr>
          <a:xfrm>
            <a:off x="793790" y="4512826"/>
            <a:ext cx="6407944" cy="30480"/>
          </a:xfrm>
          <a:prstGeom prst="rect">
            <a:avLst/>
          </a:prstGeom>
          <a:solidFill>
            <a:srgbClr val="006747"/>
          </a:solidFill>
          <a:ln/>
        </p:spPr>
      </p:sp>
      <p:sp>
        <p:nvSpPr>
          <p:cNvPr id="14" name="Text 12"/>
          <p:cNvSpPr/>
          <p:nvPr/>
        </p:nvSpPr>
        <p:spPr>
          <a:xfrm>
            <a:off x="793790" y="468713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Bước 3: Mặt Trong</a:t>
            </a:r>
            <a:endParaRPr lang="en-US" sz="2200" dirty="0"/>
          </a:p>
        </p:txBody>
      </p:sp>
      <p:sp>
        <p:nvSpPr>
          <p:cNvPr id="15" name="Text 13"/>
          <p:cNvSpPr/>
          <p:nvPr/>
        </p:nvSpPr>
        <p:spPr>
          <a:xfrm>
            <a:off x="793790" y="5177552"/>
            <a:ext cx="6407944"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Chải kỹ mặt trong của răng, nơi dễ tích tụ vi khuẩn.</a:t>
            </a:r>
            <a:endParaRPr lang="en-US" sz="1750" dirty="0"/>
          </a:p>
        </p:txBody>
      </p:sp>
      <p:sp>
        <p:nvSpPr>
          <p:cNvPr id="16" name="Text 14"/>
          <p:cNvSpPr/>
          <p:nvPr/>
        </p:nvSpPr>
        <p:spPr>
          <a:xfrm>
            <a:off x="7428548" y="4157782"/>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Noto Serif SC Light" pitchFamily="34" charset="0"/>
                <a:ea typeface="Noto Serif SC Light" pitchFamily="34" charset="-122"/>
                <a:cs typeface="Noto Serif SC Light" pitchFamily="34" charset="-120"/>
              </a:rPr>
              <a:t>04</a:t>
            </a:r>
            <a:endParaRPr lang="en-US" sz="1750" dirty="0"/>
          </a:p>
        </p:txBody>
      </p:sp>
      <p:sp>
        <p:nvSpPr>
          <p:cNvPr id="17" name="Shape 15"/>
          <p:cNvSpPr/>
          <p:nvPr/>
        </p:nvSpPr>
        <p:spPr>
          <a:xfrm>
            <a:off x="7428548" y="4512826"/>
            <a:ext cx="6408063" cy="30480"/>
          </a:xfrm>
          <a:prstGeom prst="rect">
            <a:avLst/>
          </a:prstGeom>
          <a:solidFill>
            <a:srgbClr val="006747"/>
          </a:solidFill>
          <a:ln/>
        </p:spPr>
      </p:sp>
      <p:sp>
        <p:nvSpPr>
          <p:cNvPr id="18" name="Text 16"/>
          <p:cNvSpPr/>
          <p:nvPr/>
        </p:nvSpPr>
        <p:spPr>
          <a:xfrm>
            <a:off x="7428548" y="468713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Bước 4: Mặt Nhai</a:t>
            </a:r>
            <a:endParaRPr lang="en-US" sz="2200" dirty="0"/>
          </a:p>
        </p:txBody>
      </p:sp>
      <p:sp>
        <p:nvSpPr>
          <p:cNvPr id="19" name="Text 17"/>
          <p:cNvSpPr/>
          <p:nvPr/>
        </p:nvSpPr>
        <p:spPr>
          <a:xfrm>
            <a:off x="7428548" y="5177552"/>
            <a:ext cx="6408063"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Chải mặt nhai của răng hàm theo chuyển động tới lui.</a:t>
            </a:r>
            <a:endParaRPr lang="en-US" sz="1750" dirty="0"/>
          </a:p>
        </p:txBody>
      </p:sp>
      <p:sp>
        <p:nvSpPr>
          <p:cNvPr id="20" name="Text 18"/>
          <p:cNvSpPr/>
          <p:nvPr/>
        </p:nvSpPr>
        <p:spPr>
          <a:xfrm>
            <a:off x="793790" y="5937290"/>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Noto Serif SC Light" pitchFamily="34" charset="0"/>
                <a:ea typeface="Noto Serif SC Light" pitchFamily="34" charset="-122"/>
                <a:cs typeface="Noto Serif SC Light" pitchFamily="34" charset="-120"/>
              </a:rPr>
              <a:t>05</a:t>
            </a:r>
            <a:endParaRPr lang="en-US" sz="1750" dirty="0"/>
          </a:p>
        </p:txBody>
      </p:sp>
      <p:sp>
        <p:nvSpPr>
          <p:cNvPr id="21" name="Shape 19"/>
          <p:cNvSpPr/>
          <p:nvPr/>
        </p:nvSpPr>
        <p:spPr>
          <a:xfrm>
            <a:off x="793790" y="6292334"/>
            <a:ext cx="6407944" cy="30480"/>
          </a:xfrm>
          <a:prstGeom prst="rect">
            <a:avLst/>
          </a:prstGeom>
          <a:solidFill>
            <a:srgbClr val="006747"/>
          </a:solidFill>
          <a:ln/>
        </p:spPr>
      </p:sp>
      <p:sp>
        <p:nvSpPr>
          <p:cNvPr id="22" name="Text 20"/>
          <p:cNvSpPr/>
          <p:nvPr/>
        </p:nvSpPr>
        <p:spPr>
          <a:xfrm>
            <a:off x="793790" y="646664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Bước 5: Chải Lưỡi</a:t>
            </a:r>
            <a:endParaRPr lang="en-US" sz="2200" dirty="0"/>
          </a:p>
        </p:txBody>
      </p:sp>
      <p:sp>
        <p:nvSpPr>
          <p:cNvPr id="23" name="Text 21"/>
          <p:cNvSpPr/>
          <p:nvPr/>
        </p:nvSpPr>
        <p:spPr>
          <a:xfrm>
            <a:off x="793790" y="6957060"/>
            <a:ext cx="6407944"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Chải nhẹ nhàng lưỡi để loại bỏ vi khuẩn gây hôi miệng.</a:t>
            </a:r>
            <a:endParaRPr lang="en-US" sz="1750" dirty="0"/>
          </a:p>
        </p:txBody>
      </p:sp>
      <p:sp>
        <p:nvSpPr>
          <p:cNvPr id="24" name="Text 22"/>
          <p:cNvSpPr/>
          <p:nvPr/>
        </p:nvSpPr>
        <p:spPr>
          <a:xfrm>
            <a:off x="7428548" y="5937290"/>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Noto Serif SC Light" pitchFamily="34" charset="0"/>
                <a:ea typeface="Noto Serif SC Light" pitchFamily="34" charset="-122"/>
                <a:cs typeface="Noto Serif SC Light" pitchFamily="34" charset="-120"/>
              </a:rPr>
              <a:t>06</a:t>
            </a:r>
            <a:endParaRPr lang="en-US" sz="1750" dirty="0"/>
          </a:p>
        </p:txBody>
      </p:sp>
      <p:sp>
        <p:nvSpPr>
          <p:cNvPr id="25" name="Shape 23"/>
          <p:cNvSpPr/>
          <p:nvPr/>
        </p:nvSpPr>
        <p:spPr>
          <a:xfrm>
            <a:off x="7428548" y="6292334"/>
            <a:ext cx="6408063" cy="30480"/>
          </a:xfrm>
          <a:prstGeom prst="rect">
            <a:avLst/>
          </a:prstGeom>
          <a:solidFill>
            <a:srgbClr val="006747"/>
          </a:solidFill>
          <a:ln/>
        </p:spPr>
      </p:sp>
      <p:sp>
        <p:nvSpPr>
          <p:cNvPr id="26" name="Text 24"/>
          <p:cNvSpPr/>
          <p:nvPr/>
        </p:nvSpPr>
        <p:spPr>
          <a:xfrm>
            <a:off x="7428548" y="646664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Bước 6: Súc Miệng</a:t>
            </a:r>
            <a:endParaRPr lang="en-US" sz="2200" dirty="0"/>
          </a:p>
        </p:txBody>
      </p:sp>
      <p:sp>
        <p:nvSpPr>
          <p:cNvPr id="27" name="Text 25"/>
          <p:cNvSpPr/>
          <p:nvPr/>
        </p:nvSpPr>
        <p:spPr>
          <a:xfrm>
            <a:off x="7428548" y="6957060"/>
            <a:ext cx="6408063"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Súc miệng sạch bằng nước, lau khô và cất bàn chải.</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2311718"/>
            <a:ext cx="7556421" cy="1133951"/>
          </a:xfrm>
          <a:prstGeom prst="rect">
            <a:avLst/>
          </a:prstGeom>
          <a:noFill/>
          <a:ln/>
        </p:spPr>
        <p:txBody>
          <a:bodyPr wrap="squar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Kết Thúc Giờ Học &amp; Nụ Cười Tỏa Nắng</a:t>
            </a:r>
            <a:endParaRPr lang="en-US" sz="3550" dirty="0"/>
          </a:p>
        </p:txBody>
      </p:sp>
      <p:sp>
        <p:nvSpPr>
          <p:cNvPr id="4" name="Text 1"/>
          <p:cNvSpPr/>
          <p:nvPr/>
        </p:nvSpPr>
        <p:spPr>
          <a:xfrm>
            <a:off x="6280190" y="3700820"/>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Cô giáo tổng kết và nhận xét chung về tinh thần học tập, tham gia của các bé trong giờ học. Các con đã rất ngoan và học được những kỹ năng tuyệt vời để bảo vệ nụ cười của mình.</a:t>
            </a:r>
            <a:endParaRPr lang="en-US" sz="1750" dirty="0"/>
          </a:p>
        </p:txBody>
      </p:sp>
      <p:sp>
        <p:nvSpPr>
          <p:cNvPr id="5" name="Text 2"/>
          <p:cNvSpPr/>
          <p:nvPr/>
        </p:nvSpPr>
        <p:spPr>
          <a:xfrm>
            <a:off x="6620351" y="5299829"/>
            <a:ext cx="7216259"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Chúc các bé luôn có một hàm răng khỏe mạnh và nụ cười rạng rỡ!</a:t>
            </a:r>
            <a:endParaRPr lang="en-US" sz="1750" dirty="0"/>
          </a:p>
        </p:txBody>
      </p:sp>
      <p:sp>
        <p:nvSpPr>
          <p:cNvPr id="6" name="Shape 3"/>
          <p:cNvSpPr/>
          <p:nvPr/>
        </p:nvSpPr>
        <p:spPr>
          <a:xfrm>
            <a:off x="6280190" y="5044678"/>
            <a:ext cx="30480" cy="873204"/>
          </a:xfrm>
          <a:prstGeom prst="rect">
            <a:avLst/>
          </a:prstGeom>
          <a:solidFill>
            <a:srgbClr val="006747"/>
          </a:solid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73177-7A69-3049-93A9-502A9905C3F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6EEC71CB-D60A-9962-8DEC-6DA1F69EA7D6}"/>
              </a:ext>
            </a:extLst>
          </p:cNvPr>
          <p:cNvPicPr>
            <a:picLocks noChangeAspect="1"/>
          </p:cNvPicPr>
          <p:nvPr/>
        </p:nvPicPr>
        <p:blipFill>
          <a:blip r:embed="rId3"/>
          <a:stretch>
            <a:fillRect/>
          </a:stretch>
        </p:blipFill>
        <p:spPr>
          <a:xfrm>
            <a:off x="0" y="0"/>
            <a:ext cx="5760720" cy="8229600"/>
          </a:xfrm>
          <a:prstGeom prst="rect">
            <a:avLst/>
          </a:prstGeom>
        </p:spPr>
      </p:pic>
      <p:sp>
        <p:nvSpPr>
          <p:cNvPr id="3" name="Text 0">
            <a:extLst>
              <a:ext uri="{FF2B5EF4-FFF2-40B4-BE49-F238E27FC236}">
                <a16:creationId xmlns:a16="http://schemas.microsoft.com/office/drawing/2014/main" id="{E7785916-8205-C946-1076-61FE3FAC493D}"/>
              </a:ext>
            </a:extLst>
          </p:cNvPr>
          <p:cNvSpPr/>
          <p:nvPr/>
        </p:nvSpPr>
        <p:spPr>
          <a:xfrm>
            <a:off x="6280190" y="2155746"/>
            <a:ext cx="7556421" cy="2126337"/>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Hành Trình Răng Xinh: Học Cách Chăm Sóc Nụ Cười</a:t>
            </a:r>
            <a:endParaRPr lang="en-US" sz="4450" dirty="0"/>
          </a:p>
        </p:txBody>
      </p:sp>
      <p:sp>
        <p:nvSpPr>
          <p:cNvPr id="4" name="Text 1">
            <a:extLst>
              <a:ext uri="{FF2B5EF4-FFF2-40B4-BE49-F238E27FC236}">
                <a16:creationId xmlns:a16="http://schemas.microsoft.com/office/drawing/2014/main" id="{D3CE457C-2237-7633-3C28-4E9C428D7D5A}"/>
              </a:ext>
            </a:extLst>
          </p:cNvPr>
          <p:cNvSpPr/>
          <p:nvPr/>
        </p:nvSpPr>
        <p:spPr>
          <a:xfrm>
            <a:off x="6280190" y="4622244"/>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Chào mừng các cô giáo và quý phụ huynh đến với buổi giới thiệu về hoạt động giáo dục kỹ năng vệ sinh răng miệng cho trẻ mầm non. Chúng ta hãy cùng nhau khám phá một hành trình vui tươi để giúp các bé có được nụ cười rạng rỡ và hàm răng khỏe mạnh!</a:t>
            </a:r>
            <a:endParaRPr lang="en-US" sz="1750" dirty="0"/>
          </a:p>
        </p:txBody>
      </p:sp>
    </p:spTree>
    <p:extLst>
      <p:ext uri="{BB962C8B-B14F-4D97-AF65-F5344CB8AC3E}">
        <p14:creationId xmlns:p14="http://schemas.microsoft.com/office/powerpoint/2010/main" val="180751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1686044"/>
            <a:ext cx="4702016" cy="566976"/>
          </a:xfrm>
          <a:prstGeom prst="rect">
            <a:avLst/>
          </a:prstGeom>
          <a:noFill/>
          <a:ln/>
        </p:spPr>
        <p:txBody>
          <a:bodyPr wrap="non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Khởi Động Vui Nhộn</a:t>
            </a:r>
            <a:endParaRPr lang="en-US" sz="3550" dirty="0"/>
          </a:p>
        </p:txBody>
      </p:sp>
      <p:sp>
        <p:nvSpPr>
          <p:cNvPr id="4" name="Shape 1"/>
          <p:cNvSpPr/>
          <p:nvPr/>
        </p:nvSpPr>
        <p:spPr>
          <a:xfrm>
            <a:off x="793790" y="2508171"/>
            <a:ext cx="7556421" cy="4035266"/>
          </a:xfrm>
          <a:prstGeom prst="roundRect">
            <a:avLst>
              <a:gd name="adj" fmla="val 5059"/>
            </a:avLst>
          </a:prstGeom>
          <a:solidFill>
            <a:srgbClr val="D1EFE4"/>
          </a:solidFill>
          <a:ln w="7620">
            <a:solidFill>
              <a:srgbClr val="B7D5CA"/>
            </a:solidFill>
            <a:prstDash val="solid"/>
          </a:ln>
        </p:spPr>
      </p:sp>
      <p:sp>
        <p:nvSpPr>
          <p:cNvPr id="5" name="Shape 2"/>
          <p:cNvSpPr/>
          <p:nvPr/>
        </p:nvSpPr>
        <p:spPr>
          <a:xfrm>
            <a:off x="801410" y="2515791"/>
            <a:ext cx="7541181" cy="2010013"/>
          </a:xfrm>
          <a:prstGeom prst="roundRect">
            <a:avLst>
              <a:gd name="adj" fmla="val 10156"/>
            </a:avLst>
          </a:prstGeom>
          <a:solidFill>
            <a:srgbClr val="006747"/>
          </a:solidFill>
          <a:ln/>
        </p:spPr>
      </p:sp>
      <p:sp>
        <p:nvSpPr>
          <p:cNvPr id="6" name="Text 3"/>
          <p:cNvSpPr/>
          <p:nvPr/>
        </p:nvSpPr>
        <p:spPr>
          <a:xfrm>
            <a:off x="1028224" y="274260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Noto Serif SC Bold" pitchFamily="34" charset="0"/>
                <a:ea typeface="Noto Serif SC Bold" pitchFamily="34" charset="-122"/>
                <a:cs typeface="Noto Serif SC Bold" pitchFamily="34" charset="-120"/>
              </a:rPr>
              <a:t>Hát Cùng Nhau</a:t>
            </a:r>
            <a:endParaRPr lang="en-US" sz="2200" dirty="0"/>
          </a:p>
        </p:txBody>
      </p:sp>
      <p:sp>
        <p:nvSpPr>
          <p:cNvPr id="7" name="Text 4"/>
          <p:cNvSpPr/>
          <p:nvPr/>
        </p:nvSpPr>
        <p:spPr>
          <a:xfrm>
            <a:off x="1028224" y="3233023"/>
            <a:ext cx="7087553" cy="725805"/>
          </a:xfrm>
          <a:prstGeom prst="rect">
            <a:avLst/>
          </a:prstGeom>
          <a:noFill/>
          <a:ln/>
        </p:spPr>
        <p:txBody>
          <a:bodyPr wrap="square" lIns="0" tIns="0" rIns="0" bIns="0" rtlCol="0" anchor="t"/>
          <a:lstStyle/>
          <a:p>
            <a:pPr marL="0" indent="0" algn="l">
              <a:lnSpc>
                <a:spcPts val="2850"/>
              </a:lnSpc>
              <a:buNone/>
            </a:pPr>
            <a:r>
              <a:rPr lang="en-US" sz="1750" dirty="0">
                <a:solidFill>
                  <a:srgbClr val="FFFFFF"/>
                </a:solidFill>
                <a:latin typeface="Geist" pitchFamily="34" charset="0"/>
                <a:ea typeface="Geist" pitchFamily="34" charset="-122"/>
                <a:cs typeface="Geist" pitchFamily="34" charset="-120"/>
              </a:rPr>
              <a:t>Cô và trẻ cùng hòa giọng với bài hát: “Chiếc Bàn Chải Đánh Răng” để làm quen và tạo không khí hứng khởi.</a:t>
            </a:r>
            <a:endParaRPr lang="en-US" sz="1750" dirty="0"/>
          </a:p>
        </p:txBody>
      </p:sp>
      <p:sp>
        <p:nvSpPr>
          <p:cNvPr id="8" name="Shape 5"/>
          <p:cNvSpPr/>
          <p:nvPr/>
        </p:nvSpPr>
        <p:spPr>
          <a:xfrm>
            <a:off x="801410" y="4525804"/>
            <a:ext cx="7541181" cy="2010013"/>
          </a:xfrm>
          <a:prstGeom prst="rect">
            <a:avLst/>
          </a:prstGeom>
          <a:solidFill>
            <a:srgbClr val="006747"/>
          </a:solidFill>
          <a:ln/>
        </p:spPr>
      </p:sp>
      <p:sp>
        <p:nvSpPr>
          <p:cNvPr id="9" name="Shape 6"/>
          <p:cNvSpPr/>
          <p:nvPr/>
        </p:nvSpPr>
        <p:spPr>
          <a:xfrm>
            <a:off x="801410" y="4525804"/>
            <a:ext cx="7541181" cy="30480"/>
          </a:xfrm>
          <a:prstGeom prst="roundRect">
            <a:avLst>
              <a:gd name="adj" fmla="val 669768"/>
            </a:avLst>
          </a:prstGeom>
          <a:solidFill>
            <a:srgbClr val="198060"/>
          </a:solidFill>
          <a:ln/>
        </p:spPr>
      </p:sp>
      <p:sp>
        <p:nvSpPr>
          <p:cNvPr id="10" name="Shape 7"/>
          <p:cNvSpPr/>
          <p:nvPr/>
        </p:nvSpPr>
        <p:spPr>
          <a:xfrm>
            <a:off x="4288393" y="4257556"/>
            <a:ext cx="566976" cy="566976"/>
          </a:xfrm>
          <a:prstGeom prst="roundRect">
            <a:avLst>
              <a:gd name="adj" fmla="val 36006"/>
            </a:avLst>
          </a:prstGeom>
          <a:solidFill>
            <a:srgbClr val="E5F9F2">
              <a:alpha val="95000"/>
            </a:srgbClr>
          </a:solidFill>
          <a:ln w="30480">
            <a:solidFill>
              <a:srgbClr val="198060"/>
            </a:solidFill>
            <a:prstDash val="solid"/>
          </a:ln>
        </p:spPr>
      </p:sp>
      <p:pic>
        <p:nvPicPr>
          <p:cNvPr id="11" name="Image 1" descr="preencoded.png"/>
          <p:cNvPicPr>
            <a:picLocks noChangeAspect="1"/>
          </p:cNvPicPr>
          <p:nvPr/>
        </p:nvPicPr>
        <p:blipFill>
          <a:blip r:embed="rId4"/>
          <a:stretch>
            <a:fillRect/>
          </a:stretch>
        </p:blipFill>
        <p:spPr>
          <a:xfrm>
            <a:off x="4430078" y="4363879"/>
            <a:ext cx="283488" cy="354330"/>
          </a:xfrm>
          <a:prstGeom prst="rect">
            <a:avLst/>
          </a:prstGeom>
        </p:spPr>
      </p:pic>
      <p:sp>
        <p:nvSpPr>
          <p:cNvPr id="12" name="Text 8"/>
          <p:cNvSpPr/>
          <p:nvPr/>
        </p:nvSpPr>
        <p:spPr>
          <a:xfrm>
            <a:off x="1028224" y="509277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Noto Serif SC Bold" pitchFamily="34" charset="0"/>
                <a:ea typeface="Noto Serif SC Bold" pitchFamily="34" charset="-122"/>
                <a:cs typeface="Noto Serif SC Bold" pitchFamily="34" charset="-120"/>
              </a:rPr>
              <a:t>Trò Chuyện</a:t>
            </a:r>
            <a:endParaRPr lang="en-US" sz="2200" dirty="0"/>
          </a:p>
        </p:txBody>
      </p:sp>
      <p:sp>
        <p:nvSpPr>
          <p:cNvPr id="13" name="Text 9"/>
          <p:cNvSpPr/>
          <p:nvPr/>
        </p:nvSpPr>
        <p:spPr>
          <a:xfrm>
            <a:off x="1028224" y="5583198"/>
            <a:ext cx="7087553" cy="725805"/>
          </a:xfrm>
          <a:prstGeom prst="rect">
            <a:avLst/>
          </a:prstGeom>
          <a:noFill/>
          <a:ln/>
        </p:spPr>
        <p:txBody>
          <a:bodyPr wrap="square" lIns="0" tIns="0" rIns="0" bIns="0" rtlCol="0" anchor="t"/>
          <a:lstStyle/>
          <a:p>
            <a:pPr marL="0" indent="0" algn="l">
              <a:lnSpc>
                <a:spcPts val="2850"/>
              </a:lnSpc>
              <a:buNone/>
            </a:pPr>
            <a:r>
              <a:rPr lang="en-US" sz="1750" dirty="0">
                <a:solidFill>
                  <a:srgbClr val="FFFFFF"/>
                </a:solidFill>
                <a:latin typeface="Geist" pitchFamily="34" charset="0"/>
                <a:ea typeface="Geist" pitchFamily="34" charset="-122"/>
                <a:cs typeface="Geist" pitchFamily="34" charset="-120"/>
              </a:rPr>
              <a:t>Đàm thoại thân mật về nội dung bài hát, khơi gợi sự tò mò và hiểu biết ban đầu của trẻ về việc vệ sinh răng miệng.</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54712" y="435769"/>
            <a:ext cx="4772739" cy="396121"/>
          </a:xfrm>
          <a:prstGeom prst="rect">
            <a:avLst/>
          </a:prstGeom>
          <a:noFill/>
          <a:ln/>
        </p:spPr>
        <p:txBody>
          <a:bodyPr wrap="none" lIns="0" tIns="0" rIns="0" bIns="0" rtlCol="0" anchor="t"/>
          <a:lstStyle/>
          <a:p>
            <a:pPr marL="0" indent="0" algn="l">
              <a:lnSpc>
                <a:spcPts val="3100"/>
              </a:lnSpc>
              <a:buNone/>
            </a:pPr>
            <a:r>
              <a:rPr lang="en-US" sz="2450" b="1" dirty="0">
                <a:solidFill>
                  <a:srgbClr val="006747"/>
                </a:solidFill>
                <a:latin typeface="Noto Serif SC Bold" pitchFamily="34" charset="0"/>
                <a:ea typeface="Noto Serif SC Bold" pitchFamily="34" charset="-122"/>
                <a:cs typeface="Noto Serif SC Bold" pitchFamily="34" charset="-120"/>
              </a:rPr>
              <a:t>Khám Phá Cấu Tạo Hàm Răng</a:t>
            </a:r>
            <a:endParaRPr lang="en-US" sz="2450" dirty="0"/>
          </a:p>
        </p:txBody>
      </p:sp>
      <p:sp>
        <p:nvSpPr>
          <p:cNvPr id="3" name="Text 1"/>
          <p:cNvSpPr/>
          <p:nvPr/>
        </p:nvSpPr>
        <p:spPr>
          <a:xfrm>
            <a:off x="554712" y="1148834"/>
            <a:ext cx="13520976" cy="253484"/>
          </a:xfrm>
          <a:prstGeom prst="rect">
            <a:avLst/>
          </a:prstGeom>
          <a:noFill/>
          <a:ln/>
        </p:spPr>
        <p:txBody>
          <a:bodyPr wrap="non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Chúng ta sẽ chia trẻ thành 3 nhóm nhỏ để quan sát và khám phá cấu tạo đặc biệt của hàm răng thông qua hình ảnh trực quan.</a:t>
            </a:r>
            <a:endParaRPr lang="en-US" sz="1200" dirty="0"/>
          </a:p>
        </p:txBody>
      </p:sp>
      <p:pic>
        <p:nvPicPr>
          <p:cNvPr id="4" name="Image 0" descr="preencoded.png"/>
          <p:cNvPicPr>
            <a:picLocks noChangeAspect="1"/>
          </p:cNvPicPr>
          <p:nvPr/>
        </p:nvPicPr>
        <p:blipFill>
          <a:blip r:embed="rId3"/>
          <a:stretch>
            <a:fillRect/>
          </a:stretch>
        </p:blipFill>
        <p:spPr>
          <a:xfrm>
            <a:off x="554712" y="1758791"/>
            <a:ext cx="7262455" cy="7262455"/>
          </a:xfrm>
          <a:prstGeom prst="rect">
            <a:avLst/>
          </a:prstGeom>
        </p:spPr>
      </p:pic>
      <p:sp>
        <p:nvSpPr>
          <p:cNvPr id="5" name="Text 2"/>
          <p:cNvSpPr/>
          <p:nvPr/>
        </p:nvSpPr>
        <p:spPr>
          <a:xfrm>
            <a:off x="8211503" y="1739027"/>
            <a:ext cx="2215277" cy="247650"/>
          </a:xfrm>
          <a:prstGeom prst="rect">
            <a:avLst/>
          </a:prstGeom>
          <a:noFill/>
          <a:ln/>
        </p:spPr>
        <p:txBody>
          <a:bodyPr wrap="none" lIns="0" tIns="0" rIns="0" bIns="0" rtlCol="0" anchor="t"/>
          <a:lstStyle/>
          <a:p>
            <a:pPr marL="0" indent="0" algn="l">
              <a:lnSpc>
                <a:spcPts val="1900"/>
              </a:lnSpc>
              <a:buNone/>
            </a:pPr>
            <a:r>
              <a:rPr lang="en-US" sz="1550" b="1" dirty="0">
                <a:solidFill>
                  <a:srgbClr val="006747"/>
                </a:solidFill>
                <a:latin typeface="Noto Serif SC Bold" pitchFamily="34" charset="0"/>
                <a:ea typeface="Noto Serif SC Bold" pitchFamily="34" charset="-122"/>
                <a:cs typeface="Noto Serif SC Bold" pitchFamily="34" charset="-120"/>
              </a:rPr>
              <a:t>Đàm Thoại Trực Quan</a:t>
            </a:r>
            <a:endParaRPr lang="en-US" sz="1550" dirty="0"/>
          </a:p>
        </p:txBody>
      </p:sp>
      <p:sp>
        <p:nvSpPr>
          <p:cNvPr id="6" name="Text 3"/>
          <p:cNvSpPr/>
          <p:nvPr/>
        </p:nvSpPr>
        <p:spPr>
          <a:xfrm>
            <a:off x="8211503" y="2145149"/>
            <a:ext cx="5871686" cy="253484"/>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4B4A4A"/>
                </a:solidFill>
                <a:latin typeface="Geist" pitchFamily="34" charset="0"/>
                <a:ea typeface="Geist" pitchFamily="34" charset="-122"/>
                <a:cs typeface="Geist" pitchFamily="34" charset="-120"/>
              </a:rPr>
              <a:t>Các con nhìn thấy gì trong hình ảnh này?</a:t>
            </a:r>
            <a:endParaRPr lang="en-US" sz="1200" dirty="0"/>
          </a:p>
        </p:txBody>
      </p:sp>
      <p:sp>
        <p:nvSpPr>
          <p:cNvPr id="7" name="Text 4"/>
          <p:cNvSpPr/>
          <p:nvPr/>
        </p:nvSpPr>
        <p:spPr>
          <a:xfrm>
            <a:off x="8211503" y="2453997"/>
            <a:ext cx="5871686" cy="253484"/>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4B4A4A"/>
                </a:solidFill>
                <a:latin typeface="Geist" pitchFamily="34" charset="0"/>
                <a:ea typeface="Geist" pitchFamily="34" charset="-122"/>
                <a:cs typeface="Geist" pitchFamily="34" charset="-120"/>
              </a:rPr>
              <a:t>Chúng ta có mấy hàm răng?</a:t>
            </a:r>
            <a:endParaRPr lang="en-US" sz="1200" dirty="0"/>
          </a:p>
        </p:txBody>
      </p:sp>
      <p:sp>
        <p:nvSpPr>
          <p:cNvPr id="8" name="Text 5"/>
          <p:cNvSpPr/>
          <p:nvPr/>
        </p:nvSpPr>
        <p:spPr>
          <a:xfrm>
            <a:off x="8211503" y="2762845"/>
            <a:ext cx="5871686" cy="253484"/>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4B4A4A"/>
                </a:solidFill>
                <a:latin typeface="Geist" pitchFamily="34" charset="0"/>
                <a:ea typeface="Geist" pitchFamily="34" charset="-122"/>
                <a:cs typeface="Geist" pitchFamily="34" charset="-120"/>
              </a:rPr>
              <a:t>Có những loại răng nào trên hàm?</a:t>
            </a:r>
            <a:endParaRPr lang="en-US" sz="1200" dirty="0"/>
          </a:p>
        </p:txBody>
      </p:sp>
      <p:sp>
        <p:nvSpPr>
          <p:cNvPr id="9" name="Text 6"/>
          <p:cNvSpPr/>
          <p:nvPr/>
        </p:nvSpPr>
        <p:spPr>
          <a:xfrm>
            <a:off x="8211503" y="3158966"/>
            <a:ext cx="5871686" cy="506968"/>
          </a:xfrm>
          <a:prstGeom prst="rect">
            <a:avLst/>
          </a:prstGeom>
          <a:noFill/>
          <a:ln/>
        </p:spPr>
        <p:txBody>
          <a:bodyPr wrap="squar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Cô giới thiệu: Chúng ta có 2 hàm răng trên và dưới, gồm 3 loại răng: Răng Cửa, Răng Nanh, và Răng Hàm.</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514362"/>
            <a:ext cx="8326517" cy="566976"/>
          </a:xfrm>
          <a:prstGeom prst="rect">
            <a:avLst/>
          </a:prstGeom>
          <a:noFill/>
          <a:ln/>
        </p:spPr>
        <p:txBody>
          <a:bodyPr wrap="non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Các Loại Răng Và Nhiệm Vụ Đặc Biệt</a:t>
            </a:r>
            <a:endParaRPr lang="en-US" sz="3550" dirty="0"/>
          </a:p>
        </p:txBody>
      </p:sp>
      <p:pic>
        <p:nvPicPr>
          <p:cNvPr id="3" name="Image 0" descr="preencoded.png"/>
          <p:cNvPicPr>
            <a:picLocks noChangeAspect="1"/>
          </p:cNvPicPr>
          <p:nvPr/>
        </p:nvPicPr>
        <p:blipFill>
          <a:blip r:embed="rId3"/>
          <a:stretch>
            <a:fillRect/>
          </a:stretch>
        </p:blipFill>
        <p:spPr>
          <a:xfrm>
            <a:off x="793790" y="3534966"/>
            <a:ext cx="680442" cy="680442"/>
          </a:xfrm>
          <a:prstGeom prst="rect">
            <a:avLst/>
          </a:prstGeom>
        </p:spPr>
      </p:pic>
      <p:sp>
        <p:nvSpPr>
          <p:cNvPr id="4" name="Text 1"/>
          <p:cNvSpPr/>
          <p:nvPr/>
        </p:nvSpPr>
        <p:spPr>
          <a:xfrm>
            <a:off x="793790" y="44988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Răng Cửa</a:t>
            </a:r>
            <a:endParaRPr lang="en-US" sz="2200" dirty="0"/>
          </a:p>
        </p:txBody>
      </p:sp>
      <p:sp>
        <p:nvSpPr>
          <p:cNvPr id="5" name="Text 2"/>
          <p:cNvSpPr/>
          <p:nvPr/>
        </p:nvSpPr>
        <p:spPr>
          <a:xfrm>
            <a:off x="793790" y="4989314"/>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Giống như những chiếc kéo nhỏ, giúp chúng ta cắn thức ăn.</a:t>
            </a:r>
            <a:endParaRPr lang="en-US" sz="1750" dirty="0"/>
          </a:p>
        </p:txBody>
      </p:sp>
      <p:pic>
        <p:nvPicPr>
          <p:cNvPr id="6" name="Image 1" descr="preencoded.png"/>
          <p:cNvPicPr>
            <a:picLocks noChangeAspect="1"/>
          </p:cNvPicPr>
          <p:nvPr/>
        </p:nvPicPr>
        <p:blipFill>
          <a:blip r:embed="rId4"/>
          <a:stretch>
            <a:fillRect/>
          </a:stretch>
        </p:blipFill>
        <p:spPr>
          <a:xfrm>
            <a:off x="5235893" y="3534966"/>
            <a:ext cx="680442" cy="680442"/>
          </a:xfrm>
          <a:prstGeom prst="rect">
            <a:avLst/>
          </a:prstGeom>
        </p:spPr>
      </p:pic>
      <p:sp>
        <p:nvSpPr>
          <p:cNvPr id="7" name="Text 3"/>
          <p:cNvSpPr/>
          <p:nvPr/>
        </p:nvSpPr>
        <p:spPr>
          <a:xfrm>
            <a:off x="5235893" y="44988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Răng Nanh</a:t>
            </a:r>
            <a:endParaRPr lang="en-US" sz="2200" dirty="0"/>
          </a:p>
        </p:txBody>
      </p:sp>
      <p:sp>
        <p:nvSpPr>
          <p:cNvPr id="8" name="Text 4"/>
          <p:cNvSpPr/>
          <p:nvPr/>
        </p:nvSpPr>
        <p:spPr>
          <a:xfrm>
            <a:off x="5235893" y="4989314"/>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Những chiếc răng nhọn, giúp xé nhỏ thức ăn dai hơn.</a:t>
            </a:r>
            <a:endParaRPr lang="en-US" sz="1750" dirty="0"/>
          </a:p>
        </p:txBody>
      </p:sp>
      <p:pic>
        <p:nvPicPr>
          <p:cNvPr id="9" name="Image 2" descr="preencoded.png"/>
          <p:cNvPicPr>
            <a:picLocks noChangeAspect="1"/>
          </p:cNvPicPr>
          <p:nvPr/>
        </p:nvPicPr>
        <p:blipFill>
          <a:blip r:embed="rId5"/>
          <a:stretch>
            <a:fillRect/>
          </a:stretch>
        </p:blipFill>
        <p:spPr>
          <a:xfrm>
            <a:off x="9677995" y="3534966"/>
            <a:ext cx="680442" cy="680442"/>
          </a:xfrm>
          <a:prstGeom prst="rect">
            <a:avLst/>
          </a:prstGeom>
        </p:spPr>
      </p:pic>
      <p:sp>
        <p:nvSpPr>
          <p:cNvPr id="10" name="Text 5"/>
          <p:cNvSpPr/>
          <p:nvPr/>
        </p:nvSpPr>
        <p:spPr>
          <a:xfrm>
            <a:off x="9677995" y="44988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Răng Hàm</a:t>
            </a:r>
            <a:endParaRPr lang="en-US" sz="2200" dirty="0"/>
          </a:p>
        </p:txBody>
      </p:sp>
      <p:sp>
        <p:nvSpPr>
          <p:cNvPr id="11" name="Text 6"/>
          <p:cNvSpPr/>
          <p:nvPr/>
        </p:nvSpPr>
        <p:spPr>
          <a:xfrm>
            <a:off x="9677995" y="4989314"/>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Những chiếc răng to và bằng phẳng, giúp nghiền nát thức ăn.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2002631"/>
            <a:ext cx="7556421" cy="1133951"/>
          </a:xfrm>
          <a:prstGeom prst="rect">
            <a:avLst/>
          </a:prstGeom>
          <a:noFill/>
          <a:ln/>
        </p:spPr>
        <p:txBody>
          <a:bodyPr wrap="squar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Vai Trò Tuyệt Vời Của Hàm Răng Khỏe</a:t>
            </a:r>
            <a:endParaRPr lang="en-US" sz="3550" dirty="0"/>
          </a:p>
        </p:txBody>
      </p:sp>
      <p:sp>
        <p:nvSpPr>
          <p:cNvPr id="4" name="Text 1"/>
          <p:cNvSpPr/>
          <p:nvPr/>
        </p:nvSpPr>
        <p:spPr>
          <a:xfrm>
            <a:off x="1133951" y="3646884"/>
            <a:ext cx="7216259"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Răng có tác dụng gì đối với cơ thể chúng ta?</a:t>
            </a:r>
            <a:endParaRPr lang="en-US" sz="1750" dirty="0"/>
          </a:p>
        </p:txBody>
      </p:sp>
      <p:sp>
        <p:nvSpPr>
          <p:cNvPr id="5" name="Shape 2"/>
          <p:cNvSpPr/>
          <p:nvPr/>
        </p:nvSpPr>
        <p:spPr>
          <a:xfrm>
            <a:off x="793790" y="3391733"/>
            <a:ext cx="30480" cy="873204"/>
          </a:xfrm>
          <a:prstGeom prst="rect">
            <a:avLst/>
          </a:prstGeom>
          <a:solidFill>
            <a:srgbClr val="006747"/>
          </a:solidFill>
          <a:ln/>
        </p:spPr>
      </p:sp>
      <p:sp>
        <p:nvSpPr>
          <p:cNvPr id="6" name="Text 3"/>
          <p:cNvSpPr/>
          <p:nvPr/>
        </p:nvSpPr>
        <p:spPr>
          <a:xfrm>
            <a:off x="793790" y="4520089"/>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Hàm răng không chỉ giúp chúng ta ăn uống dễ dàng mà còn giúp phát âm chuẩn, và tạo nên nụ cười xinh xắn, tự tin.</a:t>
            </a:r>
            <a:endParaRPr lang="en-US" sz="1750" dirty="0"/>
          </a:p>
        </p:txBody>
      </p:sp>
      <p:sp>
        <p:nvSpPr>
          <p:cNvPr id="7" name="Text 4"/>
          <p:cNvSpPr/>
          <p:nvPr/>
        </p:nvSpPr>
        <p:spPr>
          <a:xfrm>
            <a:off x="793790" y="5501045"/>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Các bé sẽ được xem một đoạn băng hình ngắn về </a:t>
            </a:r>
            <a:r>
              <a:rPr lang="en-US" sz="1750" b="1" dirty="0">
                <a:solidFill>
                  <a:srgbClr val="006747"/>
                </a:solidFill>
                <a:latin typeface="Geist" pitchFamily="34" charset="0"/>
                <a:ea typeface="Geist" pitchFamily="34" charset="-122"/>
                <a:cs typeface="Geist" pitchFamily="34" charset="-120"/>
              </a:rPr>
              <a:t>tác dụng và lợi ích to lớn</a:t>
            </a:r>
            <a:r>
              <a:rPr lang="en-US" sz="1750" dirty="0">
                <a:solidFill>
                  <a:srgbClr val="4B4A4A"/>
                </a:solidFill>
                <a:latin typeface="Geist" pitchFamily="34" charset="0"/>
                <a:ea typeface="Geist" pitchFamily="34" charset="-122"/>
                <a:cs typeface="Geist" pitchFamily="34" charset="-120"/>
              </a:rPr>
              <a:t> của một hàm răng khỏe mạnh.</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766649"/>
            <a:ext cx="7780496" cy="566976"/>
          </a:xfrm>
          <a:prstGeom prst="rect">
            <a:avLst/>
          </a:prstGeom>
          <a:noFill/>
          <a:ln/>
        </p:spPr>
        <p:txBody>
          <a:bodyPr wrap="non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Bí Quyết Giữ Gìn Răng Trắng Xinh</a:t>
            </a:r>
            <a:endParaRPr lang="en-US" sz="3550" dirty="0"/>
          </a:p>
        </p:txBody>
      </p:sp>
      <p:sp>
        <p:nvSpPr>
          <p:cNvPr id="3" name="Shape 1"/>
          <p:cNvSpPr/>
          <p:nvPr/>
        </p:nvSpPr>
        <p:spPr>
          <a:xfrm>
            <a:off x="793790" y="2787253"/>
            <a:ext cx="4196358" cy="2456617"/>
          </a:xfrm>
          <a:prstGeom prst="roundRect">
            <a:avLst>
              <a:gd name="adj" fmla="val 5956"/>
            </a:avLst>
          </a:prstGeom>
          <a:solidFill>
            <a:srgbClr val="E5F9F2">
              <a:alpha val="95000"/>
            </a:srgbClr>
          </a:solidFill>
          <a:ln w="30480">
            <a:solidFill>
              <a:srgbClr val="335E23"/>
            </a:solidFill>
            <a:prstDash val="solid"/>
          </a:ln>
        </p:spPr>
      </p:sp>
      <p:sp>
        <p:nvSpPr>
          <p:cNvPr id="4" name="Shape 2"/>
          <p:cNvSpPr/>
          <p:nvPr/>
        </p:nvSpPr>
        <p:spPr>
          <a:xfrm>
            <a:off x="763310" y="2787253"/>
            <a:ext cx="121920" cy="2456617"/>
          </a:xfrm>
          <a:prstGeom prst="roundRect">
            <a:avLst>
              <a:gd name="adj" fmla="val 167442"/>
            </a:avLst>
          </a:prstGeom>
          <a:solidFill>
            <a:srgbClr val="335E23"/>
          </a:solidFill>
          <a:ln/>
        </p:spPr>
      </p:sp>
      <p:sp>
        <p:nvSpPr>
          <p:cNvPr id="5" name="Text 3"/>
          <p:cNvSpPr/>
          <p:nvPr/>
        </p:nvSpPr>
        <p:spPr>
          <a:xfrm>
            <a:off x="1142524" y="3044547"/>
            <a:ext cx="3207187"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Đánh Răng Hàng Ngày</a:t>
            </a:r>
            <a:endParaRPr lang="en-US" sz="2200" dirty="0"/>
          </a:p>
        </p:txBody>
      </p:sp>
      <p:sp>
        <p:nvSpPr>
          <p:cNvPr id="6" name="Text 4"/>
          <p:cNvSpPr/>
          <p:nvPr/>
        </p:nvSpPr>
        <p:spPr>
          <a:xfrm>
            <a:off x="1142524" y="3534966"/>
            <a:ext cx="3590330"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Đánh răng ít nhất hai lần mỗi ngày: sau bữa ăn sáng và trước khi đi ngủ để loại bỏ vi khuẩn và mảng bám.</a:t>
            </a:r>
            <a:endParaRPr lang="en-US" sz="1750" dirty="0"/>
          </a:p>
        </p:txBody>
      </p:sp>
      <p:sp>
        <p:nvSpPr>
          <p:cNvPr id="7" name="Shape 5"/>
          <p:cNvSpPr/>
          <p:nvPr/>
        </p:nvSpPr>
        <p:spPr>
          <a:xfrm>
            <a:off x="5216962" y="2787253"/>
            <a:ext cx="4196358" cy="2456617"/>
          </a:xfrm>
          <a:prstGeom prst="roundRect">
            <a:avLst>
              <a:gd name="adj" fmla="val 5956"/>
            </a:avLst>
          </a:prstGeom>
          <a:solidFill>
            <a:srgbClr val="E5F9F2">
              <a:alpha val="95000"/>
            </a:srgbClr>
          </a:solidFill>
          <a:ln w="30480">
            <a:solidFill>
              <a:srgbClr val="335E23"/>
            </a:solidFill>
            <a:prstDash val="solid"/>
          </a:ln>
        </p:spPr>
      </p:sp>
      <p:sp>
        <p:nvSpPr>
          <p:cNvPr id="8" name="Shape 6"/>
          <p:cNvSpPr/>
          <p:nvPr/>
        </p:nvSpPr>
        <p:spPr>
          <a:xfrm>
            <a:off x="5186482" y="2787253"/>
            <a:ext cx="121920" cy="2456617"/>
          </a:xfrm>
          <a:prstGeom prst="roundRect">
            <a:avLst>
              <a:gd name="adj" fmla="val 167442"/>
            </a:avLst>
          </a:prstGeom>
          <a:solidFill>
            <a:srgbClr val="335E23"/>
          </a:solidFill>
          <a:ln/>
        </p:spPr>
      </p:sp>
      <p:sp>
        <p:nvSpPr>
          <p:cNvPr id="9" name="Text 7"/>
          <p:cNvSpPr/>
          <p:nvPr/>
        </p:nvSpPr>
        <p:spPr>
          <a:xfrm>
            <a:off x="5565696" y="304454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Hạn Chế Kẹo Ngọt</a:t>
            </a:r>
            <a:endParaRPr lang="en-US" sz="2200" dirty="0"/>
          </a:p>
        </p:txBody>
      </p:sp>
      <p:sp>
        <p:nvSpPr>
          <p:cNvPr id="10" name="Text 8"/>
          <p:cNvSpPr/>
          <p:nvPr/>
        </p:nvSpPr>
        <p:spPr>
          <a:xfrm>
            <a:off x="5565696" y="3534966"/>
            <a:ext cx="3590330"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Không nên ăn quá nhiều kẹo ngọt, đặc biệt vào buổi tối. Đường là thức ăn yêu thích của sâu răng đấy!</a:t>
            </a:r>
            <a:endParaRPr lang="en-US" sz="1750" dirty="0"/>
          </a:p>
        </p:txBody>
      </p:sp>
      <p:sp>
        <p:nvSpPr>
          <p:cNvPr id="11" name="Shape 9"/>
          <p:cNvSpPr/>
          <p:nvPr/>
        </p:nvSpPr>
        <p:spPr>
          <a:xfrm>
            <a:off x="9640133" y="2787253"/>
            <a:ext cx="4196358" cy="2456617"/>
          </a:xfrm>
          <a:prstGeom prst="roundRect">
            <a:avLst>
              <a:gd name="adj" fmla="val 5956"/>
            </a:avLst>
          </a:prstGeom>
          <a:solidFill>
            <a:srgbClr val="E5F9F2">
              <a:alpha val="95000"/>
            </a:srgbClr>
          </a:solidFill>
          <a:ln w="30480">
            <a:solidFill>
              <a:srgbClr val="335E23"/>
            </a:solidFill>
            <a:prstDash val="solid"/>
          </a:ln>
        </p:spPr>
      </p:sp>
      <p:sp>
        <p:nvSpPr>
          <p:cNvPr id="12" name="Shape 10"/>
          <p:cNvSpPr/>
          <p:nvPr/>
        </p:nvSpPr>
        <p:spPr>
          <a:xfrm>
            <a:off x="9609653" y="2787253"/>
            <a:ext cx="121920" cy="2456617"/>
          </a:xfrm>
          <a:prstGeom prst="roundRect">
            <a:avLst>
              <a:gd name="adj" fmla="val 167442"/>
            </a:avLst>
          </a:prstGeom>
          <a:solidFill>
            <a:srgbClr val="335E23"/>
          </a:solidFill>
          <a:ln/>
        </p:spPr>
      </p:sp>
      <p:sp>
        <p:nvSpPr>
          <p:cNvPr id="13" name="Text 11"/>
          <p:cNvSpPr/>
          <p:nvPr/>
        </p:nvSpPr>
        <p:spPr>
          <a:xfrm>
            <a:off x="9988868" y="304454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Ăn Uống Hợp Lý</a:t>
            </a:r>
            <a:endParaRPr lang="en-US" sz="2200" dirty="0"/>
          </a:p>
        </p:txBody>
      </p:sp>
      <p:sp>
        <p:nvSpPr>
          <p:cNvPr id="14" name="Text 12"/>
          <p:cNvSpPr/>
          <p:nvPr/>
        </p:nvSpPr>
        <p:spPr>
          <a:xfrm>
            <a:off x="9988868" y="3534966"/>
            <a:ext cx="3590330"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Ăn nhiều rau củ quả giòn (như táo, cà rốt) để giúp làm sạch răng tự nhiên.</a:t>
            </a:r>
            <a:endParaRPr lang="en-US" sz="1750" dirty="0"/>
          </a:p>
        </p:txBody>
      </p:sp>
      <p:sp>
        <p:nvSpPr>
          <p:cNvPr id="15" name="Shape 13"/>
          <p:cNvSpPr/>
          <p:nvPr/>
        </p:nvSpPr>
        <p:spPr>
          <a:xfrm>
            <a:off x="793790" y="5499021"/>
            <a:ext cx="13042821" cy="963811"/>
          </a:xfrm>
          <a:prstGeom prst="roundRect">
            <a:avLst>
              <a:gd name="adj" fmla="val 21181"/>
            </a:avLst>
          </a:prstGeom>
          <a:solidFill>
            <a:srgbClr val="B3FFE7"/>
          </a:solidFill>
          <a:ln/>
        </p:spPr>
      </p:sp>
      <p:pic>
        <p:nvPicPr>
          <p:cNvPr id="16" name="Image 0" descr="preencoded.png"/>
          <p:cNvPicPr>
            <a:picLocks noChangeAspect="1"/>
          </p:cNvPicPr>
          <p:nvPr/>
        </p:nvPicPr>
        <p:blipFill>
          <a:blip r:embed="rId3"/>
          <a:stretch>
            <a:fillRect/>
          </a:stretch>
        </p:blipFill>
        <p:spPr>
          <a:xfrm>
            <a:off x="1020604" y="5843111"/>
            <a:ext cx="283488" cy="226814"/>
          </a:xfrm>
          <a:prstGeom prst="rect">
            <a:avLst/>
          </a:prstGeom>
        </p:spPr>
      </p:pic>
      <p:sp>
        <p:nvSpPr>
          <p:cNvPr id="17" name="Text 14"/>
          <p:cNvSpPr/>
          <p:nvPr/>
        </p:nvSpPr>
        <p:spPr>
          <a:xfrm>
            <a:off x="1530906" y="5782508"/>
            <a:ext cx="1207889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Geist" pitchFamily="34" charset="0"/>
                <a:ea typeface="Geist" pitchFamily="34" charset="-122"/>
                <a:cs typeface="Geist" pitchFamily="34" charset="-120"/>
              </a:rPr>
              <a:t>Giáo dục trẻ: Phải đánh răng hàng ngày để giữ cho hàm răng luôn chắc khỏe và tránh xa sâu răng.</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098590"/>
            <a:ext cx="7927896" cy="566976"/>
          </a:xfrm>
          <a:prstGeom prst="rect">
            <a:avLst/>
          </a:prstGeom>
          <a:noFill/>
          <a:ln/>
        </p:spPr>
        <p:txBody>
          <a:bodyPr wrap="non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Trò Chơi 1: Chọn Hành Động Đúng</a:t>
            </a:r>
            <a:endParaRPr lang="en-US" sz="3550" dirty="0"/>
          </a:p>
        </p:txBody>
      </p:sp>
      <p:sp>
        <p:nvSpPr>
          <p:cNvPr id="3" name="Text 1"/>
          <p:cNvSpPr/>
          <p:nvPr/>
        </p:nvSpPr>
        <p:spPr>
          <a:xfrm>
            <a:off x="793790" y="2119193"/>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Chúng ta cùng nhau tham gia trò chơi "Chọn Hình Ảnh Hành Động Đúng" để kiểm tra xem bé nào đã hiểu cách chăm sóc răng miệng tốt nhất!</a:t>
            </a:r>
            <a:endParaRPr lang="en-US" sz="1750" dirty="0"/>
          </a:p>
        </p:txBody>
      </p:sp>
      <p:pic>
        <p:nvPicPr>
          <p:cNvPr id="4" name="Image 0" descr="preencoded.png"/>
          <p:cNvPicPr>
            <a:picLocks noChangeAspect="1"/>
          </p:cNvPicPr>
          <p:nvPr/>
        </p:nvPicPr>
        <p:blipFill>
          <a:blip r:embed="rId3"/>
          <a:stretch>
            <a:fillRect/>
          </a:stretch>
        </p:blipFill>
        <p:spPr>
          <a:xfrm>
            <a:off x="801410" y="3246120"/>
            <a:ext cx="3120747" cy="3120747"/>
          </a:xfrm>
          <a:prstGeom prst="rect">
            <a:avLst/>
          </a:prstGeom>
        </p:spPr>
      </p:pic>
      <p:pic>
        <p:nvPicPr>
          <p:cNvPr id="5" name="Image 1" descr="preencoded.png"/>
          <p:cNvPicPr>
            <a:picLocks noChangeAspect="1"/>
          </p:cNvPicPr>
          <p:nvPr/>
        </p:nvPicPr>
        <p:blipFill>
          <a:blip r:embed="rId4"/>
          <a:stretch>
            <a:fillRect/>
          </a:stretch>
        </p:blipFill>
        <p:spPr>
          <a:xfrm>
            <a:off x="4103608" y="3246120"/>
            <a:ext cx="3120866" cy="3120866"/>
          </a:xfrm>
          <a:prstGeom prst="rect">
            <a:avLst/>
          </a:prstGeom>
        </p:spPr>
      </p:pic>
      <p:pic>
        <p:nvPicPr>
          <p:cNvPr id="6" name="Image 2" descr="preencoded.png"/>
          <p:cNvPicPr>
            <a:picLocks noChangeAspect="1"/>
          </p:cNvPicPr>
          <p:nvPr/>
        </p:nvPicPr>
        <p:blipFill>
          <a:blip r:embed="rId5"/>
          <a:stretch>
            <a:fillRect/>
          </a:stretch>
        </p:blipFill>
        <p:spPr>
          <a:xfrm>
            <a:off x="7405926" y="3246120"/>
            <a:ext cx="3120747" cy="3120747"/>
          </a:xfrm>
          <a:prstGeom prst="rect">
            <a:avLst/>
          </a:prstGeom>
        </p:spPr>
      </p:pic>
      <p:pic>
        <p:nvPicPr>
          <p:cNvPr id="7" name="Image 3" descr="preencoded.png"/>
          <p:cNvPicPr>
            <a:picLocks noChangeAspect="1"/>
          </p:cNvPicPr>
          <p:nvPr/>
        </p:nvPicPr>
        <p:blipFill>
          <a:blip r:embed="rId6"/>
          <a:stretch>
            <a:fillRect/>
          </a:stretch>
        </p:blipFill>
        <p:spPr>
          <a:xfrm>
            <a:off x="10708124" y="3246120"/>
            <a:ext cx="3120866" cy="3120866"/>
          </a:xfrm>
          <a:prstGeom prst="rect">
            <a:avLst/>
          </a:prstGeom>
        </p:spPr>
      </p:pic>
      <p:sp>
        <p:nvSpPr>
          <p:cNvPr id="8" name="Text 2"/>
          <p:cNvSpPr/>
          <p:nvPr/>
        </p:nvSpPr>
        <p:spPr>
          <a:xfrm>
            <a:off x="793790" y="6768108"/>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Đây là hoạt động giúp trẻ nhận biết và củng cố thói quen vệ sinh răng miệng tích cực qua hình ảnh trực quan sinh động.</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761649"/>
            <a:ext cx="7040285" cy="566976"/>
          </a:xfrm>
          <a:prstGeom prst="rect">
            <a:avLst/>
          </a:prstGeom>
          <a:noFill/>
          <a:ln/>
        </p:spPr>
        <p:txBody>
          <a:bodyPr wrap="non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Trò Chơi 2: Bạn Nào Giỏi Nhất?</a:t>
            </a:r>
            <a:endParaRPr lang="en-US" sz="3550" dirty="0"/>
          </a:p>
        </p:txBody>
      </p:sp>
      <p:sp>
        <p:nvSpPr>
          <p:cNvPr id="3" name="Text 1"/>
          <p:cNvSpPr/>
          <p:nvPr/>
        </p:nvSpPr>
        <p:spPr>
          <a:xfrm>
            <a:off x="793790" y="2782253"/>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Các bé sẽ được chia về 3 nhóm với các hoạt động thực hành sáng tạo khác nhau, giúp rèn luyện kỹ năng một cách thú vị.</a:t>
            </a:r>
            <a:endParaRPr lang="en-US" sz="1750" dirty="0"/>
          </a:p>
        </p:txBody>
      </p:sp>
      <p:sp>
        <p:nvSpPr>
          <p:cNvPr id="4" name="Shape 2"/>
          <p:cNvSpPr/>
          <p:nvPr/>
        </p:nvSpPr>
        <p:spPr>
          <a:xfrm>
            <a:off x="793790" y="3400306"/>
            <a:ext cx="4196358" cy="680442"/>
          </a:xfrm>
          <a:prstGeom prst="roundRect">
            <a:avLst>
              <a:gd name="adj" fmla="val 480029"/>
            </a:avLst>
          </a:prstGeom>
          <a:solidFill>
            <a:srgbClr val="006747"/>
          </a:solidFill>
          <a:ln w="7620">
            <a:solidFill>
              <a:srgbClr val="198060"/>
            </a:solidFill>
            <a:prstDash val="solid"/>
          </a:ln>
        </p:spPr>
      </p:sp>
      <p:pic>
        <p:nvPicPr>
          <p:cNvPr id="5" name="Image 0" descr="preencoded.png"/>
          <p:cNvPicPr>
            <a:picLocks noChangeAspect="1"/>
          </p:cNvPicPr>
          <p:nvPr/>
        </p:nvPicPr>
        <p:blipFill>
          <a:blip r:embed="rId3"/>
          <a:stretch>
            <a:fillRect/>
          </a:stretch>
        </p:blipFill>
        <p:spPr>
          <a:xfrm>
            <a:off x="2721888" y="3527822"/>
            <a:ext cx="340162" cy="425291"/>
          </a:xfrm>
          <a:prstGeom prst="rect">
            <a:avLst/>
          </a:prstGeom>
        </p:spPr>
      </p:pic>
      <p:sp>
        <p:nvSpPr>
          <p:cNvPr id="6" name="Text 3"/>
          <p:cNvSpPr/>
          <p:nvPr/>
        </p:nvSpPr>
        <p:spPr>
          <a:xfrm>
            <a:off x="1020604" y="4307562"/>
            <a:ext cx="3707606"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Nhóm 1: Tô Màu Sáng Tạo</a:t>
            </a:r>
            <a:endParaRPr lang="en-US" sz="2200" dirty="0"/>
          </a:p>
        </p:txBody>
      </p:sp>
      <p:sp>
        <p:nvSpPr>
          <p:cNvPr id="7" name="Text 4"/>
          <p:cNvSpPr/>
          <p:nvPr/>
        </p:nvSpPr>
        <p:spPr>
          <a:xfrm>
            <a:off x="1020604" y="4797981"/>
            <a:ext cx="3742730"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Trẻ tô màu các bức tranh về chủ đề răng miệng và nụ cười xinh xắn.</a:t>
            </a:r>
            <a:endParaRPr lang="en-US" sz="1750" dirty="0"/>
          </a:p>
        </p:txBody>
      </p:sp>
      <p:sp>
        <p:nvSpPr>
          <p:cNvPr id="8" name="Shape 5"/>
          <p:cNvSpPr/>
          <p:nvPr/>
        </p:nvSpPr>
        <p:spPr>
          <a:xfrm>
            <a:off x="5216962" y="3400306"/>
            <a:ext cx="4196358" cy="680442"/>
          </a:xfrm>
          <a:prstGeom prst="roundRect">
            <a:avLst>
              <a:gd name="adj" fmla="val 480029"/>
            </a:avLst>
          </a:prstGeom>
          <a:solidFill>
            <a:srgbClr val="335E23"/>
          </a:solidFill>
          <a:ln w="7620">
            <a:solidFill>
              <a:srgbClr val="4C773C"/>
            </a:solidFill>
            <a:prstDash val="solid"/>
          </a:ln>
        </p:spPr>
      </p:sp>
      <p:pic>
        <p:nvPicPr>
          <p:cNvPr id="9" name="Image 1" descr="preencoded.png"/>
          <p:cNvPicPr>
            <a:picLocks noChangeAspect="1"/>
          </p:cNvPicPr>
          <p:nvPr/>
        </p:nvPicPr>
        <p:blipFill>
          <a:blip r:embed="rId4"/>
          <a:stretch>
            <a:fillRect/>
          </a:stretch>
        </p:blipFill>
        <p:spPr>
          <a:xfrm>
            <a:off x="7145060" y="3527822"/>
            <a:ext cx="340162" cy="425291"/>
          </a:xfrm>
          <a:prstGeom prst="rect">
            <a:avLst/>
          </a:prstGeom>
        </p:spPr>
      </p:pic>
      <p:sp>
        <p:nvSpPr>
          <p:cNvPr id="10" name="Text 6"/>
          <p:cNvSpPr/>
          <p:nvPr/>
        </p:nvSpPr>
        <p:spPr>
          <a:xfrm>
            <a:off x="5443776" y="4307562"/>
            <a:ext cx="3742730" cy="708660"/>
          </a:xfrm>
          <a:prstGeom prst="rect">
            <a:avLst/>
          </a:prstGeom>
          <a:noFill/>
          <a:ln/>
        </p:spPr>
        <p:txBody>
          <a:bodyPr wrap="squar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Nhóm 2: Thực Hành Đánh Răng</a:t>
            </a:r>
            <a:endParaRPr lang="en-US" sz="2200" dirty="0"/>
          </a:p>
        </p:txBody>
      </p:sp>
      <p:sp>
        <p:nvSpPr>
          <p:cNvPr id="11" name="Text 7"/>
          <p:cNvSpPr/>
          <p:nvPr/>
        </p:nvSpPr>
        <p:spPr>
          <a:xfrm>
            <a:off x="5443776" y="5152311"/>
            <a:ext cx="3742730"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Trẻ được thực hành kỹ năng đánh răng đúng cách dưới sự hướng dẫn của cô giáo.</a:t>
            </a:r>
            <a:endParaRPr lang="en-US" sz="1750" dirty="0"/>
          </a:p>
        </p:txBody>
      </p:sp>
      <p:sp>
        <p:nvSpPr>
          <p:cNvPr id="12" name="Shape 8"/>
          <p:cNvSpPr/>
          <p:nvPr/>
        </p:nvSpPr>
        <p:spPr>
          <a:xfrm>
            <a:off x="9640133" y="3400306"/>
            <a:ext cx="4196358" cy="680442"/>
          </a:xfrm>
          <a:prstGeom prst="roundRect">
            <a:avLst>
              <a:gd name="adj" fmla="val 480029"/>
            </a:avLst>
          </a:prstGeom>
          <a:solidFill>
            <a:srgbClr val="8CAB18"/>
          </a:solidFill>
          <a:ln w="7620">
            <a:solidFill>
              <a:srgbClr val="729100"/>
            </a:solidFill>
            <a:prstDash val="solid"/>
          </a:ln>
        </p:spPr>
      </p:sp>
      <p:pic>
        <p:nvPicPr>
          <p:cNvPr id="13" name="Image 2" descr="preencoded.png"/>
          <p:cNvPicPr>
            <a:picLocks noChangeAspect="1"/>
          </p:cNvPicPr>
          <p:nvPr/>
        </p:nvPicPr>
        <p:blipFill>
          <a:blip r:embed="rId5"/>
          <a:stretch>
            <a:fillRect/>
          </a:stretch>
        </p:blipFill>
        <p:spPr>
          <a:xfrm>
            <a:off x="11568232" y="3527822"/>
            <a:ext cx="340162" cy="425291"/>
          </a:xfrm>
          <a:prstGeom prst="rect">
            <a:avLst/>
          </a:prstGeom>
        </p:spPr>
      </p:pic>
      <p:sp>
        <p:nvSpPr>
          <p:cNvPr id="14" name="Text 9"/>
          <p:cNvSpPr/>
          <p:nvPr/>
        </p:nvSpPr>
        <p:spPr>
          <a:xfrm>
            <a:off x="9866948" y="4307562"/>
            <a:ext cx="3742730" cy="708660"/>
          </a:xfrm>
          <a:prstGeom prst="rect">
            <a:avLst/>
          </a:prstGeom>
          <a:noFill/>
          <a:ln/>
        </p:spPr>
        <p:txBody>
          <a:bodyPr wrap="squar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Nhóm 3: Sắp Xếp Các Bước</a:t>
            </a:r>
            <a:endParaRPr lang="en-US" sz="2200" dirty="0"/>
          </a:p>
        </p:txBody>
      </p:sp>
      <p:sp>
        <p:nvSpPr>
          <p:cNvPr id="15" name="Text 10"/>
          <p:cNvSpPr/>
          <p:nvPr/>
        </p:nvSpPr>
        <p:spPr>
          <a:xfrm>
            <a:off x="9866948" y="5152311"/>
            <a:ext cx="3742730"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Trẻ chọn và sắp xếp các hình ảnh minh họa theo đúng trình tự các bước đánh răng cơ bản.</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915</Words>
  <Application>Microsoft Office PowerPoint</Application>
  <PresentationFormat>Custom</PresentationFormat>
  <Paragraphs>84</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Times New Roman</vt:lpstr>
      <vt:lpstr>Arial</vt:lpstr>
      <vt:lpstr>Noto Serif SC Light</vt:lpstr>
      <vt:lpstr>Noto Serif SC Bold</vt:lpstr>
      <vt:lpstr>Geist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Nguyễn Tiến Minh</cp:lastModifiedBy>
  <cp:revision>2</cp:revision>
  <dcterms:created xsi:type="dcterms:W3CDTF">2025-10-06T15:49:16Z</dcterms:created>
  <dcterms:modified xsi:type="dcterms:W3CDTF">2025-10-06T16:05:52Z</dcterms:modified>
</cp:coreProperties>
</file>