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tags/tag7.xml" ContentType="application/vnd.openxmlformats-officedocument.presentationml.tags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</p:sldMasterIdLst>
  <p:notesMasterIdLst>
    <p:notesMasterId r:id="rId17"/>
  </p:notesMasterIdLst>
  <p:sldIdLst>
    <p:sldId id="256" r:id="rId6"/>
    <p:sldId id="280" r:id="rId7"/>
    <p:sldId id="310" r:id="rId8"/>
    <p:sldId id="323" r:id="rId9"/>
    <p:sldId id="281" r:id="rId10"/>
    <p:sldId id="308" r:id="rId11"/>
    <p:sldId id="305" r:id="rId12"/>
    <p:sldId id="320" r:id="rId13"/>
    <p:sldId id="288" r:id="rId14"/>
    <p:sldId id="317" r:id="rId15"/>
    <p:sldId id="303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80" d="100"/>
          <a:sy n="80" d="100"/>
        </p:scale>
        <p:origin x="2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79294-3A07-4DD0-834D-708EE49A775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FD110-2262-4B88-A4EB-7DA10AB1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5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8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9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0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24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1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89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34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33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6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2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6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66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86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7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91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96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3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2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71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1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2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82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01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39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4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8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28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14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8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63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57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33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76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39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67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71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48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93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41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81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7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65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08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14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81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5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40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7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6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3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0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6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/>
              <a:pPr>
                <a:defRPr/>
              </a:pPr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5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0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audio" Target="../media/media9.wav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wav"/><Relationship Id="rId7" Type="http://schemas.openxmlformats.org/officeDocument/2006/relationships/image" Target="../media/image6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wav"/><Relationship Id="rId7" Type="http://schemas.microsoft.com/office/2007/relationships/hdphoto" Target="../media/hdphoto1.wdp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4.jp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media5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media6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7.png"/><Relationship Id="rId2" Type="http://schemas.microsoft.com/office/2007/relationships/media" Target="../media/media6.wav"/><Relationship Id="rId16" Type="http://schemas.openxmlformats.org/officeDocument/2006/relationships/image" Target="../media/image6.png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7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media8.wav"/><Relationship Id="rId7" Type="http://schemas.openxmlformats.org/officeDocument/2006/relationships/audio" Target="../media/audio2.wav"/><Relationship Id="rId12" Type="http://schemas.openxmlformats.org/officeDocument/2006/relationships/image" Target="../media/image3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827088" y="404813"/>
            <a:ext cx="7772400" cy="1470025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PHÒNG GIÁO DỤC VÀ ĐÀO TẠO QUẬN LONG BIÊN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TRƯỜNG MN HOA SỮA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4000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99592" y="2420888"/>
            <a:ext cx="7272338" cy="2017713"/>
          </a:xfrm>
        </p:spPr>
        <p:txBody>
          <a:bodyPr/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Lĩnh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vực</a:t>
            </a:r>
            <a:r>
              <a:rPr lang="en-US" sz="3600" b="1" dirty="0">
                <a:solidFill>
                  <a:srgbClr val="FFC000"/>
                </a:solidFill>
              </a:rPr>
              <a:t>: </a:t>
            </a:r>
            <a:r>
              <a:rPr lang="en-US" sz="3600" b="1" dirty="0" err="1">
                <a:solidFill>
                  <a:srgbClr val="FFC000"/>
                </a:solidFill>
              </a:rPr>
              <a:t>Phát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triển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nhận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thức</a:t>
            </a:r>
            <a:endParaRPr lang="en-US" sz="3600" b="1" dirty="0">
              <a:solidFill>
                <a:srgbClr val="FFC00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Gộp</a:t>
            </a:r>
            <a:r>
              <a:rPr lang="en-US" sz="2400" b="1" dirty="0" smtClean="0">
                <a:solidFill>
                  <a:srgbClr val="FF0000"/>
                </a:solidFill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tượng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</a:rPr>
              <a:t> vi 4,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quả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B050"/>
                </a:solidFill>
              </a:rPr>
              <a:t>LỨA TUỔI MẪU GIÁO NHỠ 4-5 TUỔI</a:t>
            </a:r>
            <a:endParaRPr lang="en-US" sz="1200" b="1" dirty="0">
              <a:solidFill>
                <a:srgbClr val="00B050"/>
              </a:solidFill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Người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thực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hiện</a:t>
            </a:r>
            <a:endParaRPr lang="en-US" sz="2400" b="1" u="sng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b="1" i="1" dirty="0" err="1" smtClean="0">
                <a:solidFill>
                  <a:srgbClr val="FF0000"/>
                </a:solidFill>
              </a:rPr>
              <a:t>Cô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2400" b="1" i="1" dirty="0" smtClean="0">
                <a:solidFill>
                  <a:srgbClr val="FF0000"/>
                </a:solidFill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Nguyễn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Thị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Hòa</a:t>
            </a:r>
            <a:endParaRPr lang="en-US" sz="24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508">
        <p14:ripple/>
      </p:transition>
    </mc:Choice>
    <mc:Fallback xmlns="">
      <p:transition spd="slow" advTm="155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270" y="70042"/>
            <a:ext cx="5481636" cy="100811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>Gộp theo yêu cầu</a:t>
            </a:r>
            <a:r>
              <a:rPr lang="en-US" sz="2400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7146" y="1938598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4386" y="1912772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8227" y="3730576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2</a:t>
            </a:r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8707" y="762392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5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8707" y="772616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8707" y="762392"/>
            <a:ext cx="980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3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1826" y="762392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sz="54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57985" y="744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285" y="744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sz="540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30" y="2276297"/>
            <a:ext cx="15478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13387" y="2028042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93" y="4332585"/>
            <a:ext cx="15430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00" y="4009040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637">
        <p:dissolve/>
      </p:transition>
    </mc:Choice>
    <mc:Fallback xmlns="">
      <p:transition spd="slow" advTm="3563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47657 -0.0046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389 -0.07338 L 0.48403 -0.0944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prstTxWarp prst="textCanUp">
              <a:avLst/>
            </a:prstTxWarp>
          </a:bodyPr>
          <a:lstStyle/>
          <a:p>
            <a:r>
              <a:rPr lang="en-US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Xin chào và hẹn gặp lại!</a:t>
            </a: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315">
        <p:blinds dir="vert"/>
      </p:transition>
    </mc:Choice>
    <mc:Fallback xmlns="">
      <p:transition spd="slow" advTm="243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smtClean="0">
                <a:solidFill>
                  <a:srgbClr val="0070C0"/>
                </a:solidFill>
                <a:ea typeface="+mj-ea"/>
              </a:rPr>
              <a:t>Phần 1</a:t>
            </a:r>
          </a:p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ea typeface="+mj-ea"/>
              </a:rPr>
              <a:t>       Ôn nhận biết số lượng và th</a:t>
            </a:r>
            <a:r>
              <a:rPr lang="en-US" sz="3600" b="1" smtClean="0">
                <a:solidFill>
                  <a:srgbClr val="FF0000"/>
                </a:solidFill>
                <a:ea typeface="+mj-ea"/>
                <a:cs typeface="Calibri" pitchFamily="34" charset="0"/>
              </a:rPr>
              <a:t>êm</a:t>
            </a:r>
          </a:p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ea typeface="+mj-ea"/>
                <a:cs typeface="Calibri" pitchFamily="34" charset="0"/>
              </a:rPr>
              <a:t> bớt trong phạm vi 4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150">
        <p:circle/>
      </p:transition>
    </mc:Choice>
    <mc:Fallback xmlns="">
      <p:transition spd="slow" advTm="101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ea typeface="+mn-ea"/>
              </a:rPr>
              <a:t>Phần 1: Ôn 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ea typeface="+mn-ea"/>
              </a:rPr>
              <a:t>nhận biết số lượng và th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ea typeface="+mn-ea"/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chemeClr val="tx2">
                    <a:lumMod val="75000"/>
                  </a:schemeClr>
                </a:solidFill>
                <a:ea typeface="+mn-ea"/>
              </a:rPr>
              <a:t/>
            </a:r>
            <a:br>
              <a:rPr lang="en-US" sz="3200">
                <a:solidFill>
                  <a:schemeClr val="tx2">
                    <a:lumMod val="75000"/>
                  </a:schemeClr>
                </a:solidFill>
                <a:ea typeface="+mn-ea"/>
              </a:rPr>
            </a:br>
            <a:endParaRPr 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04" y="2604141"/>
            <a:ext cx="1223962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62" y="2636912"/>
            <a:ext cx="1224136" cy="23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16" y="2604141"/>
            <a:ext cx="1295276" cy="24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93" y="2636912"/>
            <a:ext cx="1260574" cy="23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71" y="2348880"/>
            <a:ext cx="3313229" cy="40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94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104">
        <p:circle/>
      </p:transition>
    </mc:Choice>
    <mc:Fallback xmlns="">
      <p:transition spd="slow" advTm="181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1F497D">
                    <a:lumMod val="75000"/>
                  </a:srgbClr>
                </a:solidFill>
              </a:rPr>
              <a:t>Phần 1: Ôn nhận biết số lượng và th</a:t>
            </a:r>
            <a:r>
              <a:rPr lang="en-US" sz="2800" b="1">
                <a:solidFill>
                  <a:srgbClr val="1F497D">
                    <a:lumMod val="75000"/>
                  </a:srgbClr>
                </a:solidFill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rgbClr val="1F497D">
                    <a:lumMod val="75000"/>
                  </a:srgbClr>
                </a:solidFill>
              </a:rPr>
              <a:t/>
            </a:r>
            <a:br>
              <a:rPr lang="en-US" sz="3200">
                <a:solidFill>
                  <a:srgbClr val="1F497D">
                    <a:lumMod val="75000"/>
                  </a:srgbClr>
                </a:solidFill>
              </a:rPr>
            </a:br>
            <a:endParaRPr lang="en-US"/>
          </a:p>
        </p:txBody>
      </p:sp>
      <p:pic>
        <p:nvPicPr>
          <p:cNvPr id="1026" name="Picture 2" descr="C:\Users\Administrator\Desktop\linh tinh\20160310121812_TA020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9143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00414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74" y="191211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9013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0" y="1052736"/>
            <a:ext cx="33162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7830" y="1958427"/>
            <a:ext cx="101021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720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6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860">
        <p:dissolve/>
      </p:transition>
    </mc:Choice>
    <mc:Fallback xmlns="">
      <p:transition spd="slow" advTm="3386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FF0000"/>
                </a:solidFill>
                <a:ea typeface="+mj-ea"/>
              </a:rPr>
              <a:t>Phần </a:t>
            </a:r>
            <a:r>
              <a:rPr lang="en-US" sz="4000" b="1" smtClean="0">
                <a:solidFill>
                  <a:srgbClr val="FF0000"/>
                </a:solidFill>
                <a:ea typeface="+mj-ea"/>
              </a:rPr>
              <a:t>2</a:t>
            </a:r>
          </a:p>
          <a:p>
            <a:pPr marL="0" indent="0" algn="ctr">
              <a:buNone/>
            </a:pPr>
            <a:r>
              <a:rPr lang="en-US" b="1" smtClean="0">
                <a:solidFill>
                  <a:srgbClr val="0070C0"/>
                </a:solidFill>
                <a:ea typeface="+mj-ea"/>
              </a:rPr>
              <a:t> </a:t>
            </a:r>
            <a:r>
              <a:rPr lang="en-US" sz="4000" b="1">
                <a:solidFill>
                  <a:srgbClr val="FF0000"/>
                </a:solidFill>
                <a:ea typeface="+mj-ea"/>
              </a:rPr>
              <a:t>Gộp 2 nhóm đối tượng trong phạm vi 4,  đếm và nói kết quả</a:t>
            </a:r>
            <a:br>
              <a:rPr lang="en-US" sz="4000" b="1">
                <a:solidFill>
                  <a:srgbClr val="FF0000"/>
                </a:solidFill>
                <a:ea typeface="+mj-ea"/>
              </a:rPr>
            </a:b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334">
        <p:checker/>
      </p:transition>
    </mc:Choice>
    <mc:Fallback xmlns="">
      <p:transition spd="slow" advTm="1233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2" y="3168589"/>
            <a:ext cx="32194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05" y="1152594"/>
            <a:ext cx="44862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11345" y="752878"/>
            <a:ext cx="713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91" y="423968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92" y="436510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7" y="188640"/>
            <a:ext cx="3219450" cy="220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85" y="105592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23" y="105592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20" y="-346800"/>
            <a:ext cx="20240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934" y="2709863"/>
            <a:ext cx="2841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809354"/>
            <a:ext cx="2084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0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4104">
        <p:circle/>
      </p:transition>
    </mc:Choice>
    <mc:Fallback xmlns="">
      <p:transition spd="slow" advTm="641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41389 0.2828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1163 0.272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36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57639 -0.210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9" y="-1050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56701 -0.1976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1" y="-988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275" y="108056"/>
            <a:ext cx="82296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3200" b="1" smtClean="0">
                <a:solidFill>
                  <a:srgbClr val="FF0000"/>
                </a:solidFill>
                <a:ea typeface="+mn-ea"/>
              </a:rPr>
            </a:br>
            <a:endParaRPr lang="en-US">
              <a:solidFill>
                <a:srgbClr val="0070C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1" y="4149080"/>
            <a:ext cx="3706664" cy="249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0" y="1094215"/>
            <a:ext cx="4482578" cy="38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84" y="5069623"/>
            <a:ext cx="1044127" cy="107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45" y="5175244"/>
            <a:ext cx="1068384" cy="1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68" y="5119880"/>
            <a:ext cx="1008509" cy="103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47" y="5073070"/>
            <a:ext cx="1963342" cy="169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" y="692695"/>
            <a:ext cx="3213100" cy="232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5" y="1566387"/>
            <a:ext cx="9747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05" y="1534789"/>
            <a:ext cx="15605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Administrator\Desktop\pngtree-cartoon-pink-rabbit-png-image_333034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" b="99333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631">
            <a:off x="-547482" y="203857"/>
            <a:ext cx="2022150" cy="29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241" y="3306161"/>
            <a:ext cx="2841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85104"/>
            <a:ext cx="2084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5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7063">
        <p:circle/>
      </p:transition>
    </mc:Choice>
    <mc:Fallback xmlns="">
      <p:transition spd="slow" advTm="670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44513 0.1453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72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49115 -0.2590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9" y="-1296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51493 -0.37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7" y="-1881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0365 -0.2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74" y="-1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28" y="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70C0"/>
                </a:solidFill>
              </a:rPr>
              <a:t>Có </a:t>
            </a:r>
            <a:r>
              <a:rPr lang="en-US" sz="2800" b="1">
                <a:solidFill>
                  <a:srgbClr val="0070C0"/>
                </a:solidFill>
              </a:rPr>
              <a:t>bao nhiêu cách gộp 2 nhóm </a:t>
            </a:r>
            <a:r>
              <a:rPr lang="en-US" sz="2800" b="1" smtClean="0">
                <a:solidFill>
                  <a:srgbClr val="0070C0"/>
                </a:solidFill>
              </a:rPr>
              <a:t>thành 4 đối tượng? </a:t>
            </a:r>
            <a:r>
              <a:rPr lang="en-US" sz="2800" b="1">
                <a:solidFill>
                  <a:srgbClr val="0070C0"/>
                </a:solidFill>
              </a:rPr>
              <a:t>Đó là những cách </a:t>
            </a:r>
            <a:r>
              <a:rPr lang="en-US" sz="2800" b="1" smtClean="0">
                <a:solidFill>
                  <a:srgbClr val="0070C0"/>
                </a:solidFill>
              </a:rPr>
              <a:t>nào? </a:t>
            </a:r>
            <a:endParaRPr lang="en-US" sz="600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03301" y="3432535"/>
            <a:ext cx="1832327" cy="15121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6193" y="3536792"/>
            <a:ext cx="1769052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07" y="2459139"/>
            <a:ext cx="2918089" cy="195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22" y="338126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11" y="2589082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73" y="342943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91" y="2572148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975" y="3662786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58" y="3662787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96" y="4123573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034142" y="1876980"/>
            <a:ext cx="1832328" cy="1512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4108" y="1917404"/>
            <a:ext cx="1769052" cy="1512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1" y="4252797"/>
            <a:ext cx="839069" cy="86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3" y="2215244"/>
            <a:ext cx="810716" cy="83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9" y="3509413"/>
            <a:ext cx="878400" cy="90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40" y="202337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3" y="3452203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3" y="2028745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21" y="2259420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38" y="4188619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07790" y="2430828"/>
            <a:ext cx="108012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smtClean="0">
                <a:solidFill>
                  <a:srgbClr val="FFFF00"/>
                </a:solidFill>
                <a:latin typeface=".VnAvant" pitchFamily="34" charset="0"/>
                <a:ea typeface="+mj-ea"/>
                <a:cs typeface="Times New Roman" pitchFamily="18" charset="0"/>
              </a:rPr>
              <a:t>4</a:t>
            </a:r>
            <a:endParaRPr lang="en-US" sz="8000"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34" y="2572148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1889173" y="3666666"/>
            <a:ext cx="1199634" cy="6075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006896" y="3662786"/>
            <a:ext cx="996405" cy="5258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009232" y="2486799"/>
            <a:ext cx="1045616" cy="730233"/>
          </a:xfrm>
          <a:prstGeom prst="straightConnector1">
            <a:avLst/>
          </a:prstGeom>
          <a:ln w="381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3"/>
          </p:cNvCxnSpPr>
          <p:nvPr/>
        </p:nvCxnSpPr>
        <p:spPr>
          <a:xfrm>
            <a:off x="1943160" y="2673488"/>
            <a:ext cx="1145647" cy="6527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3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466">
        <p:circle/>
      </p:transition>
    </mc:Choice>
    <mc:Fallback xmlns="">
      <p:transition spd="slow" advTm="454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1182" y="177180"/>
            <a:ext cx="5481636" cy="100811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>Gộp theo yêu cầu</a:t>
            </a:r>
            <a:r>
              <a:rPr lang="en-US" sz="2400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7851" y="1893505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b="1">
                <a:solidFill>
                  <a:srgbClr val="FF0000"/>
                </a:solidFill>
                <a:cs typeface="Arial" charset="0"/>
              </a:rPr>
              <a:t>4</a:t>
            </a:r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3057" y="1883674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3057" y="3719605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9" y="1629876"/>
            <a:ext cx="1997968" cy="24570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3387" y="4084330"/>
            <a:ext cx="686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60" y="2343765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00565" y="4199993"/>
            <a:ext cx="2285207" cy="1005381"/>
            <a:chOff x="1962943" y="2343765"/>
            <a:chExt cx="2285207" cy="100538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2485" y="602547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5</a:t>
            </a:r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4492485" y="585128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6476" y="585128"/>
            <a:ext cx="916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3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86004" y="585128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sz="5400"/>
          </a:p>
        </p:txBody>
      </p:sp>
      <p:sp>
        <p:nvSpPr>
          <p:cNvPr id="18" name="Rectangle 17"/>
          <p:cNvSpPr/>
          <p:nvPr/>
        </p:nvSpPr>
        <p:spPr>
          <a:xfrm>
            <a:off x="4477419" y="5739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2485" y="60254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sz="540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14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287">
        <p:dissolve/>
      </p:transition>
    </mc:Choice>
    <mc:Fallback xmlns="">
      <p:transition spd="slow" advTm="432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46632 0.00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06296 L 0.43073 -0.06852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1|1.1|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0.8|0.9|0.8|0.9|6.8|0.7|7.1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7|0.9|0.7|8.5|1|1.1|12.5|1.4|7.1|1.2|1|1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2|12.3|1.6|9.2|1.2|1|0.8|5.5|3.9|8.8|1.1|1.1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5|10.3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1|11.5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7|9.5|5.4|1.7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5555</TotalTime>
  <Words>163</Words>
  <Application>Microsoft Office PowerPoint</Application>
  <PresentationFormat>On-screen Show (4:3)</PresentationFormat>
  <Paragraphs>47</Paragraphs>
  <Slides>11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.VnAvant</vt:lpstr>
      <vt:lpstr>Arial</vt:lpstr>
      <vt:lpstr>Calibri</vt:lpstr>
      <vt:lpstr>Times New Roman</vt:lpstr>
      <vt:lpstr>Blank</vt:lpstr>
      <vt:lpstr>1_Blank</vt:lpstr>
      <vt:lpstr>2_Blank</vt:lpstr>
      <vt:lpstr>4_Blank</vt:lpstr>
      <vt:lpstr>5_Blank</vt:lpstr>
      <vt:lpstr>PHÒNG GIÁO DỤC VÀ ĐÀO TẠO QUẬN LONG BIÊN TRƯỜNG MN HOA SỮA </vt:lpstr>
      <vt:lpstr>PowerPoint Presentation</vt:lpstr>
      <vt:lpstr>Phần 1: Ôn nhận biết số lượng và thêm bớt trong phạm vi 4 </vt:lpstr>
      <vt:lpstr>Phần 1: Ôn nhận biết số lượng và thêm bớt trong phạm vi 4 </vt:lpstr>
      <vt:lpstr>PowerPoint Presentation</vt:lpstr>
      <vt:lpstr>PowerPoint Presentation</vt:lpstr>
      <vt:lpstr> </vt:lpstr>
      <vt:lpstr>Có bao nhiêu cách gộp 2 nhóm thành 4 đối tượng? Đó là những cách nào? </vt:lpstr>
      <vt:lpstr> Gộp theo yêu cầu </vt:lpstr>
      <vt:lpstr>  Gộp theo yêu cầu </vt:lpstr>
      <vt:lpstr>Xin chào và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MN HOA SEN</dc:title>
  <dc:creator>HuongTV</dc:creator>
  <cp:lastModifiedBy>fjd</cp:lastModifiedBy>
  <cp:revision>614</cp:revision>
  <dcterms:created xsi:type="dcterms:W3CDTF">2020-04-18T08:55:11Z</dcterms:created>
  <dcterms:modified xsi:type="dcterms:W3CDTF">2025-05-16T04:20:44Z</dcterms:modified>
</cp:coreProperties>
</file>