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2"/>
    <p:sldId id="257" r:id="rId3"/>
    <p:sldId id="268" r:id="rId4"/>
    <p:sldId id="258" r:id="rId5"/>
    <p:sldId id="259" r:id="rId6"/>
    <p:sldId id="260" r:id="rId7"/>
    <p:sldId id="261" r:id="rId8"/>
    <p:sldId id="263" r:id="rId9"/>
    <p:sldId id="262"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72"/>
      </p:cViewPr>
      <p:guideLst>
        <p:guide orient="horz" pos="212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D3EF45-CABA-481D-86FF-F5528A0BF4CA}"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D3EF45-CABA-481D-86FF-F5528A0BF4CA}"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D3EF45-CABA-481D-86FF-F5528A0BF4CA}"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D3EF45-CABA-481D-86FF-F5528A0BF4CA}"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D3EF45-CABA-481D-86FF-F5528A0BF4CA}"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D3EF45-CABA-481D-86FF-F5528A0BF4CA}"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D3EF45-CABA-481D-86FF-F5528A0BF4CA}" type="datetimeFigureOut">
              <a:rPr lang="en-US" smtClean="0"/>
              <a:t>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D3EF45-CABA-481D-86FF-F5528A0BF4CA}" type="datetimeFigureOut">
              <a:rPr lang="en-US" smtClean="0"/>
              <a:t>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D3EF45-CABA-481D-86FF-F5528A0BF4CA}" type="datetimeFigureOut">
              <a:rPr lang="en-US" smtClean="0"/>
              <a:t>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D3EF45-CABA-481D-86FF-F5528A0BF4CA}"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D3EF45-CABA-481D-86FF-F5528A0BF4CA}"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D3EF45-CABA-481D-86FF-F5528A0BF4CA}" type="datetimeFigureOut">
              <a:rPr lang="en-US" smtClean="0"/>
              <a:t>1/10/2025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C8B54-5863-47D9-975A-3EFE0587B0B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160510" cy="674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346710"/>
            <a:ext cx="7772400" cy="1359535"/>
          </a:xfrm>
        </p:spPr>
        <p:txBody>
          <a:bodyPr>
            <a:noAutofit/>
          </a:bodyPr>
          <a:lstStyle/>
          <a:p>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r>
            <a:b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r>
            <a:b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r>
            <a:b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r>
            <a:b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2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PHÒNG GD&amp;ĐT QUẬN LONG BIÊN</a:t>
            </a:r>
            <a:br>
              <a:rPr lang="en-US" sz="32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2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TRƯỜNG </a:t>
            </a:r>
            <a:r>
              <a:rPr lang="en-US" sz="32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MẦM NON HOA SỮA</a:t>
            </a:r>
            <a:r>
              <a:rPr lang="en-US"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r>
            <a:br>
              <a:rPr lang="en-US"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r>
            <a:br>
              <a:rPr lang="en-US"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r>
            <a:br>
              <a:rPr lang="en-US"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28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LĨNH VỰC: PHÁT TRIỂN NHẬN THỨC</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r>
            <a:b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2800" b="1" dirty="0" err="1">
                <a:solidFill>
                  <a:srgbClr val="FF0000"/>
                </a:solidFill>
                <a:latin typeface="Times New Roman" panose="02020603050405020304" pitchFamily="18" charset="0"/>
                <a:cs typeface="Times New Roman" panose="02020603050405020304" pitchFamily="18" charset="0"/>
                <a:sym typeface="+mn-ea"/>
              </a:rPr>
              <a:t>Đề</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tài</a:t>
            </a:r>
            <a:r>
              <a:rPr lang="en-US" sz="2800" b="1" dirty="0">
                <a:solidFill>
                  <a:srgbClr val="FF0000"/>
                </a:solidFill>
                <a:latin typeface="Times New Roman" panose="02020603050405020304" pitchFamily="18" charset="0"/>
                <a:cs typeface="Times New Roman" panose="02020603050405020304" pitchFamily="18" charset="0"/>
                <a:sym typeface="+mn-ea"/>
              </a:rPr>
              <a:t>	: </a:t>
            </a:r>
            <a:r>
              <a:rPr lang="en-US" sz="2800" b="1" dirty="0" err="1">
                <a:solidFill>
                  <a:srgbClr val="FF0000"/>
                </a:solidFill>
                <a:latin typeface="Times New Roman" panose="02020603050405020304" pitchFamily="18" charset="0"/>
                <a:cs typeface="Times New Roman" panose="02020603050405020304" pitchFamily="18" charset="0"/>
                <a:sym typeface="+mn-ea"/>
              </a:rPr>
              <a:t>Chắp</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ghép</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các</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hình</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học</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thành</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các</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hình</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đơn</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giản</a:t>
            </a:r>
            <a:r>
              <a:rPr lang="en-US" sz="2800" b="1" dirty="0">
                <a:solidFill>
                  <a:srgbClr val="FF0000"/>
                </a:solidFill>
                <a:latin typeface="Times New Roman" panose="02020603050405020304" pitchFamily="18" charset="0"/>
                <a:cs typeface="Times New Roman" panose="02020603050405020304" pitchFamily="18" charset="0"/>
                <a:sym typeface="+mn-ea"/>
              </a:rPr>
              <a:t>.</a:t>
            </a:r>
            <a:br>
              <a:rPr lang="en-US" sz="2800" b="1" dirty="0">
                <a:solidFill>
                  <a:srgbClr val="FF0000"/>
                </a:solidFill>
                <a:latin typeface="Times New Roman" panose="02020603050405020304" pitchFamily="18" charset="0"/>
                <a:cs typeface="Times New Roman" panose="02020603050405020304" pitchFamily="18" charset="0"/>
                <a:sym typeface="+mn-ea"/>
              </a:rPr>
            </a:br>
            <a:r>
              <a:rPr lang="en-US" sz="2800" b="1" dirty="0" err="1">
                <a:solidFill>
                  <a:srgbClr val="FF0000"/>
                </a:solidFill>
                <a:latin typeface="Times New Roman" panose="02020603050405020304" pitchFamily="18" charset="0"/>
                <a:cs typeface="Times New Roman" panose="02020603050405020304" pitchFamily="18" charset="0"/>
                <a:sym typeface="+mn-ea"/>
              </a:rPr>
              <a:t>Lứa</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tuổi</a:t>
            </a:r>
            <a:r>
              <a:rPr lang="en-US" sz="2800" b="1" dirty="0" smtClean="0">
                <a:solidFill>
                  <a:srgbClr val="FF0000"/>
                </a:solidFill>
                <a:latin typeface="Times New Roman" panose="02020603050405020304" pitchFamily="18" charset="0"/>
                <a:cs typeface="Times New Roman" panose="02020603050405020304" pitchFamily="18" charset="0"/>
                <a:sym typeface="+mn-ea"/>
              </a:rPr>
              <a:t>: MGB C1</a:t>
            </a:r>
            <a:r>
              <a:rPr lang="en-US" sz="2800" b="1" dirty="0" smtClean="0">
                <a:solidFill>
                  <a:srgbClr val="FF0000"/>
                </a:solidFill>
                <a:latin typeface="Times New Roman" panose="02020603050405020304" pitchFamily="18" charset="0"/>
                <a:cs typeface="Times New Roman" panose="02020603050405020304" pitchFamily="18" charset="0"/>
                <a:sym typeface="+mn-ea"/>
              </a:rPr>
              <a:t>.</a:t>
            </a:r>
            <a:r>
              <a:rPr lang="en-US" sz="2800" b="1" dirty="0">
                <a:solidFill>
                  <a:srgbClr val="FF0000"/>
                </a:solidFill>
                <a:latin typeface="Times New Roman" panose="02020603050405020304" pitchFamily="18" charset="0"/>
                <a:cs typeface="Times New Roman" panose="02020603050405020304" pitchFamily="18" charset="0"/>
                <a:sym typeface="+mn-ea"/>
              </a:rPr>
              <a:t/>
            </a:r>
            <a:br>
              <a:rPr lang="en-US" sz="2800" b="1" dirty="0">
                <a:solidFill>
                  <a:srgbClr val="FF0000"/>
                </a:solidFill>
                <a:latin typeface="Times New Roman" panose="02020603050405020304" pitchFamily="18" charset="0"/>
                <a:cs typeface="Times New Roman" panose="02020603050405020304" pitchFamily="18" charset="0"/>
                <a:sym typeface="+mn-ea"/>
              </a:rPr>
            </a:br>
            <a:r>
              <a:rPr lang="en-US" sz="2800" b="1" dirty="0" err="1">
                <a:solidFill>
                  <a:srgbClr val="FF0000"/>
                </a:solidFill>
                <a:latin typeface="Times New Roman" panose="02020603050405020304" pitchFamily="18" charset="0"/>
                <a:cs typeface="Times New Roman" panose="02020603050405020304" pitchFamily="18" charset="0"/>
                <a:sym typeface="+mn-ea"/>
              </a:rPr>
              <a:t>Người</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dạy</a:t>
            </a:r>
            <a:r>
              <a:rPr lang="en-US" sz="2800" b="1" dirty="0">
                <a:solidFill>
                  <a:srgbClr val="FF0000"/>
                </a:solidFill>
                <a:latin typeface="Times New Roman" panose="02020603050405020304" pitchFamily="18" charset="0"/>
                <a:cs typeface="Times New Roman" panose="02020603050405020304" pitchFamily="18" charset="0"/>
                <a:sym typeface="+mn-ea"/>
              </a:rPr>
              <a:t>	: </a:t>
            </a:r>
            <a:r>
              <a:rPr lang="en-US" sz="2800" b="1" dirty="0" err="1">
                <a:solidFill>
                  <a:srgbClr val="FF0000"/>
                </a:solidFill>
                <a:latin typeface="Times New Roman" panose="02020603050405020304" pitchFamily="18" charset="0"/>
                <a:cs typeface="Times New Roman" panose="02020603050405020304" pitchFamily="18" charset="0"/>
                <a:sym typeface="+mn-ea"/>
              </a:rPr>
              <a:t>Nguyễn</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Thị</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Kiều</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Oanh</a:t>
            </a:r>
            <a:r>
              <a:rPr lang="en-US" sz="2800" b="1" dirty="0" smtClean="0">
                <a:solidFill>
                  <a:srgbClr val="FF0000"/>
                </a:solidFill>
                <a:latin typeface="Times New Roman" panose="02020603050405020304" pitchFamily="18" charset="0"/>
                <a:cs typeface="Times New Roman" panose="02020603050405020304" pitchFamily="18" charset="0"/>
                <a:sym typeface="+mn-ea"/>
              </a:rPr>
              <a:t>.</a:t>
            </a:r>
            <a:r>
              <a:rPr lang="en-US" sz="8000" b="1" dirty="0">
                <a:solidFill>
                  <a:srgbClr val="FF0000"/>
                </a:solidFill>
                <a:latin typeface="Times New Roman" panose="02020603050405020304" pitchFamily="18" charset="0"/>
                <a:cs typeface="Times New Roman" panose="02020603050405020304" pitchFamily="18" charset="0"/>
                <a:sym typeface="+mn-ea"/>
              </a:rPr>
              <a:t/>
            </a:r>
            <a:br>
              <a:rPr lang="en-US" sz="8000" b="1" dirty="0">
                <a:solidFill>
                  <a:srgbClr val="FF0000"/>
                </a:solidFill>
                <a:latin typeface="Times New Roman" panose="02020603050405020304" pitchFamily="18" charset="0"/>
                <a:cs typeface="Times New Roman" panose="02020603050405020304" pitchFamily="18" charset="0"/>
                <a:sym typeface="+mn-ea"/>
              </a:rPr>
            </a:br>
            <a:r>
              <a:rPr lang="en-US"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r>
            <a:br>
              <a:rPr lang="en-US"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endParaRPr lang="en-US" sz="8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a:xfrm>
            <a:off x="1066800" y="2057400"/>
            <a:ext cx="8229600" cy="1143000"/>
          </a:xfrm>
        </p:spPr>
        <p:txBody>
          <a:bodyPr>
            <a:normAutofit fontScale="90000"/>
          </a:bodyPr>
          <a:lstStyle/>
          <a:p>
            <a:r>
              <a:rPr lang="en-US" u="sng" dirty="0" err="1">
                <a:solidFill>
                  <a:schemeClr val="accent6">
                    <a:lumMod val="50000"/>
                  </a:schemeClr>
                </a:solidFill>
                <a:latin typeface="Times New Roman" panose="02020603050405020304" pitchFamily="18" charset="0"/>
                <a:cs typeface="Times New Roman" panose="02020603050405020304" pitchFamily="18" charset="0"/>
              </a:rPr>
              <a:t>Trò</a:t>
            </a:r>
            <a:r>
              <a:rPr lang="en-US" u="sng" dirty="0">
                <a:solidFill>
                  <a:schemeClr val="accent6">
                    <a:lumMod val="50000"/>
                  </a:schemeClr>
                </a:solidFill>
                <a:latin typeface="Times New Roman" panose="02020603050405020304" pitchFamily="18" charset="0"/>
                <a:cs typeface="Times New Roman" panose="02020603050405020304" pitchFamily="18" charset="0"/>
              </a:rPr>
              <a:t> </a:t>
            </a:r>
            <a:r>
              <a:rPr lang="en-US" u="sng" dirty="0" err="1">
                <a:solidFill>
                  <a:schemeClr val="accent6">
                    <a:lumMod val="50000"/>
                  </a:schemeClr>
                </a:solidFill>
                <a:latin typeface="Times New Roman" panose="02020603050405020304" pitchFamily="18" charset="0"/>
                <a:cs typeface="Times New Roman" panose="02020603050405020304" pitchFamily="18" charset="0"/>
              </a:rPr>
              <a:t>chơi</a:t>
            </a:r>
            <a:r>
              <a:rPr lang="en-US" u="sng" dirty="0">
                <a:solidFill>
                  <a:schemeClr val="accent6">
                    <a:lumMod val="50000"/>
                  </a:schemeClr>
                </a:solidFill>
                <a:latin typeface="Times New Roman" panose="02020603050405020304" pitchFamily="18" charset="0"/>
                <a:cs typeface="Times New Roman" panose="02020603050405020304" pitchFamily="18" charset="0"/>
              </a:rPr>
              <a:t> 2: </a:t>
            </a:r>
            <a:r>
              <a:rPr lang="en-US" u="sng" dirty="0" err="1">
                <a:solidFill>
                  <a:schemeClr val="accent6">
                    <a:lumMod val="50000"/>
                  </a:schemeClr>
                </a:solidFill>
                <a:latin typeface="Times New Roman" panose="02020603050405020304" pitchFamily="18" charset="0"/>
                <a:cs typeface="Times New Roman" panose="02020603050405020304" pitchFamily="18" charset="0"/>
              </a:rPr>
              <a:t>Ghép</a:t>
            </a:r>
            <a:r>
              <a:rPr lang="en-US" u="sng" dirty="0">
                <a:solidFill>
                  <a:schemeClr val="accent6">
                    <a:lumMod val="50000"/>
                  </a:schemeClr>
                </a:solidFill>
                <a:latin typeface="Times New Roman" panose="02020603050405020304" pitchFamily="18" charset="0"/>
                <a:cs typeface="Times New Roman" panose="02020603050405020304" pitchFamily="18" charset="0"/>
              </a:rPr>
              <a:t> </a:t>
            </a:r>
            <a:r>
              <a:rPr lang="en-US" u="sng" dirty="0" err="1">
                <a:solidFill>
                  <a:schemeClr val="accent6">
                    <a:lumMod val="50000"/>
                  </a:schemeClr>
                </a:solidFill>
                <a:latin typeface="Times New Roman" panose="02020603050405020304" pitchFamily="18" charset="0"/>
                <a:cs typeface="Times New Roman" panose="02020603050405020304" pitchFamily="18" charset="0"/>
              </a:rPr>
              <a:t>hình</a:t>
            </a:r>
            <a:r>
              <a:rPr lang="en-US" u="sng" dirty="0">
                <a:solidFill>
                  <a:schemeClr val="accent6">
                    <a:lumMod val="50000"/>
                  </a:schemeClr>
                </a:solidFill>
                <a:latin typeface="Times New Roman" panose="02020603050405020304" pitchFamily="18" charset="0"/>
                <a:cs typeface="Times New Roman" panose="02020603050405020304" pitchFamily="18" charset="0"/>
              </a:rPr>
              <a:t/>
            </a:r>
            <a:br>
              <a:rPr lang="en-US" u="sng" dirty="0">
                <a:solidFill>
                  <a:schemeClr val="accent6">
                    <a:lumMod val="50000"/>
                  </a:schemeClr>
                </a:solidFill>
                <a:latin typeface="Times New Roman" panose="02020603050405020304" pitchFamily="18" charset="0"/>
                <a:cs typeface="Times New Roman" panose="02020603050405020304" pitchFamily="18" charset="0"/>
              </a:rPr>
            </a:b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a:t>
            </a:r>
            <a:r>
              <a:rPr lang="pt-BR" sz="4000" dirty="0">
                <a:latin typeface="Times New Roman" panose="02020603050405020304" pitchFamily="18" charset="0"/>
                <a:cs typeface="Times New Roman" panose="02020603050405020304" pitchFamily="18" charset="0"/>
              </a:rPr>
              <a:t>Cô  chia lớp thành 2 đội. Nhiệm vụ của 2 đội là gắn mặt cười vào hình chắp ghép đúng. Trò chơi bắt đầu bằng 1 bản nhạc. Kết thúc bản nhạc đội nào gắn được nhiều mặt cười đúng sẽ là đội chiến thắng. </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endParaRPr lang="en-US" sz="4000" dirty="0">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0" y="609600"/>
            <a:ext cx="9160397"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2363165"/>
            <a:ext cx="7772400" cy="1143000"/>
          </a:xfrm>
        </p:spPr>
        <p:txBody>
          <a:bodyPr>
            <a:noAutofit/>
          </a:bodyPr>
          <a:lstStyle/>
          <a:p>
            <a:r>
              <a:rPr lang="en-US" sz="8000" b="1">
                <a:latin typeface="Times New Roman" panose="02020603050405020304" pitchFamily="18" charset="0"/>
                <a:cs typeface="Times New Roman" panose="02020603050405020304" pitchFamily="18" charset="0"/>
              </a:rPr>
              <a:t>3. Kết thúc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a:xfrm>
            <a:off x="0" y="533400"/>
            <a:ext cx="9144000" cy="2286000"/>
          </a:xfrm>
        </p:spPr>
        <p:txBody>
          <a:bodyPr>
            <a:normAutofit/>
          </a:bodyPr>
          <a:lstStyle/>
          <a:p>
            <a:r>
              <a:rPr lang="en-US" sz="6000" b="1" u="sng">
                <a:solidFill>
                  <a:srgbClr val="FF0000"/>
                </a:solidFill>
                <a:latin typeface="Times New Roman" panose="02020603050405020304" pitchFamily="18" charset="0"/>
                <a:cs typeface="Times New Roman" panose="02020603050405020304" pitchFamily="18" charset="0"/>
              </a:rPr>
              <a:t>1. Ổn định tổ chức:</a:t>
            </a:r>
            <a:br>
              <a:rPr lang="en-US" sz="6000" b="1" u="sng">
                <a:solidFill>
                  <a:srgbClr val="FF0000"/>
                </a:solidFill>
                <a:latin typeface="Times New Roman" panose="02020603050405020304" pitchFamily="18" charset="0"/>
                <a:cs typeface="Times New Roman" panose="02020603050405020304" pitchFamily="18" charset="0"/>
              </a:rPr>
            </a:br>
            <a:r>
              <a:rPr lang="en-US">
                <a:solidFill>
                  <a:srgbClr val="FF0000"/>
                </a:solidFill>
                <a:latin typeface="Times New Roman" panose="02020603050405020304" pitchFamily="18" charset="0"/>
                <a:cs typeface="Times New Roman" panose="02020603050405020304" pitchFamily="18" charset="0"/>
              </a:rPr>
              <a:t>Cô </a:t>
            </a:r>
            <a:r>
              <a:rPr lang="en-US" dirty="0" err="1">
                <a:solidFill>
                  <a:srgbClr val="FF0000"/>
                </a:solidFill>
                <a:latin typeface="Times New Roman" panose="02020603050405020304" pitchFamily="18" charset="0"/>
                <a:cs typeface="Times New Roman" panose="02020603050405020304" pitchFamily="18" charset="0"/>
              </a:rPr>
              <a:t>và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trẻ</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cùng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hát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bài</a:t>
            </a:r>
            <a:r>
              <a:rPr lang="en-US" dirty="0">
                <a:solidFill>
                  <a:srgbClr val="FF0000"/>
                </a:solidFill>
                <a:latin typeface="Times New Roman" panose="02020603050405020304" pitchFamily="18" charset="0"/>
                <a:cs typeface="Times New Roman" panose="02020603050405020304" pitchFamily="18" charset="0"/>
              </a:rPr>
              <a:t> “ </a:t>
            </a:r>
            <a:r>
              <a:rPr lang="en-US" dirty="0" err="1">
                <a:solidFill>
                  <a:srgbClr val="FF0000"/>
                </a:solidFill>
                <a:latin typeface="Times New Roman" panose="02020603050405020304" pitchFamily="18" charset="0"/>
                <a:cs typeface="Times New Roman" panose="02020603050405020304" pitchFamily="18" charset="0"/>
              </a:rPr>
              <a:t>Bạn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ơi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có</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biết</a:t>
            </a:r>
            <a:r>
              <a:rPr lang="en-US" dirty="0">
                <a:solidFill>
                  <a:srgbClr val="FF0000"/>
                </a:solidFill>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3276600"/>
            <a:ext cx="2819400" cy="3095625"/>
          </a:xfrm>
          <a:prstGeom prst="rect">
            <a:avLst/>
          </a:prstGeom>
        </p:spPr>
      </p:pic>
      <p:pic>
        <p:nvPicPr>
          <p:cNvPr id="8" name="BanOiCoBiet-V.A-262408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05800" y="2286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104"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9"/>
            <a:ext cx="9161743" cy="6856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313671" y="1676400"/>
            <a:ext cx="8534400" cy="3352800"/>
          </a:xfrm>
        </p:spPr>
        <p:txBody>
          <a:bodyPr>
            <a:noAutofit/>
          </a:bodyPr>
          <a:lstStyle/>
          <a:p>
            <a:r>
              <a:rPr lang="en-US" sz="8000" b="1">
                <a:latin typeface="Times New Roman" panose="02020603050405020304" pitchFamily="18" charset="0"/>
                <a:cs typeface="Times New Roman" panose="02020603050405020304" pitchFamily="18" charset="0"/>
              </a:rPr>
              <a:t>2. Phương pháp hình thức tổ chức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5" y="0"/>
            <a:ext cx="9144000" cy="6858000"/>
          </a:xfrm>
          <a:prstGeom prst="rect">
            <a:avLst/>
          </a:prstGeom>
        </p:spPr>
      </p:pic>
      <p:sp>
        <p:nvSpPr>
          <p:cNvPr id="4" name="Title 3"/>
          <p:cNvSpPr>
            <a:spLocks noGrp="1"/>
          </p:cNvSpPr>
          <p:nvPr>
            <p:ph type="title"/>
          </p:nvPr>
        </p:nvSpPr>
        <p:spPr>
          <a:xfrm>
            <a:off x="1371600" y="34636"/>
            <a:ext cx="7897090" cy="1143000"/>
          </a:xfrm>
        </p:spPr>
        <p:txBody>
          <a:bodyPr/>
          <a:lstStyle/>
          <a:p>
            <a:r>
              <a:rPr lang="en-US" dirty="0" err="1">
                <a:solidFill>
                  <a:srgbClr val="7030A0"/>
                </a:solidFill>
                <a:latin typeface="Times New Roman" panose="02020603050405020304" pitchFamily="18" charset="0"/>
                <a:cs typeface="Times New Roman" panose="02020603050405020304" pitchFamily="18" charset="0"/>
              </a:rPr>
              <a:t>Hoạt</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động</a:t>
            </a:r>
            <a:r>
              <a:rPr lang="en-US" dirty="0">
                <a:solidFill>
                  <a:srgbClr val="7030A0"/>
                </a:solidFill>
                <a:latin typeface="Times New Roman" panose="02020603050405020304" pitchFamily="18" charset="0"/>
                <a:cs typeface="Times New Roman" panose="02020603050405020304" pitchFamily="18" charset="0"/>
              </a:rPr>
              <a:t> 1: </a:t>
            </a:r>
            <a:r>
              <a:rPr lang="en-US" dirty="0" err="1">
                <a:solidFill>
                  <a:srgbClr val="7030A0"/>
                </a:solidFill>
                <a:latin typeface="Times New Roman" panose="02020603050405020304" pitchFamily="18" charset="0"/>
                <a:cs typeface="Times New Roman" panose="02020603050405020304" pitchFamily="18" charset="0"/>
              </a:rPr>
              <a:t>Ôn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các</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hình</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đã</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học</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600200" y="1295400"/>
            <a:ext cx="1981200" cy="1905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86400" y="1295400"/>
            <a:ext cx="3124200" cy="1905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2362200" y="4343400"/>
            <a:ext cx="2819400" cy="22860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48400" y="4229100"/>
            <a:ext cx="2362200" cy="2400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6"/>
          <p:cNvSpPr>
            <a:spLocks noGrp="1"/>
          </p:cNvSpPr>
          <p:nvPr>
            <p:ph type="title"/>
          </p:nvPr>
        </p:nvSpPr>
        <p:spPr>
          <a:xfrm>
            <a:off x="838200" y="1600200"/>
            <a:ext cx="8001000" cy="1371600"/>
          </a:xfrm>
        </p:spPr>
        <p:txBody>
          <a:bodyPr>
            <a:normAutofit fontScale="90000"/>
          </a:bodyPr>
          <a:lstStyle/>
          <a:p>
            <a:r>
              <a:rPr lang="en-US" dirty="0" err="1">
                <a:solidFill>
                  <a:srgbClr val="FF0000"/>
                </a:solidFill>
                <a:latin typeface="Times New Roman" panose="02020603050405020304" pitchFamily="18" charset="0"/>
                <a:cs typeface="Times New Roman" panose="02020603050405020304" pitchFamily="18" charset="0"/>
              </a:rPr>
              <a:t>Hoạt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động</a:t>
            </a:r>
            <a:r>
              <a:rPr lang="en-US" dirty="0">
                <a:solidFill>
                  <a:srgbClr val="FF0000"/>
                </a:solidFill>
                <a:latin typeface="Times New Roman" panose="02020603050405020304" pitchFamily="18" charset="0"/>
                <a:cs typeface="Times New Roman" panose="02020603050405020304" pitchFamily="18" charset="0"/>
              </a:rPr>
              <a:t> 2: </a:t>
            </a:r>
            <a:r>
              <a:rPr lang="en-US" dirty="0" err="1">
                <a:solidFill>
                  <a:srgbClr val="FF0000"/>
                </a:solidFill>
                <a:latin typeface="Times New Roman" panose="02020603050405020304" pitchFamily="18" charset="0"/>
                <a:cs typeface="Times New Roman" panose="02020603050405020304" pitchFamily="18" charset="0"/>
              </a:rPr>
              <a:t>Dạy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chắp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ghép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hình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học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thành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hình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đơn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giản</a:t>
            </a: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4191000"/>
            <a:ext cx="2819400" cy="1905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785162"/>
            <a:ext cx="9144000" cy="6858000"/>
          </a:xfrm>
          <a:prstGeom prst="rect">
            <a:avLst/>
          </a:prstGeom>
        </p:spPr>
      </p:pic>
      <p:sp>
        <p:nvSpPr>
          <p:cNvPr id="4" name="Isosceles Triangle 3"/>
          <p:cNvSpPr/>
          <p:nvPr/>
        </p:nvSpPr>
        <p:spPr>
          <a:xfrm rot="13523307">
            <a:off x="-371836" y="3431397"/>
            <a:ext cx="3423746" cy="167160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p:cNvSpPr/>
          <p:nvPr/>
        </p:nvSpPr>
        <p:spPr>
          <a:xfrm rot="2710393">
            <a:off x="849724" y="2262940"/>
            <a:ext cx="3423746" cy="1671606"/>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24400" y="2971800"/>
            <a:ext cx="1371600" cy="2590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37564" y="2971800"/>
            <a:ext cx="1371600" cy="2590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927474" y="228600"/>
            <a:ext cx="6844925" cy="1066799"/>
          </a:xfrm>
        </p:spPr>
        <p:txBody>
          <a:bodyPr>
            <a:normAutofit/>
          </a:bodyPr>
          <a:lstStyle/>
          <a:p>
            <a:pPr algn="l"/>
            <a:r>
              <a:rPr lang="en-US" dirty="0">
                <a:solidFill>
                  <a:schemeClr val="accent6">
                    <a:lumMod val="50000"/>
                  </a:schemeClr>
                </a:solidFill>
                <a:latin typeface="Times New Roman" panose="02020603050405020304" pitchFamily="18" charset="0"/>
                <a:cs typeface="Times New Roman" panose="02020603050405020304" pitchFamily="18" charset="0"/>
              </a:rPr>
              <a:t>a. </a:t>
            </a:r>
            <a:r>
              <a:rPr lang="en-US" dirty="0" err="1">
                <a:solidFill>
                  <a:schemeClr val="accent6">
                    <a:lumMod val="50000"/>
                  </a:schemeClr>
                </a:solidFill>
                <a:latin typeface="Times New Roman" panose="02020603050405020304" pitchFamily="18" charset="0"/>
                <a:cs typeface="Times New Roman" panose="02020603050405020304" pitchFamily="18" charset="0"/>
              </a:rPr>
              <a:t>Chắp</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ghép</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hình</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vuông</a:t>
            </a:r>
            <a:r>
              <a:rPr lang="en-US"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0" name="8-Point Star 9"/>
          <p:cNvSpPr/>
          <p:nvPr/>
        </p:nvSpPr>
        <p:spPr>
          <a:xfrm>
            <a:off x="1143001" y="3827318"/>
            <a:ext cx="838200" cy="838200"/>
          </a:xfrm>
          <a:prstGeom prst="star8">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38100">
                  <a:solidFill>
                    <a:schemeClr val="tx1"/>
                  </a:solidFill>
                </a:ln>
                <a:solidFill>
                  <a:srgbClr val="FFFF00"/>
                </a:solidFill>
                <a:latin typeface="Times New Roman" panose="02020603050405020304" pitchFamily="18" charset="0"/>
                <a:cs typeface="Times New Roman" panose="02020603050405020304" pitchFamily="18" charset="0"/>
              </a:rPr>
              <a:t>1</a:t>
            </a:r>
          </a:p>
        </p:txBody>
      </p:sp>
      <p:sp>
        <p:nvSpPr>
          <p:cNvPr id="11" name="8-Point Star 10"/>
          <p:cNvSpPr/>
          <p:nvPr/>
        </p:nvSpPr>
        <p:spPr>
          <a:xfrm>
            <a:off x="2126674" y="2679643"/>
            <a:ext cx="838200" cy="838200"/>
          </a:xfrm>
          <a:prstGeom prst="star8">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38100">
                  <a:solidFill>
                    <a:schemeClr val="tx1"/>
                  </a:solidFill>
                </a:ln>
                <a:solidFill>
                  <a:srgbClr val="FFFF00"/>
                </a:solidFill>
                <a:latin typeface="Times New Roman" panose="02020603050405020304" pitchFamily="18" charset="0"/>
                <a:cs typeface="Times New Roman" panose="02020603050405020304" pitchFamily="18" charset="0"/>
              </a:rPr>
              <a:t>2</a:t>
            </a:r>
          </a:p>
        </p:txBody>
      </p:sp>
      <p:sp>
        <p:nvSpPr>
          <p:cNvPr id="12" name="8-Point Star 11"/>
          <p:cNvSpPr/>
          <p:nvPr/>
        </p:nvSpPr>
        <p:spPr>
          <a:xfrm>
            <a:off x="6404264" y="3816927"/>
            <a:ext cx="838200" cy="838200"/>
          </a:xfrm>
          <a:prstGeom prst="star8">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38100">
                  <a:solidFill>
                    <a:schemeClr val="tx1"/>
                  </a:solidFill>
                </a:ln>
                <a:solidFill>
                  <a:srgbClr val="FFFF00"/>
                </a:solidFill>
                <a:latin typeface="Times New Roman" panose="02020603050405020304" pitchFamily="18" charset="0"/>
                <a:cs typeface="Times New Roman" panose="02020603050405020304" pitchFamily="18" charset="0"/>
              </a:rPr>
              <a:t>2</a:t>
            </a:r>
          </a:p>
        </p:txBody>
      </p:sp>
      <p:sp>
        <p:nvSpPr>
          <p:cNvPr id="13" name="8-Point Star 12"/>
          <p:cNvSpPr/>
          <p:nvPr/>
        </p:nvSpPr>
        <p:spPr>
          <a:xfrm>
            <a:off x="4991100" y="3816927"/>
            <a:ext cx="838200" cy="838200"/>
          </a:xfrm>
          <a:prstGeom prst="star8">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38100">
                  <a:solidFill>
                    <a:schemeClr val="tx1"/>
                  </a:solidFill>
                </a:ln>
                <a:solidFill>
                  <a:srgbClr val="FFFF00"/>
                </a:solidFill>
                <a:latin typeface="Times New Roman" panose="02020603050405020304" pitchFamily="18" charset="0"/>
                <a:cs typeface="Times New Roman" panose="02020603050405020304" pitchFamily="18" charset="0"/>
              </a:rPr>
              <a:t>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0"/>
            <a:ext cx="9144000" cy="6858000"/>
          </a:xfrm>
          <a:prstGeom prst="rect">
            <a:avLst/>
          </a:prstGeom>
        </p:spPr>
      </p:pic>
      <p:sp>
        <p:nvSpPr>
          <p:cNvPr id="6" name="Title 5"/>
          <p:cNvSpPr>
            <a:spLocks noGrp="1"/>
          </p:cNvSpPr>
          <p:nvPr>
            <p:ph type="title"/>
          </p:nvPr>
        </p:nvSpPr>
        <p:spPr>
          <a:xfrm>
            <a:off x="2057400" y="274638"/>
            <a:ext cx="7086600" cy="1143000"/>
          </a:xfrm>
        </p:spPr>
        <p:txBody>
          <a:bodyPr/>
          <a:lstStyle/>
          <a:p>
            <a:r>
              <a:rPr lang="en-US" dirty="0">
                <a:solidFill>
                  <a:schemeClr val="accent6">
                    <a:lumMod val="50000"/>
                  </a:schemeClr>
                </a:solidFill>
                <a:latin typeface="Times New Roman" panose="02020603050405020304" pitchFamily="18" charset="0"/>
                <a:cs typeface="Times New Roman" panose="02020603050405020304" pitchFamily="18" charset="0"/>
              </a:rPr>
              <a:t>b. </a:t>
            </a:r>
            <a:r>
              <a:rPr lang="en-US" dirty="0" err="1">
                <a:solidFill>
                  <a:schemeClr val="accent6">
                    <a:lumMod val="50000"/>
                  </a:schemeClr>
                </a:solidFill>
                <a:latin typeface="Times New Roman" panose="02020603050405020304" pitchFamily="18" charset="0"/>
                <a:cs typeface="Times New Roman" panose="02020603050405020304" pitchFamily="18" charset="0"/>
              </a:rPr>
              <a:t>Chắp</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ghép</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hình</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chữ</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nhật</a:t>
            </a:r>
            <a:r>
              <a:rPr lang="en-US"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7" name="Isosceles Triangle 6"/>
          <p:cNvSpPr/>
          <p:nvPr/>
        </p:nvSpPr>
        <p:spPr>
          <a:xfrm rot="13499350">
            <a:off x="1357782" y="2344074"/>
            <a:ext cx="2642331" cy="1327293"/>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13499994">
            <a:off x="3253683" y="2343986"/>
            <a:ext cx="2642331" cy="1327293"/>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2715988">
            <a:off x="4202290" y="1370191"/>
            <a:ext cx="2642331" cy="1327293"/>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2709853">
            <a:off x="2308722" y="1374407"/>
            <a:ext cx="2642331" cy="1327293"/>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171373" y="4411107"/>
            <a:ext cx="1860651" cy="176109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32024" y="4411106"/>
            <a:ext cx="1860651" cy="176109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8-Point Star 13"/>
          <p:cNvSpPr/>
          <p:nvPr/>
        </p:nvSpPr>
        <p:spPr>
          <a:xfrm>
            <a:off x="2259847" y="2514600"/>
            <a:ext cx="838200" cy="838200"/>
          </a:xfrm>
          <a:prstGeom prst="star8">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38100">
                  <a:solidFill>
                    <a:schemeClr val="tx1"/>
                  </a:solidFill>
                </a:ln>
                <a:solidFill>
                  <a:srgbClr val="FF0000"/>
                </a:solidFill>
                <a:latin typeface="Times New Roman" panose="02020603050405020304" pitchFamily="18" charset="0"/>
                <a:cs typeface="Times New Roman" panose="02020603050405020304" pitchFamily="18" charset="0"/>
              </a:rPr>
              <a:t>1</a:t>
            </a:r>
          </a:p>
        </p:txBody>
      </p:sp>
      <p:sp>
        <p:nvSpPr>
          <p:cNvPr id="15" name="8-Point Star 14"/>
          <p:cNvSpPr/>
          <p:nvPr/>
        </p:nvSpPr>
        <p:spPr>
          <a:xfrm>
            <a:off x="5032024" y="1735281"/>
            <a:ext cx="838200" cy="838200"/>
          </a:xfrm>
          <a:prstGeom prst="star8">
            <a:avLst/>
          </a:prstGeom>
          <a:solidFill>
            <a:srgbClr val="FFFF0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38100">
                  <a:solidFill>
                    <a:schemeClr val="tx1"/>
                  </a:solidFill>
                </a:ln>
                <a:solidFill>
                  <a:srgbClr val="FF0000"/>
                </a:solidFill>
                <a:latin typeface="Times New Roman" panose="02020603050405020304" pitchFamily="18" charset="0"/>
                <a:cs typeface="Times New Roman" panose="02020603050405020304" pitchFamily="18" charset="0"/>
              </a:rPr>
              <a:t>4</a:t>
            </a:r>
          </a:p>
        </p:txBody>
      </p:sp>
      <p:sp>
        <p:nvSpPr>
          <p:cNvPr id="16" name="8-Point Star 15"/>
          <p:cNvSpPr/>
          <p:nvPr/>
        </p:nvSpPr>
        <p:spPr>
          <a:xfrm>
            <a:off x="3098047" y="1828800"/>
            <a:ext cx="838200" cy="838200"/>
          </a:xfrm>
          <a:prstGeom prst="star8">
            <a:avLst/>
          </a:prstGeom>
          <a:solidFill>
            <a:srgbClr val="FFFF0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38100">
                  <a:solidFill>
                    <a:schemeClr val="tx1"/>
                  </a:solidFill>
                </a:ln>
                <a:solidFill>
                  <a:srgbClr val="FF0000"/>
                </a:solidFill>
                <a:latin typeface="Times New Roman" panose="02020603050405020304" pitchFamily="18" charset="0"/>
                <a:cs typeface="Times New Roman" panose="02020603050405020304" pitchFamily="18" charset="0"/>
              </a:rPr>
              <a:t>2</a:t>
            </a:r>
          </a:p>
        </p:txBody>
      </p:sp>
      <p:sp>
        <p:nvSpPr>
          <p:cNvPr id="17" name="8-Point Star 16"/>
          <p:cNvSpPr/>
          <p:nvPr/>
        </p:nvSpPr>
        <p:spPr>
          <a:xfrm>
            <a:off x="4240407" y="2483427"/>
            <a:ext cx="838200" cy="838200"/>
          </a:xfrm>
          <a:prstGeom prst="star8">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38100">
                  <a:solidFill>
                    <a:schemeClr val="tx1"/>
                  </a:solidFill>
                </a:ln>
                <a:solidFill>
                  <a:srgbClr val="FF0000"/>
                </a:solidFill>
                <a:latin typeface="Times New Roman" panose="02020603050405020304" pitchFamily="18" charset="0"/>
                <a:cs typeface="Times New Roman" panose="02020603050405020304" pitchFamily="18" charset="0"/>
              </a:rPr>
              <a:t>3</a:t>
            </a:r>
          </a:p>
        </p:txBody>
      </p:sp>
      <p:sp>
        <p:nvSpPr>
          <p:cNvPr id="18" name="8-Point Star 17"/>
          <p:cNvSpPr/>
          <p:nvPr/>
        </p:nvSpPr>
        <p:spPr>
          <a:xfrm>
            <a:off x="5543249" y="4844844"/>
            <a:ext cx="838200" cy="838200"/>
          </a:xfrm>
          <a:prstGeom prst="star8">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38100">
                  <a:solidFill>
                    <a:schemeClr val="tx1"/>
                  </a:solidFill>
                </a:ln>
                <a:solidFill>
                  <a:srgbClr val="FFFF00"/>
                </a:solidFill>
                <a:latin typeface="Times New Roman" panose="02020603050405020304" pitchFamily="18" charset="0"/>
                <a:cs typeface="Times New Roman" panose="02020603050405020304" pitchFamily="18" charset="0"/>
              </a:rPr>
              <a:t>2</a:t>
            </a:r>
          </a:p>
        </p:txBody>
      </p:sp>
      <p:sp>
        <p:nvSpPr>
          <p:cNvPr id="19" name="8-Point Star 18"/>
          <p:cNvSpPr/>
          <p:nvPr/>
        </p:nvSpPr>
        <p:spPr>
          <a:xfrm>
            <a:off x="3629887" y="4872553"/>
            <a:ext cx="838200" cy="838200"/>
          </a:xfrm>
          <a:prstGeom prst="star8">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38100">
                  <a:solidFill>
                    <a:schemeClr val="tx1"/>
                  </a:solidFill>
                </a:ln>
                <a:solidFill>
                  <a:srgbClr val="FFFF00"/>
                </a:solidFill>
                <a:latin typeface="Times New Roman" panose="02020603050405020304" pitchFamily="18" charset="0"/>
                <a:cs typeface="Times New Roman" panose="02020603050405020304" pitchFamily="18" charset="0"/>
              </a:rPr>
              <a:t>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Title 4"/>
          <p:cNvSpPr>
            <a:spLocks noGrp="1"/>
          </p:cNvSpPr>
          <p:nvPr>
            <p:ph type="title"/>
          </p:nvPr>
        </p:nvSpPr>
        <p:spPr>
          <a:xfrm>
            <a:off x="457200" y="2057400"/>
            <a:ext cx="8229600" cy="2438400"/>
          </a:xfrm>
        </p:spPr>
        <p:txBody>
          <a:bodyPr>
            <a:normAutofit/>
          </a:bodyPr>
          <a:lstStyle/>
          <a:p>
            <a:r>
              <a:rPr lang="en-US" sz="8000" b="1" dirty="0">
                <a:solidFill>
                  <a:schemeClr val="bg1"/>
                </a:solidFill>
                <a:latin typeface="Times New Roman" panose="02020603050405020304" pitchFamily="18" charset="0"/>
                <a:cs typeface="Times New Roman" panose="02020603050405020304" pitchFamily="18" charset="0"/>
              </a:rPr>
              <a:t>TRÒ CHƠI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a:xfrm>
            <a:off x="457200" y="2552700"/>
            <a:ext cx="8229600" cy="1752600"/>
          </a:xfrm>
        </p:spPr>
        <p:txBody>
          <a:bodyPr>
            <a:normAutofit fontScale="90000"/>
          </a:bodyPr>
          <a:lstStyle/>
          <a:p>
            <a:r>
              <a:rPr lang="en-US" u="sng" dirty="0" err="1">
                <a:solidFill>
                  <a:schemeClr val="accent6">
                    <a:lumMod val="75000"/>
                  </a:schemeClr>
                </a:solidFill>
                <a:latin typeface="Times New Roman" panose="02020603050405020304" pitchFamily="18" charset="0"/>
                <a:cs typeface="Times New Roman" panose="02020603050405020304" pitchFamily="18" charset="0"/>
              </a:rPr>
              <a:t>Trò</a:t>
            </a:r>
            <a:r>
              <a:rPr lang="en-US" u="sng" dirty="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a:solidFill>
                  <a:schemeClr val="accent6">
                    <a:lumMod val="75000"/>
                  </a:schemeClr>
                </a:solidFill>
                <a:latin typeface="Times New Roman" panose="02020603050405020304" pitchFamily="18" charset="0"/>
                <a:cs typeface="Times New Roman" panose="02020603050405020304" pitchFamily="18" charset="0"/>
              </a:rPr>
              <a:t>chơi</a:t>
            </a:r>
            <a:r>
              <a:rPr lang="en-US" u="sng" dirty="0">
                <a:solidFill>
                  <a:schemeClr val="accent6">
                    <a:lumMod val="75000"/>
                  </a:schemeClr>
                </a:solidFill>
                <a:latin typeface="Times New Roman" panose="02020603050405020304" pitchFamily="18" charset="0"/>
                <a:cs typeface="Times New Roman" panose="02020603050405020304" pitchFamily="18" charset="0"/>
              </a:rPr>
              <a:t> 1: </a:t>
            </a:r>
            <a:r>
              <a:rPr lang="en-US" u="sng" dirty="0" err="1">
                <a:solidFill>
                  <a:schemeClr val="accent6">
                    <a:lumMod val="75000"/>
                  </a:schemeClr>
                </a:solidFill>
                <a:latin typeface="Times New Roman" panose="02020603050405020304" pitchFamily="18" charset="0"/>
                <a:cs typeface="Times New Roman" panose="02020603050405020304" pitchFamily="18" charset="0"/>
              </a:rPr>
              <a:t>Chắp</a:t>
            </a:r>
            <a:r>
              <a:rPr lang="en-US" u="sng" dirty="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a:solidFill>
                  <a:schemeClr val="accent6">
                    <a:lumMod val="75000"/>
                  </a:schemeClr>
                </a:solidFill>
                <a:latin typeface="Times New Roman" panose="02020603050405020304" pitchFamily="18" charset="0"/>
                <a:cs typeface="Times New Roman" panose="02020603050405020304" pitchFamily="18" charset="0"/>
              </a:rPr>
              <a:t>ghép</a:t>
            </a:r>
            <a:r>
              <a:rPr lang="en-US" u="sng" dirty="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a:solidFill>
                  <a:schemeClr val="accent6">
                    <a:lumMod val="75000"/>
                  </a:schemeClr>
                </a:solidFill>
                <a:latin typeface="Times New Roman" panose="02020603050405020304" pitchFamily="18" charset="0"/>
                <a:cs typeface="Times New Roman" panose="02020603050405020304" pitchFamily="18" charset="0"/>
              </a:rPr>
              <a:t>các</a:t>
            </a:r>
            <a:r>
              <a:rPr lang="en-US" u="sng" dirty="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a:solidFill>
                  <a:schemeClr val="accent6">
                    <a:lumMod val="75000"/>
                  </a:schemeClr>
                </a:solidFill>
                <a:latin typeface="Times New Roman" panose="02020603050405020304" pitchFamily="18" charset="0"/>
                <a:cs typeface="Times New Roman" panose="02020603050405020304" pitchFamily="18" charset="0"/>
              </a:rPr>
              <a:t>phương</a:t>
            </a:r>
            <a:r>
              <a:rPr lang="en-US" u="sng" dirty="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a:solidFill>
                  <a:schemeClr val="accent6">
                    <a:lumMod val="75000"/>
                  </a:schemeClr>
                </a:solidFill>
                <a:latin typeface="Times New Roman" panose="02020603050405020304" pitchFamily="18" charset="0"/>
                <a:cs typeface="Times New Roman" panose="02020603050405020304" pitchFamily="18" charset="0"/>
              </a:rPr>
              <a:t>tiện</a:t>
            </a:r>
            <a:r>
              <a:rPr lang="en-US" u="sng" dirty="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a:solidFill>
                  <a:schemeClr val="accent6">
                    <a:lumMod val="75000"/>
                  </a:schemeClr>
                </a:solidFill>
                <a:latin typeface="Times New Roman" panose="02020603050405020304" pitchFamily="18" charset="0"/>
                <a:cs typeface="Times New Roman" panose="02020603050405020304" pitchFamily="18" charset="0"/>
              </a:rPr>
              <a:t>giao</a:t>
            </a:r>
            <a:r>
              <a:rPr lang="en-US" u="sng" dirty="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a:solidFill>
                  <a:schemeClr val="accent6">
                    <a:lumMod val="75000"/>
                  </a:schemeClr>
                </a:solidFill>
                <a:latin typeface="Times New Roman" panose="02020603050405020304" pitchFamily="18" charset="0"/>
                <a:cs typeface="Times New Roman" panose="02020603050405020304" pitchFamily="18" charset="0"/>
              </a:rPr>
              <a:t>thông</a:t>
            </a:r>
            <a:r>
              <a:rPr lang="en-US" u="sng" dirty="0">
                <a:solidFill>
                  <a:schemeClr val="accent6">
                    <a:lumMod val="75000"/>
                  </a:schemeClr>
                </a:solidFill>
                <a:latin typeface="Times New Roman" panose="02020603050405020304" pitchFamily="18" charset="0"/>
                <a:cs typeface="Times New Roman" panose="02020603050405020304" pitchFamily="18" charset="0"/>
              </a:rPr>
              <a:t/>
            </a:r>
            <a:br>
              <a:rPr lang="en-US" u="sng" dirty="0">
                <a:solidFill>
                  <a:schemeClr val="accent6">
                    <a:lumMod val="75000"/>
                  </a:schemeClr>
                </a:solidFill>
                <a:latin typeface="Times New Roman" panose="02020603050405020304" pitchFamily="18" charset="0"/>
                <a:cs typeface="Times New Roman" panose="02020603050405020304" pitchFamily="18" charset="0"/>
              </a:rPr>
            </a:br>
            <a:r>
              <a:rPr lang="en-US" sz="4000" dirty="0" err="1">
                <a:latin typeface="Times New Roman" panose="02020603050405020304" pitchFamily="18" charset="0"/>
                <a:cs typeface="Times New Roman" panose="02020603050405020304" pitchFamily="18" charset="0"/>
              </a:rPr>
              <a:t>Cách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sẵn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rổ</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con </a:t>
            </a:r>
            <a:r>
              <a:rPr lang="en-US" sz="4000" dirty="0" err="1">
                <a:latin typeface="Times New Roman" panose="02020603050405020304" pitchFamily="18" charset="0"/>
                <a:cs typeface="Times New Roman" panose="02020603050405020304" pitchFamily="18" charset="0"/>
              </a:rPr>
              <a:t>hãy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chắp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phương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thồn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yêu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thích</a:t>
            </a:r>
            <a:r>
              <a:rPr lang="en-US" sz="4000" dirty="0">
                <a:latin typeface="Times New Roman" panose="02020603050405020304" pitchFamily="18" charset="0"/>
                <a:cs typeface="Times New Roman" panose="02020603050405020304" pitchFamily="18" charset="0"/>
              </a:rPr>
              <a:t>. Ai </a:t>
            </a:r>
            <a:r>
              <a:rPr lang="en-US" sz="4000" dirty="0" err="1">
                <a:latin typeface="Times New Roman" panose="02020603050405020304" pitchFamily="18" charset="0"/>
                <a:cs typeface="Times New Roman" panose="02020603050405020304" pitchFamily="18" charset="0"/>
              </a:rPr>
              <a:t>ghép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tay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87</Words>
  <Application>Microsoft Office PowerPoint</Application>
  <PresentationFormat>On-screen Show (4:3)</PresentationFormat>
  <Paragraphs>21</Paragraphs>
  <Slides>11</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Office Theme</vt:lpstr>
      <vt:lpstr>            PHÒNG GD&amp;ĐT QUẬN LONG BIÊN TRƯỜNG MẦM NON HOA SỮA   LĨNH VỰC: PHÁT TRIỂN NHẬN THỨC Đề tài : Chắp ghép các hình học thành các hình   đơn giản. Lứa tuổi: MGB C1. Người dạy : Nguyễn Thị Kiều Oanh.  </vt:lpstr>
      <vt:lpstr>1. Ổn định tổ chức: Cô và trẻ cùng hát bài “ Bạn ơi có biết”</vt:lpstr>
      <vt:lpstr>2. Phương pháp hình thức tổ chức</vt:lpstr>
      <vt:lpstr>Hoạt động 1: Ôn các hình đã học</vt:lpstr>
      <vt:lpstr>Hoạt động 2: Dạy chắp ghép các hình học thành các hình đơn giản</vt:lpstr>
      <vt:lpstr>a. Chắp ghép hình vuông:</vt:lpstr>
      <vt:lpstr>b. Chắp ghép hình chữ nhật:</vt:lpstr>
      <vt:lpstr>TRÒ CHƠI</vt:lpstr>
      <vt:lpstr>Trò chơi 1: Chắp ghép các phương tiện giao thông Cách chơi: Từ các hình có sẵn trong rổ các con hãy chắp ghép các phương tiện giao thồn mà mình yêu thích. Ai ghép xong thì giơ tay trình bày cách ghép của mình.</vt:lpstr>
      <vt:lpstr>Trò chơi 2: Ghép hình Cách chơi:Cô  chia lớp thành 2 đội. Nhiệm vụ của 2 đội là gắn mặt cười vào hình chắp ghép đúng. Trò chơi bắt đầu bằng 1 bản nhạc. Kết thúc bản nhạc đội nào gắn được nhiều mặt cười đúng sẽ là đội chiến thắng.  </vt:lpstr>
      <vt:lpstr>3. Kết thúc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Đề tài : Chắp ghép các hình học thành      các hình đơn giản. Lứa tuổi : Mẫu giáo bé C1. Người dạy: Nguyễn Thị Nhàn.</dc:title>
  <dc:creator>admin</dc:creator>
  <cp:lastModifiedBy>C1-HS</cp:lastModifiedBy>
  <cp:revision>16</cp:revision>
  <dcterms:created xsi:type="dcterms:W3CDTF">2018-03-26T14:49:00Z</dcterms:created>
  <dcterms:modified xsi:type="dcterms:W3CDTF">2025-01-10T09:39:41Z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1033-11.2.0.10114</vt:lpwstr>
  </property>
</Properties>
</file>