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63" r:id="rId7"/>
    <p:sldId id="264"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7BBC3A-53E7-42D1-80DD-FEB46DC5FE95}" type="datetimeFigureOut">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516509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7BBC3A-53E7-42D1-80DD-FEB46DC5FE95}" type="datetimeFigureOut">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2464810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7BBC3A-53E7-42D1-80DD-FEB46DC5FE95}" type="datetimeFigureOut">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1534007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7BBC3A-53E7-42D1-80DD-FEB46DC5FE95}" type="datetimeFigureOut">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4182971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7BBC3A-53E7-42D1-80DD-FEB46DC5FE95}" type="datetimeFigureOut">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21126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7BBC3A-53E7-42D1-80DD-FEB46DC5FE95}" type="datetimeFigureOut">
              <a:rPr lang="en-US" smtClean="0"/>
              <a:t>5/12/2025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3947555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7BBC3A-53E7-42D1-80DD-FEB46DC5FE95}" type="datetimeFigureOut">
              <a:rPr lang="en-US" smtClean="0"/>
              <a:t>5/12/2025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333138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7BBC3A-53E7-42D1-80DD-FEB46DC5FE95}" type="datetimeFigureOut">
              <a:rPr lang="en-US" smtClean="0"/>
              <a:t>5/12/2025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3760158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7BBC3A-53E7-42D1-80DD-FEB46DC5FE95}" type="datetimeFigureOut">
              <a:rPr lang="en-US" smtClean="0"/>
              <a:t>5/12/2025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96575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7BBC3A-53E7-42D1-80DD-FEB46DC5FE95}" type="datetimeFigureOut">
              <a:rPr lang="en-US" smtClean="0"/>
              <a:t>5/12/2025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277394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7BBC3A-53E7-42D1-80DD-FEB46DC5FE95}" type="datetimeFigureOut">
              <a:rPr lang="en-US" smtClean="0"/>
              <a:t>5/12/2025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71229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7BBC3A-53E7-42D1-80DD-FEB46DC5FE95}" type="datetimeFigureOut">
              <a:rPr lang="en-US" smtClean="0"/>
              <a:t>5/12/2025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D40BE2-8853-45F8-941F-915B798D5460}" type="slidenum">
              <a:rPr lang="en-US" smtClean="0"/>
              <a:t>‹#›</a:t>
            </a:fld>
            <a:endParaRPr lang="en-US"/>
          </a:p>
        </p:txBody>
      </p:sp>
    </p:spTree>
    <p:extLst>
      <p:ext uri="{BB962C8B-B14F-4D97-AF65-F5344CB8AC3E}">
        <p14:creationId xmlns:p14="http://schemas.microsoft.com/office/powerpoint/2010/main" val="3680062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00403" y="1749103"/>
            <a:ext cx="5383933" cy="2830907"/>
          </a:xfrm>
          <a:prstGeom prst="rect">
            <a:avLst/>
          </a:prstGeom>
        </p:spPr>
      </p:pic>
      <p:sp>
        <p:nvSpPr>
          <p:cNvPr id="5" name="Title 4"/>
          <p:cNvSpPr>
            <a:spLocks noGrp="1"/>
          </p:cNvSpPr>
          <p:nvPr>
            <p:ph type="title"/>
          </p:nvPr>
        </p:nvSpPr>
        <p:spPr>
          <a:xfrm>
            <a:off x="337964" y="94113"/>
            <a:ext cx="11486508" cy="7466173"/>
          </a:xfrm>
        </p:spPr>
        <p:txBody>
          <a:bodyPr>
            <a:normAutofit/>
          </a:bodyPr>
          <a:lstStyle/>
          <a:p>
            <a:pPr algn="ctr"/>
            <a:r>
              <a:rPr lang="en-US" sz="24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PHÒNG </a:t>
            </a:r>
            <a:r>
              <a:rPr lang="en-US" sz="2000" b="1" dirty="0">
                <a:latin typeface="Times New Roman" panose="02020603050405020304" pitchFamily="18" charset="0"/>
                <a:cs typeface="Times New Roman" panose="02020603050405020304" pitchFamily="18" charset="0"/>
              </a:rPr>
              <a:t>GIÁO DỤC VÀ </a:t>
            </a:r>
            <a:r>
              <a:rPr lang="en-US" sz="2000" b="1" dirty="0" smtClean="0">
                <a:latin typeface="Times New Roman" panose="02020603050405020304" pitchFamily="18" charset="0"/>
                <a:cs typeface="Times New Roman" panose="02020603050405020304" pitchFamily="18" charset="0"/>
              </a:rPr>
              <a:t>ĐÀO </a:t>
            </a:r>
            <a:r>
              <a:rPr lang="en-US" sz="2000" b="1" dirty="0">
                <a:latin typeface="Times New Roman" panose="02020603050405020304" pitchFamily="18" charset="0"/>
                <a:cs typeface="Times New Roman" panose="02020603050405020304" pitchFamily="18" charset="0"/>
              </a:rPr>
              <a:t>TẠO QUẬN LONG BIÊN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TRƯỜNG MẦM NON HOA SỮA </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a:r>
            <a:br>
              <a:rPr lang="en-US" sz="2700" dirty="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
            </a:r>
            <a:br>
              <a:rPr lang="en-US" sz="2700" dirty="0" smtClean="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a:r>
            <a:br>
              <a:rPr lang="en-US" sz="2700" dirty="0">
                <a:latin typeface="Times New Roman" panose="02020603050405020304" pitchFamily="18" charset="0"/>
                <a:cs typeface="Times New Roman" panose="02020603050405020304" pitchFamily="18" charset="0"/>
              </a:rPr>
            </a:br>
            <a:r>
              <a:rPr lang="en-US" sz="4000" dirty="0">
                <a:solidFill>
                  <a:srgbClr val="006600"/>
                </a:solidFill>
                <a:latin typeface="Times New Roman" panose="02020603050405020304" pitchFamily="18" charset="0"/>
                <a:cs typeface="Times New Roman" panose="02020603050405020304" pitchFamily="18" charset="0"/>
              </a:rPr>
              <a:t/>
            </a:r>
            <a:br>
              <a:rPr lang="en-US" sz="4000" dirty="0">
                <a:solidFill>
                  <a:srgbClr val="006600"/>
                </a:solidFill>
                <a:latin typeface="Times New Roman" panose="02020603050405020304" pitchFamily="18" charset="0"/>
                <a:cs typeface="Times New Roman" panose="02020603050405020304" pitchFamily="18" charset="0"/>
              </a:rPr>
            </a:br>
            <a:r>
              <a:rPr lang="en-US" sz="1800" dirty="0" err="1" smtClean="0">
                <a:solidFill>
                  <a:srgbClr val="0070C0"/>
                </a:solidFill>
                <a:latin typeface="Times New Roman" panose="02020603050405020304" pitchFamily="18" charset="0"/>
                <a:cs typeface="Times New Roman" panose="02020603050405020304" pitchFamily="18" charset="0"/>
              </a:rPr>
              <a:t>Năm</a:t>
            </a:r>
            <a:r>
              <a:rPr lang="en-US" sz="1800" dirty="0" smtClean="0">
                <a:solidFill>
                  <a:srgbClr val="0070C0"/>
                </a:solidFill>
                <a:latin typeface="Times New Roman" panose="02020603050405020304" pitchFamily="18" charset="0"/>
                <a:cs typeface="Times New Roman" panose="02020603050405020304" pitchFamily="18" charset="0"/>
              </a:rPr>
              <a:t> </a:t>
            </a:r>
            <a:r>
              <a:rPr lang="en-US" sz="1800" dirty="0" err="1" smtClean="0">
                <a:solidFill>
                  <a:srgbClr val="0070C0"/>
                </a:solidFill>
                <a:latin typeface="Times New Roman" panose="02020603050405020304" pitchFamily="18" charset="0"/>
                <a:cs typeface="Times New Roman" panose="02020603050405020304" pitchFamily="18" charset="0"/>
              </a:rPr>
              <a:t>học</a:t>
            </a:r>
            <a:r>
              <a:rPr lang="en-US" sz="1800" dirty="0" smtClean="0">
                <a:solidFill>
                  <a:srgbClr val="0070C0"/>
                </a:solidFill>
                <a:latin typeface="Times New Roman" panose="02020603050405020304" pitchFamily="18" charset="0"/>
                <a:cs typeface="Times New Roman" panose="02020603050405020304" pitchFamily="18" charset="0"/>
              </a:rPr>
              <a:t> 2024 - 2025</a:t>
            </a:r>
            <a:r>
              <a:rPr lang="en-US" sz="4000" dirty="0">
                <a:solidFill>
                  <a:srgbClr val="0070C0"/>
                </a:solidFill>
                <a:latin typeface="Times New Roman" panose="02020603050405020304" pitchFamily="18" charset="0"/>
                <a:cs typeface="Times New Roman" panose="02020603050405020304" pitchFamily="18" charset="0"/>
              </a:rPr>
              <a:t/>
            </a:r>
            <a:br>
              <a:rPr lang="en-US" sz="4000" dirty="0">
                <a:solidFill>
                  <a:srgbClr val="0070C0"/>
                </a:solidFill>
                <a:latin typeface="Times New Roman" panose="02020603050405020304" pitchFamily="18" charset="0"/>
                <a:cs typeface="Times New Roman" panose="02020603050405020304" pitchFamily="18" charset="0"/>
              </a:rPr>
            </a:br>
            <a:endParaRPr lang="en-US" sz="4000" dirty="0">
              <a:solidFill>
                <a:srgbClr val="0070C0"/>
              </a:solidFill>
              <a:latin typeface="Times New Roman" panose="02020603050405020304" pitchFamily="18" charset="0"/>
              <a:cs typeface="Times New Roman" panose="02020603050405020304" pitchFamily="18" charset="0"/>
            </a:endParaRPr>
          </a:p>
        </p:txBody>
      </p:sp>
      <p:pic>
        <p:nvPicPr>
          <p:cNvPr id="6" name="Picture 2" descr="C:\Users\Welcome\Downloads\logo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3944" y="1103479"/>
            <a:ext cx="801738" cy="878238"/>
          </a:xfrm>
          <a:prstGeom prst="ellipse">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29870" y="3297941"/>
            <a:ext cx="9525000" cy="6620838"/>
          </a:xfrm>
          <a:prstGeom prst="rect">
            <a:avLst/>
          </a:prstGeom>
          <a:noFill/>
        </p:spPr>
        <p:txBody>
          <a:bodyPr spcFirstLastPara="1" wrap="square" lIns="91440" tIns="45720" rIns="91440" bIns="45720" numCol="1">
            <a:prstTxWarp prst="textArchUp">
              <a:avLst/>
            </a:prstTxWarp>
            <a:spAutoFit/>
          </a:bodyPr>
          <a:lstStyle/>
          <a:p>
            <a:pPr algn="ctr"/>
            <a:r>
              <a:rPr lang="en-US" sz="2800" b="1" dirty="0" smtClean="0">
                <a:solidFill>
                  <a:srgbClr val="0000FF"/>
                </a:solidFill>
                <a:latin typeface="Times New Roman" panose="02020603050405020304" pitchFamily="18" charset="0"/>
                <a:cs typeface="Times New Roman" panose="02020603050405020304" pitchFamily="18" charset="0"/>
              </a:rPr>
              <a:t>LĨNH VỰC PHÁT TRIỂN NHẬN THỨC</a:t>
            </a:r>
          </a:p>
          <a:p>
            <a:pPr algn="ctr"/>
            <a:endParaRPr lang="en-US" sz="2400" b="1" dirty="0" smtClean="0">
              <a:solidFill>
                <a:srgbClr val="0000FF"/>
              </a:solidFill>
              <a:latin typeface="Times New Roman" panose="02020603050405020304" pitchFamily="18" charset="0"/>
              <a:cs typeface="Times New Roman" panose="02020603050405020304" pitchFamily="18" charset="0"/>
            </a:endParaRPr>
          </a:p>
          <a:p>
            <a:pPr algn="ctr"/>
            <a:endPar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1429870" y="4313345"/>
            <a:ext cx="8915400" cy="1107996"/>
          </a:xfrm>
          <a:prstGeom prst="rect">
            <a:avLst/>
          </a:prstGeom>
          <a:noFill/>
        </p:spPr>
        <p:txBody>
          <a:bodyPr wrap="square" rtlCol="0">
            <a:spAutoFit/>
          </a:bodyPr>
          <a:lstStyle/>
          <a:p>
            <a:pPr algn="ctr"/>
            <a:r>
              <a:rPr lang="en-US" sz="4800">
                <a:latin typeface="Times New Roman" panose="02020603050405020304" pitchFamily="18" charset="0"/>
                <a:cs typeface="Times New Roman" panose="02020603050405020304" pitchFamily="18" charset="0"/>
              </a:rPr>
              <a:t>   </a:t>
            </a:r>
            <a:endParaRPr lang="en-US" b="1" smtClean="0">
              <a:solidFill>
                <a:srgbClr val="006600"/>
              </a:solidFill>
              <a:latin typeface="Times New Roman" panose="02020603050405020304" pitchFamily="18" charset="0"/>
              <a:cs typeface="Times New Roman" panose="02020603050405020304" pitchFamily="18" charset="0"/>
            </a:endParaRPr>
          </a:p>
          <a:p>
            <a:pPr algn="ctr"/>
            <a:endParaRPr lang="en-US" b="1" dirty="0" smtClean="0">
              <a:solidFill>
                <a:srgbClr val="0066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243906" y="3012246"/>
            <a:ext cx="7896928" cy="2062103"/>
          </a:xfrm>
          <a:prstGeom prst="rect">
            <a:avLst/>
          </a:prstGeom>
          <a:noFill/>
        </p:spPr>
        <p:txBody>
          <a:bodyPr wrap="square" rtlCol="0">
            <a:spAutoFit/>
          </a:bodyPr>
          <a:lstStyle/>
          <a:p>
            <a:pPr algn="ctr"/>
            <a:endParaRPr lang="en-US" dirty="0" smtClean="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sz="3200" b="1" dirty="0" err="1" smtClean="0">
                <a:solidFill>
                  <a:srgbClr val="002060"/>
                </a:solidFill>
                <a:latin typeface="Times New Roman" panose="02020603050405020304" pitchFamily="18" charset="0"/>
                <a:cs typeface="Times New Roman" panose="02020603050405020304" pitchFamily="18" charset="0"/>
              </a:rPr>
              <a:t>Đề</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tài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Em</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yêu</a:t>
            </a:r>
            <a:r>
              <a:rPr lang="en-US" sz="3200" b="1" dirty="0" smtClean="0">
                <a:solidFill>
                  <a:srgbClr val="002060"/>
                </a:solidFill>
                <a:latin typeface="Times New Roman" panose="02020603050405020304" pitchFamily="18" charset="0"/>
                <a:cs typeface="Times New Roman" panose="02020603050405020304" pitchFamily="18" charset="0"/>
              </a:rPr>
              <a:t> </a:t>
            </a:r>
            <a:r>
              <a:rPr lang="vi-VN" sz="3200" b="1" dirty="0" smtClean="0">
                <a:solidFill>
                  <a:srgbClr val="002060"/>
                </a:solidFill>
                <a:latin typeface="Times New Roman" panose="02020603050405020304" pitchFamily="18" charset="0"/>
                <a:cs typeface="Times New Roman" panose="02020603050405020304" pitchFamily="18" charset="0"/>
              </a:rPr>
              <a:t>lá </a:t>
            </a:r>
            <a:r>
              <a:rPr lang="en-US" sz="3200" b="1" dirty="0" err="1" smtClean="0">
                <a:solidFill>
                  <a:srgbClr val="002060"/>
                </a:solidFill>
                <a:latin typeface="Times New Roman" panose="02020603050405020304" pitchFamily="18" charset="0"/>
                <a:cs typeface="Times New Roman" panose="02020603050405020304" pitchFamily="18" charset="0"/>
              </a:rPr>
              <a:t>cờ</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Tổ</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quốc</a:t>
            </a:r>
            <a:endParaRPr lang="en-US" sz="3200" b="1" dirty="0" smtClean="0">
              <a:solidFill>
                <a:srgbClr val="002060"/>
              </a:solidFill>
              <a:latin typeface="Times New Roman" panose="02020603050405020304" pitchFamily="18" charset="0"/>
              <a:cs typeface="Times New Roman" panose="02020603050405020304" pitchFamily="18" charset="0"/>
            </a:endParaRPr>
          </a:p>
          <a:p>
            <a:pPr algn="ctr"/>
            <a:r>
              <a:rPr lang="en-US" sz="2400" b="1" i="1" dirty="0" err="1" smtClean="0">
                <a:solidFill>
                  <a:srgbClr val="002060"/>
                </a:solidFill>
                <a:latin typeface="Times New Roman" panose="02020603050405020304" pitchFamily="18" charset="0"/>
                <a:cs typeface="Times New Roman" panose="02020603050405020304" pitchFamily="18" charset="0"/>
              </a:rPr>
              <a:t>Lứa</a:t>
            </a:r>
            <a:r>
              <a:rPr lang="en-US" sz="2400" b="1" i="1" dirty="0" smtClean="0">
                <a:solidFill>
                  <a:srgbClr val="002060"/>
                </a:solidFill>
                <a:latin typeface="Times New Roman" panose="02020603050405020304" pitchFamily="18" charset="0"/>
                <a:cs typeface="Times New Roman" panose="02020603050405020304" pitchFamily="18" charset="0"/>
              </a:rPr>
              <a:t> </a:t>
            </a:r>
            <a:r>
              <a:rPr lang="en-US" sz="2400" b="1" i="1" dirty="0" err="1" smtClean="0">
                <a:solidFill>
                  <a:srgbClr val="002060"/>
                </a:solidFill>
                <a:latin typeface="Times New Roman" panose="02020603050405020304" pitchFamily="18" charset="0"/>
                <a:cs typeface="Times New Roman" panose="02020603050405020304" pitchFamily="18" charset="0"/>
              </a:rPr>
              <a:t>tuổi</a:t>
            </a:r>
            <a:r>
              <a:rPr lang="en-US" sz="2400" b="1" i="1" dirty="0" smtClean="0">
                <a:solidFill>
                  <a:srgbClr val="002060"/>
                </a:solidFill>
                <a:latin typeface="Times New Roman" panose="02020603050405020304" pitchFamily="18" charset="0"/>
                <a:cs typeface="Times New Roman" panose="02020603050405020304" pitchFamily="18" charset="0"/>
              </a:rPr>
              <a:t>: 3 – 4 </a:t>
            </a:r>
            <a:r>
              <a:rPr lang="en-US" sz="2400" b="1" i="1" dirty="0" err="1" smtClean="0">
                <a:solidFill>
                  <a:srgbClr val="002060"/>
                </a:solidFill>
                <a:latin typeface="Times New Roman" panose="02020603050405020304" pitchFamily="18" charset="0"/>
                <a:cs typeface="Times New Roman" panose="02020603050405020304" pitchFamily="18" charset="0"/>
              </a:rPr>
              <a:t>tuổi</a:t>
            </a:r>
            <a:endParaRPr lang="en-US" sz="2400" b="1" i="1" dirty="0">
              <a:solidFill>
                <a:srgbClr val="002060"/>
              </a:solidFill>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
        <p:nvSpPr>
          <p:cNvPr id="9" name="TextBox 8"/>
          <p:cNvSpPr txBox="1"/>
          <p:nvPr/>
        </p:nvSpPr>
        <p:spPr>
          <a:xfrm>
            <a:off x="6260951" y="4927002"/>
            <a:ext cx="184731" cy="369332"/>
          </a:xfrm>
          <a:prstGeom prst="rect">
            <a:avLst/>
          </a:prstGeom>
          <a:noFill/>
        </p:spPr>
        <p:txBody>
          <a:bodyPr wrap="none" rtlCol="0">
            <a:spAutoFit/>
          </a:bodyPr>
          <a:lstStyle/>
          <a:p>
            <a:endParaRPr lang="en-US"/>
          </a:p>
        </p:txBody>
      </p:sp>
      <p:sp>
        <p:nvSpPr>
          <p:cNvPr id="11" name="TextBox 10"/>
          <p:cNvSpPr txBox="1"/>
          <p:nvPr/>
        </p:nvSpPr>
        <p:spPr>
          <a:xfrm>
            <a:off x="3757093" y="4911613"/>
            <a:ext cx="5192445" cy="769441"/>
          </a:xfrm>
          <a:prstGeom prst="rect">
            <a:avLst/>
          </a:prstGeom>
          <a:noFill/>
        </p:spPr>
        <p:txBody>
          <a:bodyPr wrap="square" rtlCol="0">
            <a:spAutoFit/>
          </a:bodyPr>
          <a:lstStyle/>
          <a:p>
            <a:r>
              <a:rPr lang="en-US" sz="2400" b="1" dirty="0" err="1" smtClean="0">
                <a:solidFill>
                  <a:srgbClr val="0070C0"/>
                </a:solidFill>
                <a:latin typeface="Times New Roman" panose="02020603050405020304" pitchFamily="18" charset="0"/>
                <a:cs typeface="Times New Roman" panose="02020603050405020304" pitchFamily="18" charset="0"/>
              </a:rPr>
              <a:t>Giáo</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viên</a:t>
            </a:r>
            <a:r>
              <a:rPr lang="en-US" sz="2400" b="1" dirty="0" smtClean="0">
                <a:solidFill>
                  <a:srgbClr val="0070C0"/>
                </a:solidFill>
                <a:latin typeface="Times New Roman" panose="02020603050405020304" pitchFamily="18" charset="0"/>
                <a:cs typeface="Times New Roman" panose="02020603050405020304" pitchFamily="18" charset="0"/>
              </a:rPr>
              <a:t>:</a:t>
            </a:r>
          </a:p>
          <a:p>
            <a:r>
              <a:rPr lang="en-US" sz="2000" dirty="0" smtClean="0">
                <a:solidFill>
                  <a:srgbClr val="0070C0"/>
                </a:solidFill>
                <a:latin typeface="Times New Roman" panose="02020603050405020304" pitchFamily="18" charset="0"/>
                <a:cs typeface="Times New Roman" panose="02020603050405020304" pitchFamily="18" charset="0"/>
              </a:rPr>
              <a:t>                  </a:t>
            </a:r>
            <a:endParaRPr lang="en-US" sz="2000" dirty="0"/>
          </a:p>
        </p:txBody>
      </p:sp>
      <p:sp>
        <p:nvSpPr>
          <p:cNvPr id="2" name="TextBox 1"/>
          <p:cNvSpPr txBox="1"/>
          <p:nvPr/>
        </p:nvSpPr>
        <p:spPr>
          <a:xfrm>
            <a:off x="9070428" y="4867343"/>
            <a:ext cx="2543503" cy="77948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013794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42" y="-1"/>
            <a:ext cx="12239674" cy="6862509"/>
          </a:xfrm>
          <a:prstGeom prst="rect">
            <a:avLst/>
          </a:prstGeom>
        </p:spPr>
      </p:pic>
      <p:pic>
        <p:nvPicPr>
          <p:cNvPr id="7" name="Content Placeholder 6"/>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12237" y="1260041"/>
            <a:ext cx="6579763" cy="4742913"/>
          </a:xfrm>
        </p:spPr>
      </p:pic>
      <p:sp>
        <p:nvSpPr>
          <p:cNvPr id="3" name="TextBox 2"/>
          <p:cNvSpPr txBox="1"/>
          <p:nvPr/>
        </p:nvSpPr>
        <p:spPr>
          <a:xfrm>
            <a:off x="705394" y="509451"/>
            <a:ext cx="2302233" cy="584775"/>
          </a:xfrm>
          <a:prstGeom prst="rect">
            <a:avLst/>
          </a:prstGeom>
          <a:noFill/>
        </p:spPr>
        <p:txBody>
          <a:bodyPr wrap="non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I. </a:t>
            </a:r>
            <a:r>
              <a:rPr lang="en-US" sz="3200" b="1" dirty="0" err="1" smtClean="0">
                <a:solidFill>
                  <a:srgbClr val="FF0000"/>
                </a:solidFill>
                <a:latin typeface="Times New Roman" panose="02020603050405020304" pitchFamily="18" charset="0"/>
                <a:cs typeface="Times New Roman" panose="02020603050405020304" pitchFamily="18" charset="0"/>
              </a:rPr>
              <a:t>Ổn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định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dirty="0" smtClean="0"/>
              <a:t>: </a:t>
            </a:r>
            <a:endParaRPr lang="en-US" sz="3200" dirty="0"/>
          </a:p>
        </p:txBody>
      </p:sp>
      <p:sp>
        <p:nvSpPr>
          <p:cNvPr id="4" name="TextBox 3"/>
          <p:cNvSpPr txBox="1"/>
          <p:nvPr/>
        </p:nvSpPr>
        <p:spPr>
          <a:xfrm flipH="1">
            <a:off x="-1031966" y="1706395"/>
            <a:ext cx="5603966" cy="3108543"/>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đố</a:t>
            </a:r>
            <a:endParaRPr lang="en-US" sz="2800" b="1" dirty="0" smtClean="0">
              <a:latin typeface="Times New Roman" panose="02020603050405020304" pitchFamily="18" charset="0"/>
              <a:cs typeface="Times New Roman" panose="02020603050405020304" pitchFamily="18" charset="0"/>
            </a:endParaRPr>
          </a:p>
          <a:p>
            <a:pPr algn="ctr"/>
            <a:r>
              <a:rPr lang="en-US" sz="2800" b="1" dirty="0" err="1" smtClean="0">
                <a:latin typeface="Times New Roman" panose="02020603050405020304" pitchFamily="18" charset="0"/>
                <a:cs typeface="Times New Roman" panose="02020603050405020304" pitchFamily="18" charset="0"/>
              </a:rPr>
              <a:t>Cái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gì</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nền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đỏ</a:t>
            </a:r>
            <a:endParaRPr lang="en-US" sz="2800" b="1" dirty="0" smtClean="0">
              <a:latin typeface="Times New Roman" panose="02020603050405020304" pitchFamily="18" charset="0"/>
              <a:cs typeface="Times New Roman" panose="02020603050405020304" pitchFamily="18" charset="0"/>
            </a:endParaRPr>
          </a:p>
          <a:p>
            <a:pPr algn="ctr"/>
            <a:r>
              <a:rPr lang="en-US" sz="2800" b="1" dirty="0" err="1" smtClean="0">
                <a:latin typeface="Times New Roman" panose="02020603050405020304" pitchFamily="18" charset="0"/>
                <a:cs typeface="Times New Roman" panose="02020603050405020304" pitchFamily="18" charset="0"/>
              </a:rPr>
              <a:t>Giữa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ông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sao</a:t>
            </a:r>
            <a:endParaRPr lang="en-US" sz="2800" b="1" dirty="0" smtClean="0">
              <a:latin typeface="Times New Roman" panose="02020603050405020304" pitchFamily="18" charset="0"/>
              <a:cs typeface="Times New Roman" panose="02020603050405020304" pitchFamily="18" charset="0"/>
            </a:endParaRPr>
          </a:p>
          <a:p>
            <a:pPr algn="ctr"/>
            <a:r>
              <a:rPr lang="en-US" sz="2800" b="1" dirty="0" err="1" smtClean="0">
                <a:latin typeface="Times New Roman" panose="02020603050405020304" pitchFamily="18" charset="0"/>
                <a:cs typeface="Times New Roman" panose="02020603050405020304" pitchFamily="18" charset="0"/>
              </a:rPr>
              <a:t>Khắp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nước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Việt</a:t>
            </a:r>
            <a:r>
              <a:rPr lang="en-US" sz="2800" b="1" dirty="0" smtClean="0">
                <a:latin typeface="Times New Roman" panose="02020603050405020304" pitchFamily="18" charset="0"/>
                <a:cs typeface="Times New Roman" panose="02020603050405020304" pitchFamily="18" charset="0"/>
              </a:rPr>
              <a:t> Nam </a:t>
            </a:r>
          </a:p>
          <a:p>
            <a:pPr algn="ctr"/>
            <a:r>
              <a:rPr lang="en-US" sz="2800" b="1" dirty="0" err="1" smtClean="0">
                <a:latin typeface="Times New Roman" panose="02020603050405020304" pitchFamily="18" charset="0"/>
                <a:cs typeface="Times New Roman" panose="02020603050405020304" pitchFamily="18" charset="0"/>
              </a:rPr>
              <a:t>Đâu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đâu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cũng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p>
          <a:p>
            <a:pPr algn="ct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gì</a:t>
            </a:r>
            <a:r>
              <a:rPr lang="en-US" sz="2800" b="1" dirty="0" smtClean="0">
                <a:latin typeface="Times New Roman" panose="02020603050405020304" pitchFamily="18" charset="0"/>
                <a:cs typeface="Times New Roman" panose="02020603050405020304" pitchFamily="18" charset="0"/>
              </a:rPr>
              <a:t> ?  </a:t>
            </a:r>
          </a:p>
          <a:p>
            <a:pPr algn="ctr"/>
            <a:r>
              <a:rPr lang="en-US" sz="2800" b="1" dirty="0" smtClean="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941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66058" y="731994"/>
            <a:ext cx="6644180" cy="4461785"/>
          </a:xfrm>
        </p:spPr>
      </p:pic>
      <p:sp>
        <p:nvSpPr>
          <p:cNvPr id="5" name="Rectangle 4"/>
          <p:cNvSpPr/>
          <p:nvPr/>
        </p:nvSpPr>
        <p:spPr>
          <a:xfrm>
            <a:off x="199697" y="5247068"/>
            <a:ext cx="11782095" cy="1200329"/>
          </a:xfrm>
          <a:prstGeom prst="rect">
            <a:avLst/>
          </a:prstGeom>
        </p:spPr>
        <p:txBody>
          <a:bodyPr wrap="square">
            <a:spAutoFit/>
          </a:bodyPr>
          <a:lstStyle/>
          <a:p>
            <a:r>
              <a:rPr lang="vi-VN" sz="2400" dirty="0">
                <a:latin typeface="Times New Roman" panose="02020603050405020304" pitchFamily="18" charset="0"/>
                <a:cs typeface="Times New Roman" panose="02020603050405020304" pitchFamily="18" charset="0"/>
              </a:rPr>
              <a:t>Lá cờ Tổ quốc có dạng hình chữ nhật, nền đỏ, ở giữa có ngôi sao vàng 5 cánh. Lá cờ đỏ sao vàng là quốc kỳ, là biểu tượng của nước Việt Nam. Mỗi khi đến ngày lễ lớn lá cờ đỏ sao vàng tung bay trên mọi nẻo đường.</a:t>
            </a:r>
            <a:endParaRPr lang="en-US" sz="2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0" y="78145"/>
            <a:ext cx="5782352"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II. </a:t>
            </a:r>
            <a:r>
              <a:rPr lang="en-US" sz="2800" b="1" dirty="0" err="1" smtClean="0">
                <a:latin typeface="Times New Roman" panose="02020603050405020304" pitchFamily="18" charset="0"/>
                <a:cs typeface="Times New Roman" panose="02020603050405020304" pitchFamily="18" charset="0"/>
              </a:rPr>
              <a:t>Phương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pháp</a:t>
            </a:r>
            <a:r>
              <a:rPr lang="en-US" sz="2800" b="1" dirty="0" smtClean="0">
                <a:latin typeface="Times New Roman" panose="02020603050405020304" pitchFamily="18" charset="0"/>
                <a:cs typeface="Times New Roman" panose="02020603050405020304" pitchFamily="18" charset="0"/>
              </a:rPr>
              <a:t> , </a:t>
            </a: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thức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tổ</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chức</a:t>
            </a:r>
            <a:r>
              <a:rPr lang="en-US" sz="2800" b="1" dirty="0" smtClean="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0113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5812221"/>
          </a:xfrm>
        </p:spPr>
      </p:pic>
      <p:sp>
        <p:nvSpPr>
          <p:cNvPr id="2" name="Title 1"/>
          <p:cNvSpPr>
            <a:spLocks noGrp="1"/>
          </p:cNvSpPr>
          <p:nvPr>
            <p:ph type="title"/>
          </p:nvPr>
        </p:nvSpPr>
        <p:spPr>
          <a:xfrm>
            <a:off x="0" y="5349766"/>
            <a:ext cx="12192000" cy="1508234"/>
          </a:xfrm>
          <a:solidFill>
            <a:srgbClr val="FFC000"/>
          </a:solidFill>
        </p:spPr>
        <p:txBody>
          <a:bodyPr>
            <a:noAutofit/>
          </a:bodyPr>
          <a:lstStyle/>
          <a:p>
            <a:r>
              <a:rPr lang="en-US" sz="2800" b="1" dirty="0" err="1" smtClean="0">
                <a:latin typeface="Times New Roman" panose="02020603050405020304" pitchFamily="18" charset="0"/>
                <a:cs typeface="Times New Roman" panose="02020603050405020304" pitchFamily="18" charset="0"/>
              </a:rPr>
              <a:t>Lá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cờ</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được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treo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ngày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hội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ngày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lễ</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đất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nước</a:t>
            </a:r>
            <a:r>
              <a:rPr lang="en-US" sz="2800" b="1" dirty="0" smtClean="0">
                <a:latin typeface="Times New Roman" panose="02020603050405020304" pitchFamily="18" charset="0"/>
                <a:cs typeface="Times New Roman" panose="02020603050405020304" pitchFamily="18" charset="0"/>
              </a:rPr>
              <a:t> ở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phố</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quan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nước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như</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Quốc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khánh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ngày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thống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nhất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đất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30/4, </a:t>
            </a:r>
            <a:r>
              <a:rPr lang="en-US" sz="2800" b="1" dirty="0" err="1" smtClean="0">
                <a:latin typeface="Times New Roman" panose="02020603050405020304" pitchFamily="18" charset="0"/>
                <a:cs typeface="Times New Roman" panose="02020603050405020304" pitchFamily="18" charset="0"/>
              </a:rPr>
              <a:t>ngày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nhật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Hồ</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nguyên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đán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lệ</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hội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thể</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thao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lễ</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kỷ</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niệm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ngày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thành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lập</a:t>
            </a:r>
            <a:r>
              <a:rPr lang="en-US" sz="2800" b="1" dirty="0" smtClean="0">
                <a:latin typeface="Times New Roman" panose="02020603050405020304" pitchFamily="18" charset="0"/>
                <a:cs typeface="Times New Roman" panose="02020603050405020304" pitchFamily="18" charset="0"/>
              </a:rPr>
              <a:t>…</a:t>
            </a:r>
            <a:r>
              <a:rPr lang="en-US" sz="2800" b="1" dirty="0" err="1" smtClean="0">
                <a:latin typeface="Times New Roman" panose="02020603050405020304" pitchFamily="18" charset="0"/>
                <a:cs typeface="Times New Roman" panose="02020603050405020304" pitchFamily="18" charset="0"/>
              </a:rPr>
              <a:t>nhằm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tôn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lòng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tự</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hào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tộc</a:t>
            </a:r>
            <a:endParaRPr lang="en-US" sz="2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334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3134"/>
            <a:ext cx="12192000" cy="5422900"/>
          </a:xfrm>
          <a:prstGeom prst="rect">
            <a:avLst/>
          </a:prstGeom>
        </p:spPr>
      </p:pic>
    </p:spTree>
    <p:extLst>
      <p:ext uri="{BB962C8B-B14F-4D97-AF65-F5344CB8AC3E}">
        <p14:creationId xmlns:p14="http://schemas.microsoft.com/office/powerpoint/2010/main" val="418462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5822731" cy="624314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538" y="49431"/>
            <a:ext cx="5930462" cy="6193713"/>
          </a:xfrm>
          <a:prstGeom prst="rect">
            <a:avLst/>
          </a:prstGeom>
        </p:spPr>
      </p:pic>
      <p:sp>
        <p:nvSpPr>
          <p:cNvPr id="6" name="TextBox 5"/>
          <p:cNvSpPr txBox="1"/>
          <p:nvPr/>
        </p:nvSpPr>
        <p:spPr>
          <a:xfrm>
            <a:off x="2039007" y="6243144"/>
            <a:ext cx="2159566" cy="523220"/>
          </a:xfrm>
          <a:prstGeom prst="rect">
            <a:avLst/>
          </a:prstGeom>
          <a:noFill/>
        </p:spPr>
        <p:txBody>
          <a:bodyPr wrap="none" rtlCol="0">
            <a:spAutoFit/>
          </a:bodyPr>
          <a:lstStyle/>
          <a:p>
            <a:r>
              <a:rPr lang="en-US" sz="2800" b="1" dirty="0" err="1" smtClean="0">
                <a:latin typeface="Times New Roman" panose="02020603050405020304" pitchFamily="18" charset="0"/>
                <a:cs typeface="Times New Roman" panose="02020603050405020304" pitchFamily="18" charset="0"/>
              </a:rPr>
              <a:t>Mũi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Cà</a:t>
            </a:r>
            <a:r>
              <a:rPr lang="en-US" sz="2800" b="1" dirty="0" smtClean="0">
                <a:latin typeface="Times New Roman" panose="02020603050405020304" pitchFamily="18" charset="0"/>
                <a:cs typeface="Times New Roman" panose="02020603050405020304" pitchFamily="18" charset="0"/>
              </a:rPr>
              <a:t> Mau</a:t>
            </a:r>
            <a:endParaRPr lang="en-US" sz="2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276897" y="6243144"/>
            <a:ext cx="2650084" cy="523220"/>
          </a:xfrm>
          <a:prstGeom prst="rect">
            <a:avLst/>
          </a:prstGeom>
          <a:noFill/>
        </p:spPr>
        <p:txBody>
          <a:bodyPr wrap="none" rtlCol="0">
            <a:spAutoFit/>
          </a:bodyPr>
          <a:lstStyle/>
          <a:p>
            <a:r>
              <a:rPr lang="en-US" sz="2800" b="1" dirty="0" err="1" smtClean="0">
                <a:latin typeface="Times New Roman" panose="02020603050405020304" pitchFamily="18" charset="0"/>
                <a:cs typeface="Times New Roman" panose="02020603050405020304" pitchFamily="18" charset="0"/>
              </a:rPr>
              <a:t>Cột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cờ</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Lũng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Cú</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3957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0511" y="2103437"/>
            <a:ext cx="4403834" cy="1325563"/>
          </a:xfrm>
        </p:spPr>
        <p:txBody>
          <a:bodyPr>
            <a:normAutofit fontScale="90000"/>
          </a:bodyPr>
          <a:lstStyle/>
          <a:p>
            <a:pPr algn="just"/>
            <a:r>
              <a:rPr lang="en-US" dirty="0" smtClean="0"/>
              <a:t/>
            </a:r>
            <a:br>
              <a:rPr lang="en-US" dirty="0" smtClean="0"/>
            </a:br>
            <a:r>
              <a:rPr lang="en-US" dirty="0"/>
              <a:t/>
            </a:r>
            <a:br>
              <a:rPr lang="en-US" dirty="0"/>
            </a:br>
            <a:r>
              <a:rPr lang="en-US" dirty="0" smtClean="0"/>
              <a:t/>
            </a:r>
            <a:br>
              <a:rPr lang="en-US" dirty="0" smtClean="0"/>
            </a:br>
            <a:r>
              <a:rPr lang="en-US" dirty="0" err="1" smtClean="0">
                <a:latin typeface="Times New Roman" panose="02020603050405020304" pitchFamily="18" charset="0"/>
                <a:cs typeface="Times New Roman" panose="02020603050405020304" pitchFamily="18" charset="0"/>
              </a:rPr>
              <a:t>Bác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Hồ</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cờ</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Tổ</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quốc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ảnh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quen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thuộc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chúng</a:t>
            </a:r>
            <a:r>
              <a:rPr lang="en-US" dirty="0" smtClean="0">
                <a:latin typeface="Times New Roman" panose="02020603050405020304" pitchFamily="18" charset="0"/>
                <a:cs typeface="Times New Roman" panose="02020603050405020304" pitchFamily="18" charset="0"/>
              </a:rPr>
              <a:t> ta, </a:t>
            </a:r>
            <a:r>
              <a:rPr lang="en-US" dirty="0" err="1" smtClean="0">
                <a:latin typeface="Times New Roman" panose="02020603050405020304" pitchFamily="18" charset="0"/>
                <a:cs typeface="Times New Roman" panose="02020603050405020304" pitchFamily="18" charset="0"/>
              </a:rPr>
              <a:t>nhờ</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đã</a:t>
            </a:r>
            <a:r>
              <a:rPr lang="en-US" dirty="0" smtClean="0">
                <a:latin typeface="Times New Roman" panose="02020603050405020304" pitchFamily="18" charset="0"/>
                <a:cs typeface="Times New Roman" panose="02020603050405020304" pitchFamily="18" charset="0"/>
              </a:rPr>
              <a:t> hi </a:t>
            </a:r>
            <a:r>
              <a:rPr lang="en-US" dirty="0" err="1" smtClean="0">
                <a:latin typeface="Times New Roman" panose="02020603050405020304" pitchFamily="18" charset="0"/>
                <a:cs typeface="Times New Roman" panose="02020603050405020304" pitchFamily="18" charset="0"/>
              </a:rPr>
              <a:t>sinh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chúng</a:t>
            </a:r>
            <a:r>
              <a:rPr lang="en-US" dirty="0" smtClean="0">
                <a:latin typeface="Times New Roman" panose="02020603050405020304" pitchFamily="18" charset="0"/>
                <a:cs typeface="Times New Roman" panose="02020603050405020304" pitchFamily="18" charset="0"/>
              </a:rPr>
              <a:t> ta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hòa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tự</a:t>
            </a:r>
            <a:r>
              <a:rPr lang="en-US" dirty="0" smtClean="0">
                <a:latin typeface="Times New Roman" panose="02020603050405020304" pitchFamily="18" charset="0"/>
                <a:cs typeface="Times New Roman" panose="02020603050405020304" pitchFamily="18" charset="0"/>
              </a:rPr>
              <a:t> do, </a:t>
            </a:r>
            <a:r>
              <a:rPr lang="en-US" dirty="0" err="1" smtClean="0">
                <a:latin typeface="Times New Roman" panose="02020603050405020304" pitchFamily="18" charset="0"/>
                <a:cs typeface="Times New Roman" panose="02020603050405020304" pitchFamily="18" charset="0"/>
              </a:rPr>
              <a:t>vậy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phải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tỏ</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lòng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trước</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30511" cy="6858000"/>
          </a:xfrm>
          <a:prstGeom prst="rect">
            <a:avLst/>
          </a:prstGeom>
        </p:spPr>
      </p:pic>
    </p:spTree>
    <p:extLst>
      <p:ext uri="{BB962C8B-B14F-4D97-AF65-F5344CB8AC3E}">
        <p14:creationId xmlns:p14="http://schemas.microsoft.com/office/powerpoint/2010/main" val="2589406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pPr algn="ctr"/>
            <a:r>
              <a:rPr lang="en-US" b="1" dirty="0" err="1" smtClean="0">
                <a:solidFill>
                  <a:srgbClr val="FF0000"/>
                </a:solidFill>
                <a:latin typeface="Times New Roman" panose="02020603050405020304" pitchFamily="18" charset="0"/>
                <a:cs typeface="Times New Roman" panose="02020603050405020304" pitchFamily="18" charset="0"/>
              </a:rPr>
              <a:t>Một</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số</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loại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cờ</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0653" y="3058401"/>
            <a:ext cx="5495985" cy="3535177"/>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4528" y="3420932"/>
            <a:ext cx="3834688" cy="299062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0224" y="970152"/>
            <a:ext cx="4711521" cy="3135303"/>
          </a:xfrm>
          <a:prstGeom prst="rect">
            <a:avLst/>
          </a:prstGeom>
        </p:spPr>
      </p:pic>
      <p:sp>
        <p:nvSpPr>
          <p:cNvPr id="7" name="TextBox 6"/>
          <p:cNvSpPr txBox="1"/>
          <p:nvPr/>
        </p:nvSpPr>
        <p:spPr>
          <a:xfrm>
            <a:off x="5246326" y="4156513"/>
            <a:ext cx="2077035" cy="461665"/>
          </a:xfrm>
          <a:prstGeom prst="rect">
            <a:avLst/>
          </a:prstGeom>
          <a:noFill/>
        </p:spPr>
        <p:txBody>
          <a:bodyPr wrap="square" rtlCol="0">
            <a:spAutoFit/>
          </a:bodyPr>
          <a:lstStyle/>
          <a:p>
            <a:r>
              <a:rPr lang="en-US" sz="2400" b="1" dirty="0" err="1" smtClean="0">
                <a:solidFill>
                  <a:srgbClr val="0070C0"/>
                </a:solidFill>
                <a:latin typeface="Times New Roman" panose="02020603050405020304" pitchFamily="18" charset="0"/>
                <a:cs typeface="Times New Roman" panose="02020603050405020304" pitchFamily="18" charset="0"/>
              </a:rPr>
              <a:t>Cờ</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Đảng</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9276765" y="6356963"/>
            <a:ext cx="2077035" cy="461665"/>
          </a:xfrm>
          <a:prstGeom prst="rect">
            <a:avLst/>
          </a:prstGeom>
          <a:noFill/>
        </p:spPr>
        <p:txBody>
          <a:bodyPr wrap="square" rtlCol="0">
            <a:spAutoFit/>
          </a:bodyPr>
          <a:lstStyle/>
          <a:p>
            <a:r>
              <a:rPr lang="en-US" sz="2400" b="1" dirty="0" err="1" smtClean="0">
                <a:solidFill>
                  <a:srgbClr val="0070C0"/>
                </a:solidFill>
                <a:latin typeface="Times New Roman" panose="02020603050405020304" pitchFamily="18" charset="0"/>
                <a:cs typeface="Times New Roman" panose="02020603050405020304" pitchFamily="18" charset="0"/>
              </a:rPr>
              <a:t>Cờ</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đuôi</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nheo</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085626" y="6356963"/>
            <a:ext cx="2077035" cy="461665"/>
          </a:xfrm>
          <a:prstGeom prst="rect">
            <a:avLst/>
          </a:prstGeom>
          <a:noFill/>
        </p:spPr>
        <p:txBody>
          <a:bodyPr wrap="square" rtlCol="0">
            <a:spAutoFit/>
          </a:bodyPr>
          <a:lstStyle/>
          <a:p>
            <a:r>
              <a:rPr lang="en-US" sz="2400" b="1" dirty="0" err="1" smtClean="0">
                <a:solidFill>
                  <a:srgbClr val="0070C0"/>
                </a:solidFill>
                <a:latin typeface="Times New Roman" panose="02020603050405020304" pitchFamily="18" charset="0"/>
                <a:cs typeface="Times New Roman" panose="02020603050405020304" pitchFamily="18" charset="0"/>
              </a:rPr>
              <a:t>Cờ</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Đội</a:t>
            </a:r>
            <a:endParaRPr lang="en-US"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030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543" t="3428" r="1543" b="10777"/>
          <a:stretch/>
        </p:blipFill>
        <p:spPr>
          <a:xfrm>
            <a:off x="-211070" y="0"/>
            <a:ext cx="12403070" cy="7220395"/>
          </a:xfrm>
        </p:spPr>
      </p:pic>
      <p:sp>
        <p:nvSpPr>
          <p:cNvPr id="2" name="Title 1"/>
          <p:cNvSpPr>
            <a:spLocks noGrp="1"/>
          </p:cNvSpPr>
          <p:nvPr>
            <p:ph type="title"/>
          </p:nvPr>
        </p:nvSpPr>
        <p:spPr>
          <a:xfrm>
            <a:off x="1107141" y="2284634"/>
            <a:ext cx="10515600" cy="1325563"/>
          </a:xfrm>
        </p:spPr>
        <p:txBody>
          <a:bodyPr>
            <a:normAutofit/>
          </a:bodyPr>
          <a:lstStyle/>
          <a:p>
            <a:pPr algn="ctr"/>
            <a:r>
              <a:rPr lang="en-US" sz="5400" b="1" dirty="0" err="1" smtClean="0">
                <a:solidFill>
                  <a:srgbClr val="FF0000"/>
                </a:solidFill>
                <a:latin typeface="Times New Roman" panose="02020603050405020304" pitchFamily="18" charset="0"/>
                <a:cs typeface="Times New Roman" panose="02020603050405020304" pitchFamily="18" charset="0"/>
              </a:rPr>
              <a:t>Trò</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chơi</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Ghép</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tranh</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151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3814354" y="1541417"/>
            <a:ext cx="2199641"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III. </a:t>
            </a:r>
            <a:r>
              <a:rPr lang="en-US" sz="2800" b="1" dirty="0" err="1" smtClean="0">
                <a:latin typeface="Times New Roman" panose="02020603050405020304" pitchFamily="18" charset="0"/>
                <a:cs typeface="Times New Roman" panose="02020603050405020304" pitchFamily="18" charset="0"/>
              </a:rPr>
              <a:t>Kết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thúc</a:t>
            </a:r>
            <a:r>
              <a:rPr lang="en-US" sz="2800" b="1" dirty="0" smtClean="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4917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210</Words>
  <Application>Microsoft Office PowerPoint</Application>
  <PresentationFormat>Widescreen</PresentationFormat>
  <Paragraphs>29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         PHÒNG GIÁO DỤC VÀ ĐÀO TẠO QUẬN LONG BIÊN  TRƯỜNG MẦM NON HOA SỮA             Năm học 2024 - 2025 </vt:lpstr>
      <vt:lpstr>PowerPoint Presentation</vt:lpstr>
      <vt:lpstr>PowerPoint Presentation</vt:lpstr>
      <vt:lpstr>Lá cờ được treo trong các ngày hội, ngày lễ của đất nước ở các khu phố, các cơ quan của nhà nước như: Quốc khánh, ngày thống nhất đất nước 30/4, ngày sinh nhật Bác Hồ, Tết nguyên đán, các lệ hội thể thao,  lễ kỷ niệm các ngày thành lập…nhằm tôn vinh lòng tự hào dân tộc</vt:lpstr>
      <vt:lpstr>PowerPoint Presentation</vt:lpstr>
      <vt:lpstr>   Bác Hồ và lá cờ Tổ quốc là hình ảnh rất quen thuộc với chúng ta, nhờ có Bác và thế hệ đi trước đã hi sinh để chúng ta được sống trong hòa bình, tự do, vậy các con phải làm gì để tỏ lòng biết ơn với thế hệ đi trước?</vt:lpstr>
      <vt:lpstr>Một số loại cờ </vt:lpstr>
      <vt:lpstr>Trò chơi: Ghép tranh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QUẬN LONG BIÊN  TRƯỜNG MẦM NON HOA SỮA             Năm học 2021 - 2022</dc:title>
  <dc:creator>BI</dc:creator>
  <cp:lastModifiedBy>C3HS</cp:lastModifiedBy>
  <cp:revision>25</cp:revision>
  <dcterms:created xsi:type="dcterms:W3CDTF">2022-04-24T04:35:37Z</dcterms:created>
  <dcterms:modified xsi:type="dcterms:W3CDTF">2025-05-12T04:44:48Z</dcterms:modified>
</cp:coreProperties>
</file>