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02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052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731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4670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974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886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91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04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382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58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081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2194B9-53F8-4E56-9B45-4EAC745A1AD7}" type="datetimeFigureOut">
              <a:rPr lang="en-US" smtClean="0">
                <a:solidFill>
                  <a:prstClr val="black">
                    <a:tint val="75000"/>
                  </a:prstClr>
                </a:solidFill>
              </a:rPr>
              <a:pPr defTabSz="685800"/>
              <a:t>2/19/2025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913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899690384"/>
              </p:ext>
            </p:extLst>
          </p:nvPr>
        </p:nvGraphicFramePr>
        <p:xfrm>
          <a:off x="1614489" y="359092"/>
          <a:ext cx="5915025" cy="478156"/>
        </p:xfrm>
        <a:graphic>
          <a:graphicData uri="http://schemas.openxmlformats.org/drawingml/2006/table">
            <a:tbl>
              <a:tblPr/>
              <a:tblGrid>
                <a:gridCol w="5915025">
                  <a:extLst>
                    <a:ext uri="{9D8B030D-6E8A-4147-A177-3AD203B41FA5}">
                      <a16:colId xmlns:a16="http://schemas.microsoft.com/office/drawing/2014/main" val="3810403747"/>
                    </a:ext>
                  </a:extLst>
                </a:gridCol>
              </a:tblGrid>
              <a:tr h="371475">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51435" marR="51435" marT="25718" marB="25718"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231233" y="2618186"/>
          <a:ext cx="5298281" cy="1955626"/>
        </p:xfrm>
        <a:graphic>
          <a:graphicData uri="http://schemas.openxmlformats.org/drawingml/2006/table">
            <a:tbl>
              <a:tblPr/>
              <a:tblGrid>
                <a:gridCol w="5298281">
                  <a:extLst>
                    <a:ext uri="{9D8B030D-6E8A-4147-A177-3AD203B41FA5}">
                      <a16:colId xmlns:a16="http://schemas.microsoft.com/office/drawing/2014/main" val="3122491144"/>
                    </a:ext>
                  </a:extLst>
                </a:gridCol>
              </a:tblGrid>
              <a:tr h="1902619">
                <a:tc>
                  <a:txBody>
                    <a:bodyPr/>
                    <a:lstStyle/>
                    <a:p>
                      <a:r>
                        <a:rPr lang="vi-VN" sz="1800" b="1" dirty="0">
                          <a:solidFill>
                            <a:srgbClr val="0000FF"/>
                          </a:solidFill>
                          <a:effectLst/>
                          <a:latin typeface="Times New Roman" panose="02020603050405020304" pitchFamily="18" charset="0"/>
                        </a:rPr>
                        <a:t>         </a:t>
                      </a:r>
                      <a:r>
                        <a:rPr lang="en-US" sz="1800" b="1" dirty="0">
                          <a:solidFill>
                            <a:srgbClr val="0000FF"/>
                          </a:solidFill>
                          <a:effectLst/>
                          <a:latin typeface="Times New Roman" panose="02020603050405020304" pitchFamily="18" charset="0"/>
                        </a:rPr>
                        <a:t>LĨNH</a:t>
                      </a:r>
                      <a:r>
                        <a:rPr lang="en-US" sz="1800" b="1" baseline="0" dirty="0">
                          <a:solidFill>
                            <a:srgbClr val="0000FF"/>
                          </a:solidFill>
                          <a:effectLst/>
                          <a:latin typeface="Times New Roman" panose="02020603050405020304" pitchFamily="18" charset="0"/>
                        </a:rPr>
                        <a:t> VỰC </a:t>
                      </a:r>
                      <a:r>
                        <a:rPr lang="vi-VN" sz="1800" b="1" dirty="0">
                          <a:solidFill>
                            <a:srgbClr val="0000FF"/>
                          </a:solidFill>
                          <a:effectLst/>
                          <a:latin typeface="Times New Roman" panose="02020603050405020304" pitchFamily="18" charset="0"/>
                        </a:rPr>
                        <a:t>PHÁT TRIỂN </a:t>
                      </a:r>
                      <a:r>
                        <a:rPr lang="en-US" sz="1800" b="1" dirty="0" smtClean="0">
                          <a:solidFill>
                            <a:srgbClr val="0000FF"/>
                          </a:solidFill>
                          <a:effectLst/>
                          <a:latin typeface="Times New Roman" panose="02020603050405020304" pitchFamily="18" charset="0"/>
                        </a:rPr>
                        <a:t>NGÔN</a:t>
                      </a:r>
                      <a:r>
                        <a:rPr lang="en-US" sz="1800" b="1" baseline="0" dirty="0" smtClean="0">
                          <a:solidFill>
                            <a:srgbClr val="0000FF"/>
                          </a:solidFill>
                          <a:effectLst/>
                          <a:latin typeface="Times New Roman" panose="02020603050405020304" pitchFamily="18" charset="0"/>
                        </a:rPr>
                        <a:t> NGỮ</a:t>
                      </a:r>
                      <a:endParaRPr lang="vi-VN" sz="1100" dirty="0">
                        <a:solidFill>
                          <a:srgbClr val="0000FF"/>
                        </a:solidFill>
                        <a:effectLst/>
                      </a:endParaRPr>
                    </a:p>
                    <a:p>
                      <a:r>
                        <a:rPr lang="vi-VN" sz="1500" dirty="0">
                          <a:solidFill>
                            <a:srgbClr val="0000FF"/>
                          </a:solidFill>
                          <a:effectLst/>
                        </a:rPr>
                        <a:t/>
                      </a:r>
                      <a:br>
                        <a:rPr lang="vi-VN" sz="1500" dirty="0">
                          <a:solidFill>
                            <a:srgbClr val="0000FF"/>
                          </a:solidFill>
                          <a:effectLst/>
                        </a:rPr>
                      </a:br>
                      <a:r>
                        <a:rPr lang="en-US" sz="1500" dirty="0">
                          <a:solidFill>
                            <a:srgbClr val="0000FF"/>
                          </a:solidFill>
                          <a:effectLst/>
                        </a:rPr>
                        <a:t>                 </a:t>
                      </a:r>
                      <a:r>
                        <a:rPr lang="en-US" sz="1500" dirty="0" smtClean="0">
                          <a:solidFill>
                            <a:srgbClr val="0000FF"/>
                          </a:solidFill>
                          <a:effectLst/>
                        </a:rPr>
                        <a:t>  </a:t>
                      </a:r>
                      <a:r>
                        <a:rPr lang="en-US" sz="1500" b="1" dirty="0">
                          <a:solidFill>
                            <a:srgbClr val="0000FF"/>
                          </a:solidFill>
                          <a:effectLst/>
                          <a:latin typeface="Times New Roman" panose="02020603050405020304" pitchFamily="18" charset="0"/>
                          <a:cs typeface="Times New Roman" panose="02020603050405020304" pitchFamily="18" charset="0"/>
                        </a:rPr>
                        <a:t>HOẠT</a:t>
                      </a:r>
                      <a:r>
                        <a:rPr lang="en-US" sz="15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15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1500" b="1" dirty="0">
                        <a:solidFill>
                          <a:srgbClr val="0000FF"/>
                        </a:solidFill>
                        <a:effectLst/>
                        <a:latin typeface="Times New Roman" panose="02020603050405020304" pitchFamily="18" charset="0"/>
                        <a:cs typeface="Times New Roman" panose="02020603050405020304" pitchFamily="18" charset="0"/>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b="1" dirty="0">
                          <a:solidFill>
                            <a:srgbClr val="0000FF"/>
                          </a:solidFill>
                          <a:effectLst/>
                          <a:latin typeface="Times New Roman" panose="02020603050405020304" pitchFamily="18" charset="0"/>
                        </a:rPr>
                        <a:t>                    </a:t>
                      </a:r>
                      <a:endParaRPr lang="vi-VN" sz="1100" dirty="0">
                        <a:solidFill>
                          <a:srgbClr val="0000FF"/>
                        </a:solidFill>
                        <a:effectLst/>
                      </a:endParaRPr>
                    </a:p>
                  </a:txBody>
                  <a:tcPr marL="50641" marR="50641" marT="25313" marB="25313"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3343276" y="3725467"/>
            <a:ext cx="4417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Cô</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Mây</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defTabSz="685800">
              <a:spcBef>
                <a:spcPct val="0"/>
              </a:spcBef>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Thời gian: 25-30 phút</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Giáo viên: Nguyễn Thị </a:t>
            </a:r>
            <a:r>
              <a:rPr lang="en-US" altLang="en-US" sz="1800" b="1" dirty="0" err="1">
                <a:solidFill>
                  <a:srgbClr val="FF0000"/>
                </a:solidFill>
                <a:latin typeface="Times New Roman" panose="02020603050405020304" pitchFamily="18" charset="0"/>
              </a:rPr>
              <a:t>Huyền</a:t>
            </a:r>
            <a:endParaRPr lang="vi-VN" altLang="en-US" sz="1800" dirty="0">
              <a:solidFill>
                <a:prstClr val="black"/>
              </a:solidFill>
              <a:latin typeface=".VnAvant" panose="020B7200000000000000" pitchFamily="34" charset="0"/>
            </a:endParaRPr>
          </a:p>
        </p:txBody>
      </p:sp>
    </p:spTree>
    <p:extLst>
      <p:ext uri="{BB962C8B-B14F-4D97-AF65-F5344CB8AC3E}">
        <p14:creationId xmlns:p14="http://schemas.microsoft.com/office/powerpoint/2010/main" val="6835893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31376" y="-8965"/>
            <a:ext cx="9157448" cy="68669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8965" y="0"/>
            <a:ext cx="9144001"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7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3447" y="0"/>
            <a:ext cx="9144001"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26894" y="0"/>
            <a:ext cx="9144001"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22413" y="-22412"/>
            <a:ext cx="9144001" cy="68804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22412" y="4482"/>
            <a:ext cx="9137278" cy="68535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32590"/>
            <a:ext cx="9118036" cy="6825410"/>
          </a:xfrm>
          <a:prstGeom prst="rect">
            <a:avLst/>
          </a:prstGeom>
          <a:noFill/>
          <a:ln w="9525">
            <a:noFill/>
            <a:miter lim="800000"/>
            <a:headEnd/>
            <a:tailEnd/>
          </a:ln>
          <a:effectLst/>
        </p:spPr>
      </p:pic>
      <p:sp>
        <p:nvSpPr>
          <p:cNvPr id="4" name="Content Placeholder 3"/>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120</Words>
  <Application>Microsoft Office PowerPoint</Application>
  <PresentationFormat>On-screen Show (4:3)</PresentationFormat>
  <Paragraphs>14</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cp:lastModifiedBy>
  <cp:revision>9</cp:revision>
  <dcterms:created xsi:type="dcterms:W3CDTF">2022-05-05T07:02:30Z</dcterms:created>
  <dcterms:modified xsi:type="dcterms:W3CDTF">2025-02-19T01:28:40Z</dcterms:modified>
</cp:coreProperties>
</file>