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76" r:id="rId4"/>
    <p:sldId id="278" r:id="rId5"/>
    <p:sldId id="279" r:id="rId6"/>
    <p:sldId id="280" r:id="rId7"/>
    <p:sldId id="281" r:id="rId8"/>
    <p:sldId id="282" r:id="rId9"/>
    <p:sldId id="286" r:id="rId10"/>
    <p:sldId id="287" r:id="rId11"/>
    <p:sldId id="285"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BFF"/>
    <a:srgbClr val="FFFFFF"/>
    <a:srgbClr val="471E17"/>
    <a:srgbClr val="7F6000"/>
    <a:srgbClr val="F6F6F6"/>
    <a:srgbClr val="B8A878"/>
    <a:srgbClr val="C48264"/>
    <a:srgbClr val="D7E5F2"/>
    <a:srgbClr val="345F87"/>
    <a:srgbClr val="615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071ED-EBF3-4B1E-AC5B-7414E81A6A8E}"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A6A7-58C5-458D-9832-FCD0DD1E97AB}" type="slidenum">
              <a:rPr lang="en-US" smtClean="0"/>
              <a:t>‹#›</a:t>
            </a:fld>
            <a:endParaRPr lang="en-US"/>
          </a:p>
        </p:txBody>
      </p:sp>
    </p:spTree>
    <p:extLst>
      <p:ext uri="{BB962C8B-B14F-4D97-AF65-F5344CB8AC3E}">
        <p14:creationId xmlns:p14="http://schemas.microsoft.com/office/powerpoint/2010/main" val="149942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0A6A7-58C5-458D-9832-FCD0DD1E97AB}" type="slidenum">
              <a:rPr lang="en-US" smtClean="0"/>
              <a:t>2</a:t>
            </a:fld>
            <a:endParaRPr lang="en-US"/>
          </a:p>
        </p:txBody>
      </p:sp>
    </p:spTree>
    <p:extLst>
      <p:ext uri="{BB962C8B-B14F-4D97-AF65-F5344CB8AC3E}">
        <p14:creationId xmlns:p14="http://schemas.microsoft.com/office/powerpoint/2010/main" val="133453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0A6A7-58C5-458D-9832-FCD0DD1E97AB}" type="slidenum">
              <a:rPr lang="en-US" smtClean="0"/>
              <a:t>9</a:t>
            </a:fld>
            <a:endParaRPr lang="en-US"/>
          </a:p>
        </p:txBody>
      </p:sp>
    </p:spTree>
    <p:extLst>
      <p:ext uri="{BB962C8B-B14F-4D97-AF65-F5344CB8AC3E}">
        <p14:creationId xmlns:p14="http://schemas.microsoft.com/office/powerpoint/2010/main" val="359444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8EE10F-F199-4CF4-8C78-41ACC5D673B5}"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397680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EE10F-F199-4CF4-8C78-41ACC5D673B5}"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411020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EE10F-F199-4CF4-8C78-41ACC5D673B5}"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72945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EE10F-F199-4CF4-8C78-41ACC5D673B5}"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96604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8EE10F-F199-4CF4-8C78-41ACC5D673B5}"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226197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8EE10F-F199-4CF4-8C78-41ACC5D673B5}"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92111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8EE10F-F199-4CF4-8C78-41ACC5D673B5}"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169854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8EE10F-F199-4CF4-8C78-41ACC5D673B5}"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387340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EE10F-F199-4CF4-8C78-41ACC5D673B5}"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119239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8EE10F-F199-4CF4-8C78-41ACC5D673B5}"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35610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8EE10F-F199-4CF4-8C78-41ACC5D673B5}"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68562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EE10F-F199-4CF4-8C78-41ACC5D673B5}" type="datetimeFigureOut">
              <a:rPr lang="en-US" smtClean="0"/>
              <a:t>4/15/2025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BAC25-2AB9-43C6-AD42-1B2416781627}" type="slidenum">
              <a:rPr lang="en-US" smtClean="0"/>
              <a:t>‹#›</a:t>
            </a:fld>
            <a:endParaRPr lang="en-US"/>
          </a:p>
        </p:txBody>
      </p:sp>
    </p:spTree>
    <p:extLst>
      <p:ext uri="{BB962C8B-B14F-4D97-AF65-F5344CB8AC3E}">
        <p14:creationId xmlns:p14="http://schemas.microsoft.com/office/powerpoint/2010/main" val="114384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6"/>
          <p:cNvSpPr txBox="1"/>
          <p:nvPr/>
        </p:nvSpPr>
        <p:spPr>
          <a:xfrm>
            <a:off x="4640056" y="104458"/>
            <a:ext cx="2911887" cy="64633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lgn="ctr" eaLnBrk="1" hangingPunct="1">
              <a:spcBef>
                <a:spcPct val="0"/>
              </a:spcBef>
              <a:buClrTx/>
              <a:buSzTx/>
              <a:buFontTx/>
              <a:buNone/>
            </a:pPr>
            <a:r>
              <a:rPr lang="en-US" altLang="vi-VN" sz="1800" b="1" dirty="0">
                <a:latin typeface="Times New Roman" panose="02020603050405020304" charset="0"/>
                <a:cs typeface="Times New Roman" panose="02020603050405020304" charset="0"/>
              </a:rPr>
              <a:t>UBND Quận Long Biên</a:t>
            </a:r>
          </a:p>
          <a:p>
            <a:pPr marL="0" lvl="0" indent="0" algn="ctr" eaLnBrk="1" hangingPunct="1">
              <a:spcBef>
                <a:spcPct val="0"/>
              </a:spcBef>
              <a:buClrTx/>
              <a:buSzTx/>
              <a:buFontTx/>
              <a:buNone/>
            </a:pPr>
            <a:r>
              <a:rPr lang="en-US" altLang="vi-VN" sz="1800" b="1" dirty="0">
                <a:latin typeface="Times New Roman" panose="02020603050405020304" charset="0"/>
                <a:cs typeface="Times New Roman" panose="02020603050405020304" charset="0"/>
              </a:rPr>
              <a:t>Trường Mầm non </a:t>
            </a:r>
            <a:r>
              <a:rPr lang="en-US" altLang="vi-VN" sz="1800" b="1" dirty="0" err="1" smtClean="0">
                <a:latin typeface="Times New Roman" panose="02020603050405020304" charset="0"/>
                <a:cs typeface="Times New Roman" panose="02020603050405020304" charset="0"/>
              </a:rPr>
              <a:t>Hoa</a:t>
            </a:r>
            <a:r>
              <a:rPr lang="en-US" altLang="vi-VN" sz="1800" b="1" dirty="0" smtClean="0">
                <a:latin typeface="Times New Roman" panose="02020603050405020304" charset="0"/>
                <a:cs typeface="Times New Roman" panose="02020603050405020304" charset="0"/>
              </a:rPr>
              <a:t> </a:t>
            </a:r>
            <a:r>
              <a:rPr lang="en-US" altLang="vi-VN" sz="1800" b="1" dirty="0" err="1" smtClean="0">
                <a:latin typeface="Times New Roman" panose="02020603050405020304" charset="0"/>
                <a:cs typeface="Times New Roman" panose="02020603050405020304" charset="0"/>
              </a:rPr>
              <a:t>Sữa</a:t>
            </a:r>
            <a:r>
              <a:rPr lang="en-US" altLang="vi-VN" sz="1800" b="1" dirty="0" smtClean="0">
                <a:latin typeface="Times New Roman" panose="02020603050405020304" charset="0"/>
                <a:cs typeface="Times New Roman" panose="02020603050405020304" charset="0"/>
              </a:rPr>
              <a:t> </a:t>
            </a:r>
            <a:endParaRPr lang="en-US" altLang="vi-VN" sz="1800" b="1" dirty="0">
              <a:latin typeface="Times New Roman" panose="02020603050405020304" charset="0"/>
              <a:ea typeface="Times New Roman" panose="02020603050405020304" charset="0"/>
              <a:cs typeface="Times New Roman" panose="02020603050405020304" charset="0"/>
            </a:endParaRPr>
          </a:p>
        </p:txBody>
      </p:sp>
      <p:sp>
        <p:nvSpPr>
          <p:cNvPr id="6" name="Rectangle 5"/>
          <p:cNvSpPr/>
          <p:nvPr/>
        </p:nvSpPr>
        <p:spPr>
          <a:xfrm>
            <a:off x="3273752" y="1330094"/>
            <a:ext cx="5644494" cy="830997"/>
          </a:xfrm>
          <a:prstGeom prst="rect">
            <a:avLst/>
          </a:prstGeom>
          <a:noFill/>
        </p:spPr>
        <p:txBody>
          <a:bodyPr wrap="none" lIns="91440" tIns="45720" rIns="91440" bIns="45720">
            <a:spAutoFit/>
          </a:bodyPr>
          <a:lstStyle/>
          <a:p>
            <a:r>
              <a:rPr lang="en-US" sz="48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Khám</a:t>
            </a:r>
            <a:r>
              <a:rPr lang="en-US" sz="48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a:t>
            </a:r>
            <a:r>
              <a:rPr lang="en-US" sz="48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Khoa</a:t>
            </a:r>
            <a:r>
              <a:rPr lang="en-US" sz="48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học</a:t>
            </a:r>
            <a:endParaRPr lang="en-US" sz="4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045526" y="2491171"/>
            <a:ext cx="4596608" cy="2169825"/>
          </a:xfrm>
          <a:prstGeom prst="rect">
            <a:avLst/>
          </a:prstGeom>
          <a:noFill/>
        </p:spPr>
        <p:txBody>
          <a:bodyPr wrap="square" rtlCol="0">
            <a:spAutoFit/>
          </a:bodyPr>
          <a:lstStyle/>
          <a:p>
            <a:pPr>
              <a:lnSpc>
                <a:spcPct val="150000"/>
              </a:lnSpc>
            </a:pPr>
            <a:r>
              <a:rPr lang="en-US" sz="2400" dirty="0" err="1" smtClean="0">
                <a:solidFill>
                  <a:schemeClr val="accent1">
                    <a:lumMod val="50000"/>
                  </a:schemeClr>
                </a:solidFill>
              </a:rPr>
              <a:t>Đề</a:t>
            </a:r>
            <a:r>
              <a:rPr lang="en-US" sz="2400" dirty="0" smtClean="0">
                <a:solidFill>
                  <a:schemeClr val="accent1">
                    <a:lumMod val="50000"/>
                  </a:schemeClr>
                </a:solidFill>
              </a:rPr>
              <a:t> </a:t>
            </a:r>
            <a:r>
              <a:rPr lang="en-US" sz="2400" dirty="0" err="1" smtClean="0">
                <a:solidFill>
                  <a:schemeClr val="accent1">
                    <a:lumMod val="50000"/>
                  </a:schemeClr>
                </a:solidFill>
              </a:rPr>
              <a:t>tài</a:t>
            </a:r>
            <a:r>
              <a:rPr lang="en-US" sz="2400" dirty="0" smtClean="0">
                <a:solidFill>
                  <a:schemeClr val="accent1">
                    <a:lumMod val="50000"/>
                  </a:schemeClr>
                </a:solidFill>
              </a:rPr>
              <a:t>: </a:t>
            </a:r>
            <a:r>
              <a:rPr lang="en-US" sz="2400" dirty="0" err="1" smtClean="0">
                <a:solidFill>
                  <a:schemeClr val="accent1">
                    <a:lumMod val="50000"/>
                  </a:schemeClr>
                </a:solidFill>
              </a:rPr>
              <a:t>Một</a:t>
            </a:r>
            <a:r>
              <a:rPr lang="en-US" sz="2400" dirty="0" smtClean="0">
                <a:solidFill>
                  <a:schemeClr val="accent1">
                    <a:lumMod val="50000"/>
                  </a:schemeClr>
                </a:solidFill>
              </a:rPr>
              <a:t> </a:t>
            </a:r>
            <a:r>
              <a:rPr lang="en-US" sz="2400" dirty="0" err="1" smtClean="0">
                <a:solidFill>
                  <a:schemeClr val="accent1">
                    <a:lumMod val="50000"/>
                  </a:schemeClr>
                </a:solidFill>
              </a:rPr>
              <a:t>số</a:t>
            </a:r>
            <a:r>
              <a:rPr lang="en-US" sz="2400" dirty="0" smtClean="0">
                <a:solidFill>
                  <a:schemeClr val="accent1">
                    <a:lumMod val="50000"/>
                  </a:schemeClr>
                </a:solidFill>
              </a:rPr>
              <a:t> </a:t>
            </a:r>
            <a:r>
              <a:rPr lang="en-US" sz="2400" dirty="0" err="1" smtClean="0">
                <a:solidFill>
                  <a:schemeClr val="accent1">
                    <a:lumMod val="50000"/>
                  </a:schemeClr>
                </a:solidFill>
              </a:rPr>
              <a:t>loài</a:t>
            </a:r>
            <a:r>
              <a:rPr lang="en-US" sz="2400" dirty="0" smtClean="0">
                <a:solidFill>
                  <a:schemeClr val="accent1">
                    <a:lumMod val="50000"/>
                  </a:schemeClr>
                </a:solidFill>
              </a:rPr>
              <a:t> </a:t>
            </a:r>
            <a:r>
              <a:rPr lang="en-US" sz="2400" dirty="0" err="1" smtClean="0">
                <a:solidFill>
                  <a:schemeClr val="accent1">
                    <a:lumMod val="50000"/>
                  </a:schemeClr>
                </a:solidFill>
              </a:rPr>
              <a:t>quả</a:t>
            </a:r>
            <a:endParaRPr lang="en-US" sz="2400" dirty="0" smtClean="0">
              <a:solidFill>
                <a:schemeClr val="accent1">
                  <a:lumMod val="50000"/>
                </a:schemeClr>
              </a:solidFill>
            </a:endParaRPr>
          </a:p>
          <a:p>
            <a:pPr>
              <a:lnSpc>
                <a:spcPct val="150000"/>
              </a:lnSpc>
            </a:pPr>
            <a:r>
              <a:rPr lang="en-US" sz="2400" dirty="0" err="1" smtClean="0">
                <a:solidFill>
                  <a:schemeClr val="accent1">
                    <a:lumMod val="50000"/>
                  </a:schemeClr>
                </a:solidFill>
              </a:rPr>
              <a:t>Lứa</a:t>
            </a:r>
            <a:r>
              <a:rPr lang="en-US" sz="2400" dirty="0" smtClean="0">
                <a:solidFill>
                  <a:schemeClr val="accent1">
                    <a:lumMod val="50000"/>
                  </a:schemeClr>
                </a:solidFill>
              </a:rPr>
              <a:t> </a:t>
            </a:r>
            <a:r>
              <a:rPr lang="en-US" sz="2400" dirty="0" err="1" smtClean="0">
                <a:solidFill>
                  <a:schemeClr val="accent1">
                    <a:lumMod val="50000"/>
                  </a:schemeClr>
                </a:solidFill>
              </a:rPr>
              <a:t>tuổi</a:t>
            </a:r>
            <a:r>
              <a:rPr lang="en-US" sz="2400" dirty="0" smtClean="0">
                <a:solidFill>
                  <a:schemeClr val="accent1">
                    <a:lumMod val="50000"/>
                  </a:schemeClr>
                </a:solidFill>
              </a:rPr>
              <a:t>: </a:t>
            </a:r>
            <a:r>
              <a:rPr lang="en-US" sz="2400" dirty="0" err="1" smtClean="0">
                <a:solidFill>
                  <a:schemeClr val="accent1">
                    <a:lumMod val="50000"/>
                  </a:schemeClr>
                </a:solidFill>
              </a:rPr>
              <a:t>Mẫu</a:t>
            </a:r>
            <a:r>
              <a:rPr lang="en-US" sz="2400" dirty="0" smtClean="0">
                <a:solidFill>
                  <a:schemeClr val="accent1">
                    <a:lumMod val="50000"/>
                  </a:schemeClr>
                </a:solidFill>
              </a:rPr>
              <a:t> </a:t>
            </a:r>
            <a:r>
              <a:rPr lang="en-US" sz="2400" dirty="0" err="1" smtClean="0">
                <a:solidFill>
                  <a:schemeClr val="accent1">
                    <a:lumMod val="50000"/>
                  </a:schemeClr>
                </a:solidFill>
              </a:rPr>
              <a:t>giáo</a:t>
            </a:r>
            <a:r>
              <a:rPr lang="en-US" sz="2400" dirty="0" smtClean="0">
                <a:solidFill>
                  <a:schemeClr val="accent1">
                    <a:lumMod val="50000"/>
                  </a:schemeClr>
                </a:solidFill>
              </a:rPr>
              <a:t> </a:t>
            </a:r>
            <a:r>
              <a:rPr lang="en-US" sz="2400" dirty="0" err="1" smtClean="0">
                <a:solidFill>
                  <a:schemeClr val="accent1">
                    <a:lumMod val="50000"/>
                  </a:schemeClr>
                </a:solidFill>
              </a:rPr>
              <a:t>lớn</a:t>
            </a:r>
            <a:r>
              <a:rPr lang="en-US" sz="2400" dirty="0" smtClean="0">
                <a:solidFill>
                  <a:schemeClr val="accent1">
                    <a:lumMod val="50000"/>
                  </a:schemeClr>
                </a:solidFill>
              </a:rPr>
              <a:t> 5 – 6 </a:t>
            </a:r>
            <a:r>
              <a:rPr lang="en-US" sz="2400" dirty="0" err="1" smtClean="0">
                <a:solidFill>
                  <a:schemeClr val="accent1">
                    <a:lumMod val="50000"/>
                  </a:schemeClr>
                </a:solidFill>
              </a:rPr>
              <a:t>tuổi</a:t>
            </a:r>
            <a:endParaRPr lang="en-US" sz="2400" dirty="0" smtClean="0">
              <a:solidFill>
                <a:schemeClr val="accent1">
                  <a:lumMod val="50000"/>
                </a:schemeClr>
              </a:solidFill>
            </a:endParaRPr>
          </a:p>
          <a:p>
            <a:pPr>
              <a:lnSpc>
                <a:spcPct val="150000"/>
              </a:lnSpc>
            </a:pPr>
            <a:endParaRPr lang="en-US" sz="2400" dirty="0" smtClean="0">
              <a:solidFill>
                <a:schemeClr val="accent1">
                  <a:lumMod val="50000"/>
                </a:schemeClr>
              </a:solidFill>
            </a:endParaRPr>
          </a:p>
          <a:p>
            <a:pPr algn="ct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7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16286" y="0"/>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Trò</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chơi</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1: Ai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nhanh</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hơn</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074" name="Picture 2" descr="Đu đủ chín: Loại trái cây không phải ai cũng có thể ă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682" y="1357744"/>
            <a:ext cx="3082603" cy="20455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àu gấc đỏ gọi mùa xuân đến - Tạp chí Gia Đình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829" y="3757620"/>
            <a:ext cx="4236316" cy="25841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ón ăn thuốc từ quả đ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0993" y="1170867"/>
            <a:ext cx="3072534" cy="24193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10 loại trái cây lợi sữa hàng đầu cho phụ nữ sau s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053" y="3757620"/>
            <a:ext cx="4222461" cy="281698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án Quả Sấu Tươi, Đặc Quả Sấu, Đặc Sản Miền Bắ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3393" y="1387901"/>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10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078"/>
                                        </p:tgtEl>
                                      </p:cBhvr>
                                    </p:animEffect>
                                    <p:set>
                                      <p:cBhvr>
                                        <p:cTn id="7" dur="1" fill="hold">
                                          <p:stCondLst>
                                            <p:cond delay="499"/>
                                          </p:stCondLst>
                                        </p:cTn>
                                        <p:tgtEl>
                                          <p:spTgt spid="3078"/>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084"/>
                                        </p:tgtEl>
                                      </p:cBhvr>
                                    </p:animEffect>
                                    <p:set>
                                      <p:cBhvr>
                                        <p:cTn id="10" dur="1" fill="hold">
                                          <p:stCondLst>
                                            <p:cond delay="499"/>
                                          </p:stCondLst>
                                        </p:cTn>
                                        <p:tgtEl>
                                          <p:spTgt spid="3084"/>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082"/>
                                        </p:tgtEl>
                                      </p:cBhvr>
                                    </p:animEffect>
                                    <p:set>
                                      <p:cBhvr>
                                        <p:cTn id="13" dur="1" fill="hold">
                                          <p:stCondLst>
                                            <p:cond delay="499"/>
                                          </p:stCondLst>
                                        </p:cTn>
                                        <p:tgtEl>
                                          <p:spTgt spid="3082"/>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2.29167E-6 -7.40741E-7 L 0.09805 0.14931 " pathEditMode="relative" rAng="0" ptsTypes="AA">
                                      <p:cBhvr>
                                        <p:cTn id="16" dur="2000" fill="hold"/>
                                        <p:tgtEl>
                                          <p:spTgt spid="3074"/>
                                        </p:tgtEl>
                                        <p:attrNameLst>
                                          <p:attrName>ppt_x</p:attrName>
                                          <p:attrName>ppt_y</p:attrName>
                                        </p:attrNameLst>
                                      </p:cBhvr>
                                      <p:rCtr x="4896" y="7454"/>
                                    </p:animMotion>
                                  </p:childTnLst>
                                </p:cTn>
                              </p:par>
                            </p:childTnLst>
                          </p:cTn>
                        </p:par>
                        <p:par>
                          <p:cTn id="17" fill="hold">
                            <p:stCondLst>
                              <p:cond delay="2500"/>
                            </p:stCondLst>
                            <p:childTnLst>
                              <p:par>
                                <p:cTn id="18" presetID="42" presetClass="path" presetSubtype="0" accel="50000" decel="50000" fill="hold" nodeType="afterEffect">
                                  <p:stCondLst>
                                    <p:cond delay="0"/>
                                  </p:stCondLst>
                                  <p:childTnLst>
                                    <p:animMotion origin="layout" path="M -2.08333E-7 -2.59259E-6 L 0.01237 -0.26759 " pathEditMode="relative" rAng="0" ptsTypes="AA">
                                      <p:cBhvr>
                                        <p:cTn id="19" dur="2000" fill="hold"/>
                                        <p:tgtEl>
                                          <p:spTgt spid="3076"/>
                                        </p:tgtEl>
                                        <p:attrNameLst>
                                          <p:attrName>ppt_x</p:attrName>
                                          <p:attrName>ppt_y</p:attrName>
                                        </p:attrNameLst>
                                      </p:cBhvr>
                                      <p:rCtr x="612" y="-13380"/>
                                    </p:animMotion>
                                  </p:childTnLst>
                                </p:cTn>
                              </p:par>
                            </p:childTnLst>
                          </p:cTn>
                        </p:par>
                        <p:par>
                          <p:cTn id="20" fill="hold">
                            <p:stCondLst>
                              <p:cond delay="4500"/>
                            </p:stCondLst>
                            <p:childTnLst>
                              <p:par>
                                <p:cTn id="21" presetID="6" presetClass="emph" presetSubtype="0" fill="hold" nodeType="afterEffect">
                                  <p:stCondLst>
                                    <p:cond delay="0"/>
                                  </p:stCondLst>
                                  <p:childTnLst>
                                    <p:animScale>
                                      <p:cBhvr>
                                        <p:cTn id="22" dur="2000" fill="hold"/>
                                        <p:tgtEl>
                                          <p:spTgt spid="3074"/>
                                        </p:tgtEl>
                                      </p:cBhvr>
                                      <p:by x="150000" y="150000"/>
                                    </p:animScale>
                                  </p:childTnLst>
                                </p:cTn>
                              </p:par>
                            </p:childTnLst>
                          </p:cTn>
                        </p:par>
                        <p:par>
                          <p:cTn id="23" fill="hold">
                            <p:stCondLst>
                              <p:cond delay="6500"/>
                            </p:stCondLst>
                            <p:childTnLst>
                              <p:par>
                                <p:cTn id="24" presetID="6" presetClass="emph" presetSubtype="0" fill="hold" nodeType="afterEffect">
                                  <p:stCondLst>
                                    <p:cond delay="0"/>
                                  </p:stCondLst>
                                  <p:childTnLst>
                                    <p:animScale>
                                      <p:cBhvr>
                                        <p:cTn id="25" dur="2000" fill="hold"/>
                                        <p:tgtEl>
                                          <p:spTgt spid="30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16286" y="0"/>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Trò</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chơi</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3: Chia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quả</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436096" y="3038622"/>
            <a:ext cx="5528604" cy="3405021"/>
            <a:chOff x="914400" y="-88040"/>
            <a:chExt cx="5070764" cy="6447276"/>
          </a:xfrm>
        </p:grpSpPr>
        <p:sp>
          <p:nvSpPr>
            <p:cNvPr id="6" name="Rounded Rectangle 5"/>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57400" y="-88040"/>
              <a:ext cx="2784763" cy="1145895"/>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một</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6227868" y="3038622"/>
            <a:ext cx="5528604" cy="3405021"/>
            <a:chOff x="914400" y="-88040"/>
            <a:chExt cx="5070764" cy="6447276"/>
          </a:xfrm>
        </p:grpSpPr>
        <p:sp>
          <p:nvSpPr>
            <p:cNvPr id="12" name="Rounded Rectangle 11"/>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057400" y="-88040"/>
              <a:ext cx="2784763" cy="1145895"/>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nhiều</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1026" name="Picture 2" descr="Trái Chôm Chôm – Fruits and Gre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96" y="1323028"/>
            <a:ext cx="1898308" cy="14155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rry Australia - Hoa quả nhập khẩu Bioveg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5752" y="1211059"/>
            <a:ext cx="1583202" cy="1583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ả mận Pl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2922" y="1369315"/>
            <a:ext cx="2021317" cy="13693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ật Mí Công Dụng Làm Đẹp Toàn Diện Của Chanh Dây | Cooky.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9991" y="1291131"/>
            <a:ext cx="1928447" cy="15427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4 loại trái cây cực ngon nhưng hạt chứa độc tố gây tử vong - MViet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7090" y="1416592"/>
            <a:ext cx="1771699" cy="14173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ó nên ăn vỏ và hạt ổi không? | Vinme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4951" y="1291130"/>
            <a:ext cx="1891231" cy="149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5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4.81481E-6 L 0.00287 0.3544 " pathEditMode="relative" rAng="0" ptsTypes="AA">
                                      <p:cBhvr>
                                        <p:cTn id="6" dur="2000" fill="hold"/>
                                        <p:tgtEl>
                                          <p:spTgt spid="1026"/>
                                        </p:tgtEl>
                                        <p:attrNameLst>
                                          <p:attrName>ppt_x</p:attrName>
                                          <p:attrName>ppt_y</p:attrName>
                                        </p:attrNameLst>
                                      </p:cBhvr>
                                      <p:rCtr x="143" y="17708"/>
                                    </p:animMotion>
                                  </p:childTnLst>
                                </p:cTn>
                              </p:par>
                            </p:childTnLst>
                          </p:cTn>
                        </p:par>
                        <p:par>
                          <p:cTn id="7" fill="hold">
                            <p:stCondLst>
                              <p:cond delay="2000"/>
                            </p:stCondLst>
                            <p:childTnLst>
                              <p:par>
                                <p:cTn id="8" presetID="42" presetClass="path" presetSubtype="0" accel="50000" decel="50000" fill="hold" nodeType="afterEffect">
                                  <p:stCondLst>
                                    <p:cond delay="500"/>
                                  </p:stCondLst>
                                  <p:childTnLst>
                                    <p:animMotion origin="layout" path="M -3.33333E-6 1.85185E-6 L -0.03138 0.36065 " pathEditMode="relative" rAng="0" ptsTypes="AA">
                                      <p:cBhvr>
                                        <p:cTn id="9" dur="2000" fill="hold"/>
                                        <p:tgtEl>
                                          <p:spTgt spid="1028"/>
                                        </p:tgtEl>
                                        <p:attrNameLst>
                                          <p:attrName>ppt_x</p:attrName>
                                          <p:attrName>ppt_y</p:attrName>
                                        </p:attrNameLst>
                                      </p:cBhvr>
                                      <p:rCtr x="-1576" y="18032"/>
                                    </p:animMotion>
                                  </p:childTnLst>
                                </p:cTn>
                              </p:par>
                            </p:childTnLst>
                          </p:cTn>
                        </p:par>
                        <p:par>
                          <p:cTn id="10" fill="hold">
                            <p:stCondLst>
                              <p:cond delay="4500"/>
                            </p:stCondLst>
                            <p:childTnLst>
                              <p:par>
                                <p:cTn id="11" presetID="42" presetClass="path" presetSubtype="0" accel="50000" decel="50000" fill="hold" nodeType="afterEffect">
                                  <p:stCondLst>
                                    <p:cond delay="500"/>
                                  </p:stCondLst>
                                  <p:childTnLst>
                                    <p:animMotion origin="layout" path="M 3.54167E-6 2.96296E-6 L -0.61368 0.52662 " pathEditMode="relative" rAng="0" ptsTypes="AA">
                                      <p:cBhvr>
                                        <p:cTn id="12" dur="2000" fill="hold"/>
                                        <p:tgtEl>
                                          <p:spTgt spid="1030"/>
                                        </p:tgtEl>
                                        <p:attrNameLst>
                                          <p:attrName>ppt_x</p:attrName>
                                          <p:attrName>ppt_y</p:attrName>
                                        </p:attrNameLst>
                                      </p:cBhvr>
                                      <p:rCtr x="-30690" y="26319"/>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33333E-6 -4.44444E-6 L 0.32109 0.37801 " pathEditMode="relative" rAng="0" ptsTypes="AA">
                                      <p:cBhvr>
                                        <p:cTn id="16" dur="2000" fill="hold"/>
                                        <p:tgtEl>
                                          <p:spTgt spid="1032"/>
                                        </p:tgtEl>
                                        <p:attrNameLst>
                                          <p:attrName>ppt_x</p:attrName>
                                          <p:attrName>ppt_y</p:attrName>
                                        </p:attrNameLst>
                                      </p:cBhvr>
                                      <p:rCtr x="16055" y="18889"/>
                                    </p:animMotion>
                                  </p:childTnLst>
                                </p:cTn>
                              </p:par>
                            </p:childTnLst>
                          </p:cTn>
                        </p:par>
                        <p:par>
                          <p:cTn id="17" fill="hold">
                            <p:stCondLst>
                              <p:cond delay="2000"/>
                            </p:stCondLst>
                            <p:childTnLst>
                              <p:par>
                                <p:cTn id="18" presetID="42" presetClass="path" presetSubtype="0" accel="50000" decel="50000" fill="hold" nodeType="afterEffect">
                                  <p:stCondLst>
                                    <p:cond delay="500"/>
                                  </p:stCondLst>
                                  <p:childTnLst>
                                    <p:animMotion origin="layout" path="M 2.70833E-6 -2.22222E-6 L 0.29505 0.34074 " pathEditMode="relative" rAng="0" ptsTypes="AA">
                                      <p:cBhvr>
                                        <p:cTn id="19" dur="2000" fill="hold"/>
                                        <p:tgtEl>
                                          <p:spTgt spid="1034"/>
                                        </p:tgtEl>
                                        <p:attrNameLst>
                                          <p:attrName>ppt_x</p:attrName>
                                          <p:attrName>ppt_y</p:attrName>
                                        </p:attrNameLst>
                                      </p:cBhvr>
                                      <p:rCtr x="14753" y="17037"/>
                                    </p:animMotion>
                                  </p:childTnLst>
                                </p:cTn>
                              </p:par>
                            </p:childTnLst>
                          </p:cTn>
                        </p:par>
                        <p:par>
                          <p:cTn id="20" fill="hold">
                            <p:stCondLst>
                              <p:cond delay="4500"/>
                            </p:stCondLst>
                            <p:childTnLst>
                              <p:par>
                                <p:cTn id="21" presetID="42" presetClass="path" presetSubtype="0" accel="50000" decel="50000" fill="hold" nodeType="afterEffect">
                                  <p:stCondLst>
                                    <p:cond delay="500"/>
                                  </p:stCondLst>
                                  <p:childTnLst>
                                    <p:animMotion origin="layout" path="M 2.08333E-6 -7.40741E-7 L 0.02226 0.52315 " pathEditMode="relative" rAng="0" ptsTypes="AA">
                                      <p:cBhvr>
                                        <p:cTn id="22" dur="2000" fill="hold"/>
                                        <p:tgtEl>
                                          <p:spTgt spid="1036"/>
                                        </p:tgtEl>
                                        <p:attrNameLst>
                                          <p:attrName>ppt_x</p:attrName>
                                          <p:attrName>ppt_y</p:attrName>
                                        </p:attrNameLst>
                                      </p:cBhvr>
                                      <p:rCtr x="1107" y="26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09436" y="2325651"/>
            <a:ext cx="7491663" cy="1938992"/>
          </a:xfrm>
          <a:prstGeom prst="rect">
            <a:avLst/>
          </a:prstGeom>
        </p:spPr>
        <p:txBody>
          <a:bodyPr wrap="square">
            <a:spAutoFit/>
          </a:bodyPr>
          <a:lstStyle/>
          <a:p>
            <a:pPr algn="ctr"/>
            <a:r>
              <a:rPr lang="en-US" sz="4000" b="1" i="1" dirty="0" err="1" smtClean="0">
                <a:solidFill>
                  <a:schemeClr val="accent1">
                    <a:lumMod val="50000"/>
                  </a:schemeClr>
                </a:solidFill>
                <a:latin typeface="Palatino Linotype" pitchFamily="18" charset="0"/>
                <a:ea typeface="Roboto Slab SemiBold" pitchFamily="2" charset="0"/>
              </a:rPr>
              <a:t>Bài</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học</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đến</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đây</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là</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kết</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thúc</a:t>
            </a:r>
            <a:r>
              <a:rPr lang="en-US" sz="4000" b="1" i="1" dirty="0" smtClean="0">
                <a:solidFill>
                  <a:schemeClr val="accent1">
                    <a:lumMod val="50000"/>
                  </a:schemeClr>
                </a:solidFill>
                <a:latin typeface="Palatino Linotype" pitchFamily="18" charset="0"/>
                <a:ea typeface="Roboto Slab SemiBold" pitchFamily="2" charset="0"/>
              </a:rPr>
              <a:t>.</a:t>
            </a:r>
          </a:p>
          <a:p>
            <a:pPr algn="ctr"/>
            <a:r>
              <a:rPr lang="en-US" sz="4000" b="1" i="1" dirty="0" err="1" smtClean="0">
                <a:solidFill>
                  <a:schemeClr val="accent1">
                    <a:lumMod val="50000"/>
                  </a:schemeClr>
                </a:solidFill>
                <a:latin typeface="Palatino Linotype" pitchFamily="18" charset="0"/>
                <a:ea typeface="Roboto Slab SemiBold" pitchFamily="2" charset="0"/>
              </a:rPr>
              <a:t>Hẹn</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gặp</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lại</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các</a:t>
            </a:r>
            <a:r>
              <a:rPr lang="en-US" sz="4000" b="1" i="1" dirty="0" smtClean="0">
                <a:solidFill>
                  <a:schemeClr val="accent1">
                    <a:lumMod val="50000"/>
                  </a:schemeClr>
                </a:solidFill>
                <a:latin typeface="Palatino Linotype" pitchFamily="18" charset="0"/>
                <a:ea typeface="Roboto Slab SemiBold" pitchFamily="2" charset="0"/>
              </a:rPr>
              <a:t> con </a:t>
            </a:r>
            <a:r>
              <a:rPr lang="en-US" sz="4000" b="1" i="1" dirty="0" err="1" smtClean="0">
                <a:solidFill>
                  <a:schemeClr val="accent1">
                    <a:lumMod val="50000"/>
                  </a:schemeClr>
                </a:solidFill>
                <a:latin typeface="Palatino Linotype" pitchFamily="18" charset="0"/>
                <a:ea typeface="Roboto Slab SemiBold" pitchFamily="2" charset="0"/>
              </a:rPr>
              <a:t>vào</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các</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tiết</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học</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lần</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sau</a:t>
            </a:r>
            <a:r>
              <a:rPr lang="en-US" sz="4000" b="1" i="1" dirty="0" smtClean="0">
                <a:solidFill>
                  <a:schemeClr val="accent1">
                    <a:lumMod val="50000"/>
                  </a:schemeClr>
                </a:solidFill>
                <a:latin typeface="Palatino Linotype" pitchFamily="18" charset="0"/>
                <a:ea typeface="Roboto Slab SemiBold" pitchFamily="2" charset="0"/>
              </a:rPr>
              <a:t> </a:t>
            </a:r>
            <a:endParaRPr lang="en-US" sz="4000" b="1" i="1" dirty="0">
              <a:solidFill>
                <a:schemeClr val="accent1">
                  <a:lumMod val="50000"/>
                </a:schemeClr>
              </a:solidFill>
              <a:latin typeface="Palatino Linotype" pitchFamily="18" charset="0"/>
              <a:ea typeface="Roboto Slab SemiBold" pitchFamily="2" charset="0"/>
            </a:endParaRPr>
          </a:p>
        </p:txBody>
      </p:sp>
    </p:spTree>
    <p:extLst>
      <p:ext uri="{BB962C8B-B14F-4D97-AF65-F5344CB8AC3E}">
        <p14:creationId xmlns:p14="http://schemas.microsoft.com/office/powerpoint/2010/main" val="4239735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000" t="-6000" r="-4000" b="-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5454" y="1156854"/>
            <a:ext cx="9296400" cy="5070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Qua-Gi-Xuan-Ma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44400" y="3692234"/>
            <a:ext cx="609600" cy="609600"/>
          </a:xfrm>
          <a:prstGeom prst="rect">
            <a:avLst/>
          </a:prstGeom>
        </p:spPr>
      </p:pic>
      <p:sp>
        <p:nvSpPr>
          <p:cNvPr id="5" name="Rounded Rectangle 4"/>
          <p:cNvSpPr/>
          <p:nvPr/>
        </p:nvSpPr>
        <p:spPr>
          <a:xfrm>
            <a:off x="4059382" y="180109"/>
            <a:ext cx="3532909" cy="8728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gì</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416216"/>
      </p:ext>
    </p:extLst>
  </p:cSld>
  <p:clrMapOvr>
    <a:masterClrMapping/>
  </p:clrMapOvr>
  <mc:AlternateContent xmlns:mc="http://schemas.openxmlformats.org/markup-compatibility/2006" xmlns:p14="http://schemas.microsoft.com/office/powerpoint/2010/main">
    <mc:Choice Requires="p14">
      <p:transition spd="med" p14:dur="700" advTm="48000">
        <p:fade/>
      </p:transition>
    </mc:Choice>
    <mc:Fallback xmlns="">
      <p:transition spd="med" advTm="4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9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09" y="907473"/>
            <a:ext cx="6982691" cy="4814454"/>
          </a:xfrm>
          <a:prstGeom prst="roundRect">
            <a:avLst>
              <a:gd name="adj" fmla="val 16667"/>
            </a:avLst>
          </a:prstGeom>
          <a:ln>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ounded Rectangle 9"/>
          <p:cNvSpPr/>
          <p:nvPr/>
        </p:nvSpPr>
        <p:spPr>
          <a:xfrm>
            <a:off x="7834746" y="893618"/>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Tên</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Hấu</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7834746" y="2311977"/>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sắc</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xanh</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sọc</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kẻ</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từ</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trên</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xuống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dưới</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7834746" y="3730336"/>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Đặc</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điểm</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dạng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hình</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tròn</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dạng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dạng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trái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oval</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7834746" y="5148695"/>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Mùi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vị</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Ngọt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thanh</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mát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0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820892" y="2308729"/>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471E17"/>
                </a:solidFill>
                <a:latin typeface="Times New Roman" panose="02020603050405020304" pitchFamily="18" charset="0"/>
                <a:cs typeface="Times New Roman" panose="02020603050405020304" pitchFamily="18" charset="0"/>
              </a:rPr>
              <a:t>Màu</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sắc</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Màu</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vàng</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màu</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xanh</a:t>
            </a:r>
            <a:endParaRPr lang="en-US" sz="2400" b="1" dirty="0">
              <a:solidFill>
                <a:srgbClr val="471E17"/>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375063"/>
            <a:ext cx="6629400" cy="4143375"/>
          </a:xfrm>
          <a:prstGeom prst="roundRect">
            <a:avLst>
              <a:gd name="adj" fmla="val 16667"/>
            </a:avLst>
          </a:prstGeom>
          <a:ln w="28575">
            <a:solidFill>
              <a:srgbClr val="7F6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7820892" y="1032163"/>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471E17"/>
                </a:solidFill>
                <a:latin typeface="Times New Roman" panose="02020603050405020304" pitchFamily="18" charset="0"/>
                <a:cs typeface="Times New Roman" panose="02020603050405020304" pitchFamily="18" charset="0"/>
              </a:rPr>
              <a:t>Tên</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quả</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Xoài</a:t>
            </a:r>
            <a:endParaRPr lang="en-US" sz="2400" b="1" dirty="0">
              <a:solidFill>
                <a:srgbClr val="471E17"/>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7820892" y="3672861"/>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471E17"/>
                </a:solidFill>
                <a:latin typeface="Times New Roman" panose="02020603050405020304" pitchFamily="18" charset="0"/>
                <a:cs typeface="Times New Roman" panose="02020603050405020304" pitchFamily="18" charset="0"/>
              </a:rPr>
              <a:t>Đặc</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điểm</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có</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hình</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dạng</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như</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quả</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trứng</a:t>
            </a:r>
            <a:endParaRPr lang="en-US" sz="2400" b="1" dirty="0">
              <a:solidFill>
                <a:srgbClr val="471E17"/>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7820892" y="5036993"/>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471E17"/>
                </a:solidFill>
                <a:latin typeface="Times New Roman" panose="02020603050405020304" pitchFamily="18" charset="0"/>
                <a:cs typeface="Times New Roman" panose="02020603050405020304" pitchFamily="18" charset="0"/>
              </a:rPr>
              <a:t>Mùi</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vị</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có</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mùi</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chua</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ngọt</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thơm</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ngon</a:t>
            </a:r>
            <a:endParaRPr lang="en-US" sz="2400" b="1" dirty="0">
              <a:solidFill>
                <a:srgbClr val="471E1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6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1"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47473" y="-43061"/>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Khám</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phá</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của</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hấu</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8" name="Picture 4" descr="Nóng thế này xin hãy bán dưa hấu có tâm: Một là không nói dối, hai là không  nói dối nhiều lầ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810" y="913966"/>
            <a:ext cx="4613564" cy="311680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61656" y="4224300"/>
            <a:ext cx="3096490" cy="1946564"/>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Ruột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hấu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đỏ</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hạt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hấu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đen</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hấu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nhiều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hạt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473" y="998590"/>
            <a:ext cx="3930073" cy="2947555"/>
          </a:xfrm>
          <a:prstGeom prst="rect">
            <a:avLst/>
          </a:prstGeom>
        </p:spPr>
      </p:pic>
      <p:sp>
        <p:nvSpPr>
          <p:cNvPr id="11" name="AutoShape 12" descr="12 Evidence-Based Mango Seeds Benefits For Skin, Hair and Heal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ounded Rectangle 14"/>
          <p:cNvSpPr/>
          <p:nvPr/>
        </p:nvSpPr>
        <p:spPr>
          <a:xfrm>
            <a:off x="7302500" y="4224299"/>
            <a:ext cx="3096490" cy="1946564"/>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Ruột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xoài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vàng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Xoài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là</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loại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1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hạt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4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47473" y="-43061"/>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So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sánh</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 name="Picture 4" descr="Nóng thế này xin hãy bán dưa hấu có tâm: Một là không nói dối, hai là không  nói dối nhiều lầ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7666" y="913965"/>
            <a:ext cx="3778733" cy="25528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694" y="848590"/>
            <a:ext cx="3462355" cy="2596767"/>
          </a:xfrm>
          <a:prstGeom prst="rect">
            <a:avLst/>
          </a:prstGeom>
        </p:spPr>
      </p:pic>
      <p:cxnSp>
        <p:nvCxnSpPr>
          <p:cNvPr id="11" name="Straight Arrow Connector 10"/>
          <p:cNvCxnSpPr/>
          <p:nvPr/>
        </p:nvCxnSpPr>
        <p:spPr>
          <a:xfrm>
            <a:off x="4041341" y="3560618"/>
            <a:ext cx="1768187" cy="11914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93441" y="3549907"/>
            <a:ext cx="1702378" cy="11914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870613" y="4835237"/>
            <a:ext cx="4516581" cy="1136073"/>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1">
                    <a:lumMod val="50000"/>
                  </a:schemeClr>
                </a:solidFill>
                <a:latin typeface="+mj-lt"/>
              </a:rPr>
              <a:t>Đều là trái cây, đều cung cấp nhiều vitamin giúp da dẻ đẹp hơn, hồng hào hơn, khi ăn đều phải bỏ vỏ</a:t>
            </a:r>
            <a:endParaRPr lang="en-US" sz="2000" dirty="0">
              <a:solidFill>
                <a:schemeClr val="accent1">
                  <a:lumMod val="50000"/>
                </a:schemeClr>
              </a:solidFill>
              <a:latin typeface="+mj-lt"/>
            </a:endParaRPr>
          </a:p>
        </p:txBody>
      </p:sp>
      <p:cxnSp>
        <p:nvCxnSpPr>
          <p:cNvPr id="20" name="Straight Arrow Connector 19"/>
          <p:cNvCxnSpPr/>
          <p:nvPr/>
        </p:nvCxnSpPr>
        <p:spPr>
          <a:xfrm flipH="1">
            <a:off x="1807442" y="3560618"/>
            <a:ext cx="1640031" cy="11807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94587" y="4835237"/>
            <a:ext cx="3064452" cy="1136072"/>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1">
                    <a:lumMod val="50000"/>
                  </a:schemeClr>
                </a:solidFill>
                <a:latin typeface="+mj-lt"/>
              </a:rPr>
              <a:t>Dưa hấu có dạng hình bầu dục, vỏ nhẵn, có nhiều hạt,</a:t>
            </a:r>
            <a:endParaRPr lang="en-US" sz="2000" dirty="0">
              <a:solidFill>
                <a:schemeClr val="accent1">
                  <a:lumMod val="50000"/>
                </a:schemeClr>
              </a:solidFill>
              <a:latin typeface="+mj-lt"/>
            </a:endParaRPr>
          </a:p>
        </p:txBody>
      </p:sp>
      <p:cxnSp>
        <p:nvCxnSpPr>
          <p:cNvPr id="24" name="Straight Arrow Connector 23"/>
          <p:cNvCxnSpPr/>
          <p:nvPr/>
        </p:nvCxnSpPr>
        <p:spPr>
          <a:xfrm>
            <a:off x="8515064" y="3549907"/>
            <a:ext cx="1770496" cy="11807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598768" y="4835237"/>
            <a:ext cx="3064452" cy="1136072"/>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1">
                    <a:lumMod val="50000"/>
                  </a:schemeClr>
                </a:solidFill>
                <a:latin typeface="+mj-lt"/>
              </a:rPr>
              <a:t>Xoài có dạng hình tròn dài, vỏ trơn, có 1 hạt</a:t>
            </a:r>
            <a:endParaRPr lang="en-US" sz="2000" dirty="0">
              <a:solidFill>
                <a:schemeClr val="accent1">
                  <a:lumMod val="50000"/>
                </a:schemeClr>
              </a:solidFill>
              <a:latin typeface="+mj-lt"/>
            </a:endParaRPr>
          </a:p>
        </p:txBody>
      </p:sp>
    </p:spTree>
    <p:extLst>
      <p:ext uri="{BB962C8B-B14F-4D97-AF65-F5344CB8AC3E}">
        <p14:creationId xmlns:p14="http://schemas.microsoft.com/office/powerpoint/2010/main" val="354852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óng thế này xin hãy bán dưa hấu có tâm: Một là không nói dối, hai là không  nói dối nhiều lầ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74" y="1177202"/>
            <a:ext cx="6706699" cy="453087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6885709" y="1025237"/>
            <a:ext cx="4641273" cy="4419600"/>
          </a:xfrm>
          <a:prstGeom prst="wedgeRoundRectCallout">
            <a:avLst>
              <a:gd name="adj1" fmla="val -49191"/>
              <a:gd name="adj2" fmla="val 23002"/>
              <a:gd name="adj3" fmla="val 16667"/>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1">
                    <a:lumMod val="50000"/>
                  </a:schemeClr>
                </a:solidFill>
                <a:latin typeface="+mj-lt"/>
              </a:rPr>
              <a:t>Quả dưa hấu vỏ có màu xanh, ruột màu đỏ, có dạng hình bầu dục, vỏ nhẵn, có nhiều hạt màu đen, có vị ngọt, cung cấp cho chúng ta nhiều vitamin,  giúp cho da dẻ hồng hào, khỏe mạnh, trước khi ăn chúng ta phải gọt vỏ, cho vào thùng rác.</a:t>
            </a:r>
            <a:endParaRPr lang="en-US" sz="2400" dirty="0">
              <a:solidFill>
                <a:schemeClr val="accent1">
                  <a:lumMod val="50000"/>
                </a:schemeClr>
              </a:solidFill>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65" y="1025237"/>
            <a:ext cx="6131953" cy="4598966"/>
          </a:xfrm>
          <a:prstGeom prst="rect">
            <a:avLst/>
          </a:prstGeom>
        </p:spPr>
      </p:pic>
      <p:sp>
        <p:nvSpPr>
          <p:cNvPr id="7" name="Rounded Rectangular Callout 6"/>
          <p:cNvSpPr/>
          <p:nvPr/>
        </p:nvSpPr>
        <p:spPr>
          <a:xfrm>
            <a:off x="6885709" y="1025237"/>
            <a:ext cx="4641273" cy="4419600"/>
          </a:xfrm>
          <a:prstGeom prst="wedgeRoundRectCallout">
            <a:avLst>
              <a:gd name="adj1" fmla="val -49191"/>
              <a:gd name="adj2" fmla="val 23002"/>
              <a:gd name="adj3" fmla="val 16667"/>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1">
                    <a:lumMod val="50000"/>
                  </a:schemeClr>
                </a:solidFill>
                <a:latin typeface="+mj-lt"/>
              </a:rPr>
              <a:t>Quả xoài có màu vàng, khi chưa chín có màu xanh, dạng hình tròn dài, vỏ trơn, bên trong có 1 hạt, có vị chua chua ngọt ngọt, cung cấp nhiều  vitamin.</a:t>
            </a:r>
            <a:endParaRPr lang="en-US" sz="3200" dirty="0">
              <a:solidFill>
                <a:schemeClr val="accent1">
                  <a:lumMod val="50000"/>
                </a:schemeClr>
              </a:solidFill>
              <a:latin typeface="+mj-lt"/>
            </a:endParaRPr>
          </a:p>
        </p:txBody>
      </p:sp>
    </p:spTree>
    <p:extLst>
      <p:ext uri="{BB962C8B-B14F-4D97-AF65-F5344CB8AC3E}">
        <p14:creationId xmlns:p14="http://schemas.microsoft.com/office/powerpoint/2010/main" val="2048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4" presetClass="exit" presetSubtype="10" fill="hold" grpId="1" nodeType="withEffect">
                                  <p:stCondLst>
                                    <p:cond delay="0"/>
                                  </p:stCondLst>
                                  <p:childTnLst>
                                    <p:animEffect transition="out" filter="randombar(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4400" y="318655"/>
            <a:ext cx="5070764" cy="6040581"/>
            <a:chOff x="914400" y="318655"/>
            <a:chExt cx="5070764" cy="6040581"/>
          </a:xfrm>
        </p:grpSpPr>
        <p:sp>
          <p:nvSpPr>
            <p:cNvPr id="5" name="Rounded Rectangle 4"/>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022764" y="318655"/>
              <a:ext cx="2784763" cy="4572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một</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6442364" y="221673"/>
            <a:ext cx="5070764" cy="6040581"/>
            <a:chOff x="914400" y="318655"/>
            <a:chExt cx="5070764" cy="6040581"/>
          </a:xfrm>
        </p:grpSpPr>
        <p:sp>
          <p:nvSpPr>
            <p:cNvPr id="10" name="Rounded Rectangle 9"/>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022764" y="318655"/>
              <a:ext cx="2784763" cy="4572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nhiều</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157" y="1282960"/>
            <a:ext cx="2154677" cy="177338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145" y="1298232"/>
            <a:ext cx="2412708" cy="1758110"/>
          </a:xfrm>
          <a:prstGeom prst="rect">
            <a:avLst/>
          </a:prstGeom>
        </p:spPr>
      </p:pic>
      <p:pic>
        <p:nvPicPr>
          <p:cNvPr id="2054" name="Picture 6" descr="Tác dụng của quả bơ trong làm đẹp cho chị em - Tối nay ăn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321" y="3796145"/>
            <a:ext cx="245746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ả Đào - Ẩm Thực 24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642329"/>
            <a:ext cx="2357877" cy="180334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hững loại hạt có thể làm đẹp da hiệu quả"/>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981" y="1108679"/>
            <a:ext cx="2445328" cy="194766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hững loại trái cây nên ăn cả hạt, cực tốt, bạn có biết? - Nhịp sống kinh  tế Việt Nam &amp;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0440" y="3777095"/>
            <a:ext cx="2428869" cy="195868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ượu thanh long có tác dụng gì?"/>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19309" y="1108679"/>
            <a:ext cx="2493819" cy="194766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iật mình tác hại của chanh leo bạn chưa từng biế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2460" y="3893126"/>
            <a:ext cx="2298268" cy="183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0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par>
                          <p:cTn id="13" fill="hold">
                            <p:stCondLst>
                              <p:cond delay="500"/>
                            </p:stCondLst>
                            <p:childTnLst>
                              <p:par>
                                <p:cTn id="14" presetID="16" presetClass="entr" presetSubtype="21" fill="hold"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par>
                          <p:cTn id="17" fill="hold">
                            <p:stCondLst>
                              <p:cond delay="1500"/>
                            </p:stCondLst>
                            <p:childTnLst>
                              <p:par>
                                <p:cTn id="18" presetID="16" presetClass="entr" presetSubtype="21" fill="hold" nodeType="afterEffect">
                                  <p:stCondLst>
                                    <p:cond delay="500"/>
                                  </p:stCondLst>
                                  <p:childTnLst>
                                    <p:set>
                                      <p:cBhvr>
                                        <p:cTn id="19" dur="1" fill="hold">
                                          <p:stCondLst>
                                            <p:cond delay="0"/>
                                          </p:stCondLst>
                                        </p:cTn>
                                        <p:tgtEl>
                                          <p:spTgt spid="2054"/>
                                        </p:tgtEl>
                                        <p:attrNameLst>
                                          <p:attrName>style.visibility</p:attrName>
                                        </p:attrNameLst>
                                      </p:cBhvr>
                                      <p:to>
                                        <p:strVal val="visible"/>
                                      </p:to>
                                    </p:set>
                                    <p:animEffect transition="in" filter="barn(inVertical)">
                                      <p:cBhvr>
                                        <p:cTn id="20" dur="500"/>
                                        <p:tgtEl>
                                          <p:spTgt spid="2054"/>
                                        </p:tgtEl>
                                      </p:cBhvr>
                                    </p:animEffect>
                                  </p:childTnLst>
                                </p:cTn>
                              </p:par>
                            </p:childTnLst>
                          </p:cTn>
                        </p:par>
                        <p:par>
                          <p:cTn id="21" fill="hold">
                            <p:stCondLst>
                              <p:cond delay="2500"/>
                            </p:stCondLst>
                            <p:childTnLst>
                              <p:par>
                                <p:cTn id="22" presetID="16" presetClass="entr" presetSubtype="21" fill="hold" nodeType="afterEffect">
                                  <p:stCondLst>
                                    <p:cond delay="500"/>
                                  </p:stCondLst>
                                  <p:childTnLst>
                                    <p:set>
                                      <p:cBhvr>
                                        <p:cTn id="23" dur="1" fill="hold">
                                          <p:stCondLst>
                                            <p:cond delay="0"/>
                                          </p:stCondLst>
                                        </p:cTn>
                                        <p:tgtEl>
                                          <p:spTgt spid="2056"/>
                                        </p:tgtEl>
                                        <p:attrNameLst>
                                          <p:attrName>style.visibility</p:attrName>
                                        </p:attrNameLst>
                                      </p:cBhvr>
                                      <p:to>
                                        <p:strVal val="visible"/>
                                      </p:to>
                                    </p:set>
                                    <p:animEffect transition="in" filter="barn(inVertical)">
                                      <p:cBhvr>
                                        <p:cTn id="24" dur="500"/>
                                        <p:tgtEl>
                                          <p:spTgt spid="205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16286" y="0"/>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Trò</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chơi</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1: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Bé</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tinh</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mắt</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052" name="Picture 4" descr="Măng cụt – loại quả rất tốt cho phụ nữ - Nhịp sống kinh tế Việt Nam &amp;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57" y="1124240"/>
            <a:ext cx="3141807" cy="2533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ạn đã biết những lợi ích này của quả khế ! - Vietbl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574" y="4261281"/>
            <a:ext cx="3153391" cy="22226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ả mơ: Ăn ngon, thuốc tố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0452" y="3823855"/>
            <a:ext cx="3626254" cy="2555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8096" y="844652"/>
            <a:ext cx="3254086" cy="309253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4556" y="1547251"/>
            <a:ext cx="3401915" cy="2324642"/>
          </a:xfrm>
          <a:prstGeom prst="rect">
            <a:avLst/>
          </a:prstGeom>
        </p:spPr>
      </p:pic>
    </p:spTree>
    <p:extLst>
      <p:ext uri="{BB962C8B-B14F-4D97-AF65-F5344CB8AC3E}">
        <p14:creationId xmlns:p14="http://schemas.microsoft.com/office/powerpoint/2010/main" val="343213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052"/>
                                        </p:tgtEl>
                                      </p:cBhvr>
                                    </p:animEffect>
                                    <p:set>
                                      <p:cBhvr>
                                        <p:cTn id="7" dur="1" fill="hold">
                                          <p:stCondLst>
                                            <p:cond delay="499"/>
                                          </p:stCondLst>
                                        </p:cTn>
                                        <p:tgtEl>
                                          <p:spTgt spid="2052"/>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4" presetClass="exit" presetSubtype="10" fill="hold" nodeType="withEffect">
                                  <p:stCondLst>
                                    <p:cond delay="0"/>
                                  </p:stCondLst>
                                  <p:childTnLst>
                                    <p:animEffect transition="out" filter="randombar(horizontal)">
                                      <p:cBhvr>
                                        <p:cTn id="12" dur="500"/>
                                        <p:tgtEl>
                                          <p:spTgt spid="2054"/>
                                        </p:tgtEl>
                                      </p:cBhvr>
                                    </p:animEffect>
                                    <p:set>
                                      <p:cBhvr>
                                        <p:cTn id="13" dur="1" fill="hold">
                                          <p:stCondLst>
                                            <p:cond delay="499"/>
                                          </p:stCondLst>
                                        </p:cTn>
                                        <p:tgtEl>
                                          <p:spTgt spid="2054"/>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2.70833E-6 1.11022E-16 L -0.09427 -0.30671 " pathEditMode="relative" rAng="0" ptsTypes="AA">
                                      <p:cBhvr>
                                        <p:cTn id="16" dur="2000" fill="hold"/>
                                        <p:tgtEl>
                                          <p:spTgt spid="2056"/>
                                        </p:tgtEl>
                                        <p:attrNameLst>
                                          <p:attrName>ppt_x</p:attrName>
                                          <p:attrName>ppt_y</p:attrName>
                                        </p:attrNameLst>
                                      </p:cBhvr>
                                      <p:rCtr x="-4714" y="-15347"/>
                                    </p:animMotion>
                                  </p:childTnLst>
                                </p:cTn>
                              </p:par>
                            </p:childTnLst>
                          </p:cTn>
                        </p:par>
                        <p:par>
                          <p:cTn id="17" fill="hold">
                            <p:stCondLst>
                              <p:cond delay="2500"/>
                            </p:stCondLst>
                            <p:childTnLst>
                              <p:par>
                                <p:cTn id="18" presetID="42" presetClass="path" presetSubtype="0" accel="50000" decel="50000" fill="hold" nodeType="afterEffect">
                                  <p:stCondLst>
                                    <p:cond delay="0"/>
                                  </p:stCondLst>
                                  <p:childTnLst>
                                    <p:animMotion origin="layout" path="M -1.45833E-6 1.11111E-6 L 0.23659 0.02106 " pathEditMode="relative" rAng="0" ptsTypes="AA">
                                      <p:cBhvr>
                                        <p:cTn id="19" dur="2000" fill="hold"/>
                                        <p:tgtEl>
                                          <p:spTgt spid="7"/>
                                        </p:tgtEl>
                                        <p:attrNameLst>
                                          <p:attrName>ppt_x</p:attrName>
                                          <p:attrName>ppt_y</p:attrName>
                                        </p:attrNameLst>
                                      </p:cBhvr>
                                      <p:rCtr x="11823" y="1042"/>
                                    </p:animMotion>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2056"/>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323</Words>
  <Application>Microsoft Office PowerPoint</Application>
  <PresentationFormat>Widescreen</PresentationFormat>
  <Paragraphs>34</Paragraphs>
  <Slides>12</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Palatino Linotype</vt:lpstr>
      <vt:lpstr>Roboto Slab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NMT</dc:creator>
  <cp:lastModifiedBy>HAIP</cp:lastModifiedBy>
  <cp:revision>56</cp:revision>
  <dcterms:created xsi:type="dcterms:W3CDTF">2022-11-15T01:58:37Z</dcterms:created>
  <dcterms:modified xsi:type="dcterms:W3CDTF">2025-04-15T01:15:38Z</dcterms:modified>
</cp:coreProperties>
</file>