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71" r:id="rId6"/>
    <p:sldId id="273" r:id="rId7"/>
    <p:sldId id="256" r:id="rId8"/>
    <p:sldId id="257" r:id="rId9"/>
    <p:sldId id="258" r:id="rId10"/>
    <p:sldId id="260" r:id="rId11"/>
    <p:sldId id="261" r:id="rId12"/>
    <p:sldId id="259" r:id="rId13"/>
    <p:sldId id="264" r:id="rId14"/>
    <p:sldId id="266" r:id="rId15"/>
    <p:sldId id="263"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E924F2-76B6-4CA4-888C-96F5DC583352}"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146201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E924F2-76B6-4CA4-888C-96F5DC583352}"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20322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E924F2-76B6-4CA4-888C-96F5DC583352}"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421207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E924F2-76B6-4CA4-888C-96F5DC583352}"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366921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E924F2-76B6-4CA4-888C-96F5DC583352}"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1248644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E924F2-76B6-4CA4-888C-96F5DC583352}"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383811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E924F2-76B6-4CA4-888C-96F5DC583352}" type="datetimeFigureOut">
              <a:rPr lang="en-US" smtClean="0"/>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202909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E924F2-76B6-4CA4-888C-96F5DC583352}" type="datetimeFigureOut">
              <a:rPr lang="en-US" smtClean="0"/>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325555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924F2-76B6-4CA4-888C-96F5DC583352}" type="datetimeFigureOut">
              <a:rPr lang="en-US" smtClean="0"/>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84256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E924F2-76B6-4CA4-888C-96F5DC583352}"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188105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E924F2-76B6-4CA4-888C-96F5DC583352}"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392764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924F2-76B6-4CA4-888C-96F5DC583352}" type="datetimeFigureOut">
              <a:rPr lang="en-US" smtClean="0"/>
              <a:t>4/11/2025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A6B5C-BABD-4773-B14F-358E639DED6F}" type="slidenum">
              <a:rPr lang="en-US" smtClean="0"/>
              <a:t>‹#›</a:t>
            </a:fld>
            <a:endParaRPr lang="en-US"/>
          </a:p>
        </p:txBody>
      </p:sp>
    </p:spTree>
    <p:extLst>
      <p:ext uri="{BB962C8B-B14F-4D97-AF65-F5344CB8AC3E}">
        <p14:creationId xmlns:p14="http://schemas.microsoft.com/office/powerpoint/2010/main" val="576410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8.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8.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4">
            <a:extLst>
              <a:ext uri="{FF2B5EF4-FFF2-40B4-BE49-F238E27FC236}">
                <a16:creationId xmlns:a16="http://schemas.microsoft.com/office/drawing/2014/main" id="{6036A65C-13DC-49AC-938D-2581E0400754}"/>
              </a:ext>
            </a:extLst>
          </p:cNvPr>
          <p:cNvSpPr>
            <a:spLocks noChangeArrowheads="1"/>
          </p:cNvSpPr>
          <p:nvPr/>
        </p:nvSpPr>
        <p:spPr bwMode="auto">
          <a:xfrm>
            <a:off x="1776413" y="161926"/>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UBND QUẬN LONG BIÊN</a:t>
            </a:r>
          </a:p>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TRƯỜNG MẦM </a:t>
            </a:r>
            <a:r>
              <a:rPr lang="en-US" altLang="vi-VN" sz="2400" b="1">
                <a:solidFill>
                  <a:srgbClr val="002060"/>
                </a:solidFill>
                <a:latin typeface="Times New Roman" panose="02020603050405020304" pitchFamily="18" charset="0"/>
                <a:cs typeface="Times New Roman" panose="02020603050405020304" pitchFamily="18" charset="0"/>
              </a:rPr>
              <a:t>NON </a:t>
            </a:r>
            <a:r>
              <a:rPr lang="en-US" altLang="vi-VN" sz="2400" b="1" smtClean="0">
                <a:solidFill>
                  <a:srgbClr val="002060"/>
                </a:solidFill>
                <a:latin typeface="Times New Roman" panose="02020603050405020304" pitchFamily="18" charset="0"/>
                <a:cs typeface="Times New Roman" panose="02020603050405020304" pitchFamily="18" charset="0"/>
              </a:rPr>
              <a:t>HOA SỮA</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9DC8F4D-0DC4-4B69-B774-665A394D9D2E}"/>
              </a:ext>
            </a:extLst>
          </p:cNvPr>
          <p:cNvSpPr>
            <a:spLocks noChangeArrowheads="1"/>
          </p:cNvSpPr>
          <p:nvPr/>
        </p:nvSpPr>
        <p:spPr bwMode="auto">
          <a:xfrm>
            <a:off x="2220913" y="2697215"/>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dirty="0">
                <a:solidFill>
                  <a:srgbClr val="002060"/>
                </a:solidFill>
                <a:latin typeface="Times New Roman" panose="02020603050405020304" pitchFamily="18" charset="0"/>
                <a:cs typeface="Times New Roman" panose="02020603050405020304" pitchFamily="18" charset="0"/>
              </a:rPr>
              <a:t>LĨNH VỰC PHÁT TRIỂN NGÔN NGỮ </a:t>
            </a:r>
          </a:p>
        </p:txBody>
      </p:sp>
      <p:sp>
        <p:nvSpPr>
          <p:cNvPr id="6" name="Rectangle 4">
            <a:extLst>
              <a:ext uri="{FF2B5EF4-FFF2-40B4-BE49-F238E27FC236}">
                <a16:creationId xmlns:a16="http://schemas.microsoft.com/office/drawing/2014/main" id="{81E27372-2DC2-47E7-A178-0FC08505DA1A}"/>
              </a:ext>
            </a:extLst>
          </p:cNvPr>
          <p:cNvSpPr>
            <a:spLocks noChangeArrowheads="1"/>
          </p:cNvSpPr>
          <p:nvPr/>
        </p:nvSpPr>
        <p:spPr bwMode="auto">
          <a:xfrm>
            <a:off x="2107560" y="3304118"/>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LÀM QUEN VĂN HỌC</a:t>
            </a:r>
          </a:p>
        </p:txBody>
      </p:sp>
      <p:sp>
        <p:nvSpPr>
          <p:cNvPr id="7" name="Rectangle 4">
            <a:extLst>
              <a:ext uri="{FF2B5EF4-FFF2-40B4-BE49-F238E27FC236}">
                <a16:creationId xmlns:a16="http://schemas.microsoft.com/office/drawing/2014/main" id="{8B21193D-2BF0-4033-AE51-3754830EA930}"/>
              </a:ext>
            </a:extLst>
          </p:cNvPr>
          <p:cNvSpPr>
            <a:spLocks noChangeArrowheads="1"/>
          </p:cNvSpPr>
          <p:nvPr/>
        </p:nvSpPr>
        <p:spPr bwMode="auto">
          <a:xfrm>
            <a:off x="3834526" y="4055960"/>
            <a:ext cx="5299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err="1">
                <a:solidFill>
                  <a:srgbClr val="002060"/>
                </a:solidFill>
                <a:latin typeface="Times New Roman" panose="02020603050405020304" pitchFamily="18" charset="0"/>
                <a:cs typeface="Times New Roman" panose="02020603050405020304" pitchFamily="18" charset="0"/>
              </a:rPr>
              <a:t>Đề</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Truyện</a:t>
            </a:r>
            <a:r>
              <a:rPr lang="en-US" altLang="vi-VN" sz="2400" b="1" dirty="0">
                <a:solidFill>
                  <a:srgbClr val="002060"/>
                </a:solidFill>
                <a:latin typeface="Times New Roman" panose="02020603050405020304" pitchFamily="18" charset="0"/>
                <a:cs typeface="Times New Roman" panose="02020603050405020304" pitchFamily="18" charset="0"/>
              </a:rPr>
              <a:t>: “Ba </a:t>
            </a:r>
            <a:r>
              <a:rPr lang="en-US" altLang="vi-VN" sz="2400" b="1" dirty="0" err="1">
                <a:solidFill>
                  <a:srgbClr val="002060"/>
                </a:solidFill>
                <a:latin typeface="Times New Roman" panose="02020603050405020304" pitchFamily="18" charset="0"/>
                <a:cs typeface="Times New Roman" panose="02020603050405020304" pitchFamily="18" charset="0"/>
              </a:rPr>
              <a:t>chú</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lợn</a:t>
            </a:r>
            <a:r>
              <a:rPr lang="en-US" altLang="vi-VN" sz="2400" b="1" dirty="0">
                <a:solidFill>
                  <a:srgbClr val="002060"/>
                </a:solidFill>
                <a:latin typeface="Times New Roman" panose="02020603050405020304" pitchFamily="18" charset="0"/>
                <a:cs typeface="Times New Roman" panose="02020603050405020304" pitchFamily="18" charset="0"/>
              </a:rPr>
              <a:t> con”</a:t>
            </a:r>
          </a:p>
        </p:txBody>
      </p:sp>
      <p:sp>
        <p:nvSpPr>
          <p:cNvPr id="8" name="Rectangle 4">
            <a:extLst>
              <a:ext uri="{FF2B5EF4-FFF2-40B4-BE49-F238E27FC236}">
                <a16:creationId xmlns:a16="http://schemas.microsoft.com/office/drawing/2014/main" id="{47FFC221-E8E4-4862-825B-EEC736800FFE}"/>
              </a:ext>
            </a:extLst>
          </p:cNvPr>
          <p:cNvSpPr>
            <a:spLocks noChangeArrowheads="1"/>
          </p:cNvSpPr>
          <p:nvPr/>
        </p:nvSpPr>
        <p:spPr bwMode="auto">
          <a:xfrm>
            <a:off x="4072907" y="4601492"/>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err="1">
                <a:solidFill>
                  <a:srgbClr val="002060"/>
                </a:solidFill>
                <a:latin typeface="Times New Roman" panose="02020603050405020304" pitchFamily="18" charset="0"/>
                <a:cs typeface="Times New Roman" panose="02020603050405020304" pitchFamily="18" charset="0"/>
              </a:rPr>
              <a:t>Lứa</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tuổi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Mẫu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giáo</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Nhỡ</a:t>
            </a:r>
            <a:r>
              <a:rPr lang="en-US" altLang="vi-VN" sz="2400" b="1" dirty="0">
                <a:solidFill>
                  <a:srgbClr val="002060"/>
                </a:solidFill>
                <a:latin typeface="Times New Roman" panose="02020603050405020304" pitchFamily="18" charset="0"/>
                <a:cs typeface="Times New Roman" panose="02020603050405020304" pitchFamily="18" charset="0"/>
              </a:rPr>
              <a:t> (4-5 </a:t>
            </a:r>
            <a:r>
              <a:rPr lang="en-US" altLang="vi-VN" sz="2400" b="1" dirty="0" err="1">
                <a:solidFill>
                  <a:srgbClr val="002060"/>
                </a:solidFill>
                <a:latin typeface="Times New Roman" panose="02020603050405020304" pitchFamily="18" charset="0"/>
                <a:cs typeface="Times New Roman" panose="02020603050405020304" pitchFamily="18" charset="0"/>
              </a:rPr>
              <a:t>tuổi</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sp>
        <p:nvSpPr>
          <p:cNvPr id="9" name="Rectangle 4">
            <a:extLst>
              <a:ext uri="{FF2B5EF4-FFF2-40B4-BE49-F238E27FC236}">
                <a16:creationId xmlns:a16="http://schemas.microsoft.com/office/drawing/2014/main" id="{A8774D67-64EA-42F9-A445-6A74A163A7A6}"/>
              </a:ext>
            </a:extLst>
          </p:cNvPr>
          <p:cNvSpPr>
            <a:spLocks noChangeArrowheads="1"/>
          </p:cNvSpPr>
          <p:nvPr/>
        </p:nvSpPr>
        <p:spPr bwMode="auto">
          <a:xfrm>
            <a:off x="3962401" y="6340476"/>
            <a:ext cx="4822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solidFill>
                  <a:srgbClr val="002060"/>
                </a:solidFill>
                <a:latin typeface="Times New Roman" panose="02020603050405020304" pitchFamily="18" charset="0"/>
                <a:cs typeface="Times New Roman" panose="02020603050405020304" pitchFamily="18" charset="0"/>
              </a:rPr>
              <a:t>Năm học: 2024-2025</a:t>
            </a:r>
          </a:p>
        </p:txBody>
      </p:sp>
    </p:spTree>
    <p:extLst>
      <p:ext uri="{BB962C8B-B14F-4D97-AF65-F5344CB8AC3E}">
        <p14:creationId xmlns:p14="http://schemas.microsoft.com/office/powerpoint/2010/main" val="88898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5"/>
                                        </p:tgtEl>
                                        <p:attrNameLst>
                                          <p:attrName>ppt_x</p:attrName>
                                          <p:attrName>ppt_y</p:attrName>
                                        </p:attrNameLst>
                                      </p:cBhvr>
                                    </p:animMotion>
                                    <p:animRot by="1500000">
                                      <p:cBhvr>
                                        <p:cTn id="7" dur="250" fill="hold">
                                          <p:stCondLst>
                                            <p:cond delay="0"/>
                                          </p:stCondLst>
                                        </p:cTn>
                                        <p:tgtEl>
                                          <p:spTgt spid="5"/>
                                        </p:tgtEl>
                                        <p:attrNameLst>
                                          <p:attrName>r</p:attrName>
                                        </p:attrNameLst>
                                      </p:cBhvr>
                                    </p:animRot>
                                    <p:animRot by="-1500000">
                                      <p:cBhvr>
                                        <p:cTn id="8" dur="250" fill="hold">
                                          <p:stCondLst>
                                            <p:cond delay="250"/>
                                          </p:stCondLst>
                                        </p:cTn>
                                        <p:tgtEl>
                                          <p:spTgt spid="5"/>
                                        </p:tgtEl>
                                        <p:attrNameLst>
                                          <p:attrName>r</p:attrName>
                                        </p:attrNameLst>
                                      </p:cBhvr>
                                    </p:animRot>
                                    <p:animRot by="-1500000">
                                      <p:cBhvr>
                                        <p:cTn id="9" dur="250" fill="hold">
                                          <p:stCondLst>
                                            <p:cond delay="500"/>
                                          </p:stCondLst>
                                        </p:cTn>
                                        <p:tgtEl>
                                          <p:spTgt spid="5"/>
                                        </p:tgtEl>
                                        <p:attrNameLst>
                                          <p:attrName>r</p:attrName>
                                        </p:attrNameLst>
                                      </p:cBhvr>
                                    </p:animRot>
                                    <p:animRot by="1500000">
                                      <p:cBhvr>
                                        <p:cTn id="10" dur="250" fill="hold">
                                          <p:stCondLst>
                                            <p:cond delay="750"/>
                                          </p:stCondLst>
                                        </p:cTn>
                                        <p:tgtEl>
                                          <p:spTgt spid="5"/>
                                        </p:tgtEl>
                                        <p:attrNameLst>
                                          <p:attrName>r</p:attrName>
                                        </p:attrNameLst>
                                      </p:cBhvr>
                                    </p:animRot>
                                  </p:childTnLst>
                                </p:cTn>
                              </p:par>
                              <p:par>
                                <p:cTn id="11" presetID="34" presetClass="emph" presetSubtype="0" fill="hold" grpId="0" nodeType="withEffect">
                                  <p:stCondLst>
                                    <p:cond delay="1000"/>
                                  </p:stCondLst>
                                  <p:iterate type="lt">
                                    <p:tmPct val="10000"/>
                                  </p:iterate>
                                  <p:childTnLst>
                                    <p:animMotion origin="layout" path="M 0.0 0.0 L 0.0 -0.07213" pathEditMode="relative" ptsTypes="">
                                      <p:cBhvr>
                                        <p:cTn id="12" dur="500" accel="50000" decel="50000" autoRev="1" fill="hold">
                                          <p:stCondLst>
                                            <p:cond delay="0"/>
                                          </p:stCondLst>
                                        </p:cTn>
                                        <p:tgtEl>
                                          <p:spTgt spid="6"/>
                                        </p:tgtEl>
                                        <p:attrNameLst>
                                          <p:attrName>ppt_x</p:attrName>
                                          <p:attrName>ppt_y</p:attrName>
                                        </p:attrNameLst>
                                      </p:cBhvr>
                                    </p:animMotion>
                                    <p:animRot by="1500000">
                                      <p:cBhvr>
                                        <p:cTn id="13" dur="250" fill="hold">
                                          <p:stCondLst>
                                            <p:cond delay="0"/>
                                          </p:stCondLst>
                                        </p:cTn>
                                        <p:tgtEl>
                                          <p:spTgt spid="6"/>
                                        </p:tgtEl>
                                        <p:attrNameLst>
                                          <p:attrName>r</p:attrName>
                                        </p:attrNameLst>
                                      </p:cBhvr>
                                    </p:animRot>
                                    <p:animRot by="-1500000">
                                      <p:cBhvr>
                                        <p:cTn id="14" dur="250" fill="hold">
                                          <p:stCondLst>
                                            <p:cond delay="250"/>
                                          </p:stCondLst>
                                        </p:cTn>
                                        <p:tgtEl>
                                          <p:spTgt spid="6"/>
                                        </p:tgtEl>
                                        <p:attrNameLst>
                                          <p:attrName>r</p:attrName>
                                        </p:attrNameLst>
                                      </p:cBhvr>
                                    </p:animRot>
                                    <p:animRot by="-1500000">
                                      <p:cBhvr>
                                        <p:cTn id="15" dur="250" fill="hold">
                                          <p:stCondLst>
                                            <p:cond delay="500"/>
                                          </p:stCondLst>
                                        </p:cTn>
                                        <p:tgtEl>
                                          <p:spTgt spid="6"/>
                                        </p:tgtEl>
                                        <p:attrNameLst>
                                          <p:attrName>r</p:attrName>
                                        </p:attrNameLst>
                                      </p:cBhvr>
                                    </p:animRot>
                                    <p:animRot by="1500000">
                                      <p:cBhvr>
                                        <p:cTn id="16" dur="250" fill="hold">
                                          <p:stCondLst>
                                            <p:cond delay="750"/>
                                          </p:stCondLst>
                                        </p:cTn>
                                        <p:tgtEl>
                                          <p:spTgt spid="6"/>
                                        </p:tgtEl>
                                        <p:attrNameLst>
                                          <p:attrName>r</p:attrName>
                                        </p:attrNameLst>
                                      </p:cBhvr>
                                    </p:animRot>
                                  </p:childTnLst>
                                </p:cTn>
                              </p:par>
                              <p:par>
                                <p:cTn id="17" presetID="34" presetClass="emph" presetSubtype="0" fill="hold" grpId="0" nodeType="withEffect">
                                  <p:stCondLst>
                                    <p:cond delay="2000"/>
                                  </p:stCondLst>
                                  <p:iterate type="lt">
                                    <p:tmPct val="10000"/>
                                  </p:iterate>
                                  <p:childTnLst>
                                    <p:animMotion origin="layout" path="M 0.0 0.0 L 0.0 -0.07213" pathEditMode="relative" ptsTypes="">
                                      <p:cBhvr>
                                        <p:cTn id="18" dur="500" accel="50000" decel="50000" autoRev="1" fill="hold">
                                          <p:stCondLst>
                                            <p:cond delay="0"/>
                                          </p:stCondLst>
                                        </p:cTn>
                                        <p:tgtEl>
                                          <p:spTgt spid="7"/>
                                        </p:tgtEl>
                                        <p:attrNameLst>
                                          <p:attrName>ppt_x</p:attrName>
                                          <p:attrName>ppt_y</p:attrName>
                                        </p:attrNameLst>
                                      </p:cBhvr>
                                    </p:animMotion>
                                    <p:animRot by="1500000">
                                      <p:cBhvr>
                                        <p:cTn id="19" dur="250" fill="hold">
                                          <p:stCondLst>
                                            <p:cond delay="0"/>
                                          </p:stCondLst>
                                        </p:cTn>
                                        <p:tgtEl>
                                          <p:spTgt spid="7"/>
                                        </p:tgtEl>
                                        <p:attrNameLst>
                                          <p:attrName>r</p:attrName>
                                        </p:attrNameLst>
                                      </p:cBhvr>
                                    </p:animRot>
                                    <p:animRot by="-1500000">
                                      <p:cBhvr>
                                        <p:cTn id="20" dur="250" fill="hold">
                                          <p:stCondLst>
                                            <p:cond delay="250"/>
                                          </p:stCondLst>
                                        </p:cTn>
                                        <p:tgtEl>
                                          <p:spTgt spid="7"/>
                                        </p:tgtEl>
                                        <p:attrNameLst>
                                          <p:attrName>r</p:attrName>
                                        </p:attrNameLst>
                                      </p:cBhvr>
                                    </p:animRot>
                                    <p:animRot by="-1500000">
                                      <p:cBhvr>
                                        <p:cTn id="21" dur="250" fill="hold">
                                          <p:stCondLst>
                                            <p:cond delay="500"/>
                                          </p:stCondLst>
                                        </p:cTn>
                                        <p:tgtEl>
                                          <p:spTgt spid="7"/>
                                        </p:tgtEl>
                                        <p:attrNameLst>
                                          <p:attrName>r</p:attrName>
                                        </p:attrNameLst>
                                      </p:cBhvr>
                                    </p:animRot>
                                    <p:animRot by="1500000">
                                      <p:cBhvr>
                                        <p:cTn id="22" dur="250" fill="hold">
                                          <p:stCondLst>
                                            <p:cond delay="750"/>
                                          </p:stCondLst>
                                        </p:cTn>
                                        <p:tgtEl>
                                          <p:spTgt spid="7"/>
                                        </p:tgtEl>
                                        <p:attrNameLst>
                                          <p:attrName>r</p:attrName>
                                        </p:attrNameLst>
                                      </p:cBhvr>
                                    </p:animRot>
                                  </p:childTnLst>
                                </p:cTn>
                              </p:par>
                              <p:par>
                                <p:cTn id="23" presetID="34" presetClass="emph" presetSubtype="0" fill="hold" grpId="0" nodeType="withEffect">
                                  <p:stCondLst>
                                    <p:cond delay="3000"/>
                                  </p:stCondLst>
                                  <p:iterate type="lt">
                                    <p:tmPct val="10000"/>
                                  </p:iterate>
                                  <p:childTnLst>
                                    <p:animMotion origin="layout" path="M 0.0 0.0 L 0.0 -0.07213" pathEditMode="relative" ptsTypes="">
                                      <p:cBhvr>
                                        <p:cTn id="24" dur="500" accel="50000" decel="50000" autoRev="1" fill="hold">
                                          <p:stCondLst>
                                            <p:cond delay="0"/>
                                          </p:stCondLst>
                                        </p:cTn>
                                        <p:tgtEl>
                                          <p:spTgt spid="8"/>
                                        </p:tgtEl>
                                        <p:attrNameLst>
                                          <p:attrName>ppt_x</p:attrName>
                                          <p:attrName>ppt_y</p:attrName>
                                        </p:attrNameLst>
                                      </p:cBhvr>
                                    </p:animMotion>
                                    <p:animRot by="1500000">
                                      <p:cBhvr>
                                        <p:cTn id="25" dur="250" fill="hold">
                                          <p:stCondLst>
                                            <p:cond delay="0"/>
                                          </p:stCondLst>
                                        </p:cTn>
                                        <p:tgtEl>
                                          <p:spTgt spid="8"/>
                                        </p:tgtEl>
                                        <p:attrNameLst>
                                          <p:attrName>r</p:attrName>
                                        </p:attrNameLst>
                                      </p:cBhvr>
                                    </p:animRot>
                                    <p:animRot by="-1500000">
                                      <p:cBhvr>
                                        <p:cTn id="26" dur="250" fill="hold">
                                          <p:stCondLst>
                                            <p:cond delay="250"/>
                                          </p:stCondLst>
                                        </p:cTn>
                                        <p:tgtEl>
                                          <p:spTgt spid="8"/>
                                        </p:tgtEl>
                                        <p:attrNameLst>
                                          <p:attrName>r</p:attrName>
                                        </p:attrNameLst>
                                      </p:cBhvr>
                                    </p:animRot>
                                    <p:animRot by="-1500000">
                                      <p:cBhvr>
                                        <p:cTn id="27" dur="250" fill="hold">
                                          <p:stCondLst>
                                            <p:cond delay="500"/>
                                          </p:stCondLst>
                                        </p:cTn>
                                        <p:tgtEl>
                                          <p:spTgt spid="8"/>
                                        </p:tgtEl>
                                        <p:attrNameLst>
                                          <p:attrName>r</p:attrName>
                                        </p:attrNameLst>
                                      </p:cBhvr>
                                    </p:animRot>
                                    <p:animRot by="1500000">
                                      <p:cBhvr>
                                        <p:cTn id="28" dur="250" fill="hold">
                                          <p:stCondLst>
                                            <p:cond delay="75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827" y="0"/>
            <a:ext cx="4289946" cy="56578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286" y="1883827"/>
            <a:ext cx="6497024" cy="526803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338961" y="2828152"/>
            <a:ext cx="2114550" cy="48172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188343" y="2854640"/>
            <a:ext cx="2114550" cy="48172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2162650" y="2801664"/>
            <a:ext cx="2114550" cy="48172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024570" y="2419289"/>
            <a:ext cx="2114550" cy="48172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2142739" y="2408871"/>
            <a:ext cx="2114550" cy="48172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824707" y="1996783"/>
            <a:ext cx="2114550" cy="48172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99" y="1575840"/>
            <a:ext cx="2421908" cy="3791233"/>
          </a:xfrm>
          <a:prstGeom prst="rect">
            <a:avLst/>
          </a:prstGeom>
        </p:spPr>
      </p:pic>
    </p:spTree>
    <p:extLst>
      <p:ext uri="{BB962C8B-B14F-4D97-AF65-F5344CB8AC3E}">
        <p14:creationId xmlns:p14="http://schemas.microsoft.com/office/powerpoint/2010/main" val="70658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2.70833E-6 -1.48148E-6 L 0.08789 -0.02731 C 0.10651 -0.03403 0.13125 -0.0287 0.15534 -0.01366 C 0.18295 0.00324 0.20326 0.02523 0.2155 0.05023 L 0.27552 0.16852 " pathEditMode="relative" rAng="1140000" ptsTypes="AAAAA">
                                      <p:cBhvr>
                                        <p:cTn id="6" dur="2000" fill="hold"/>
                                        <p:tgtEl>
                                          <p:spTgt spid="15"/>
                                        </p:tgtEl>
                                        <p:attrNameLst>
                                          <p:attrName>ppt_x</p:attrName>
                                          <p:attrName>ppt_y</p:attrName>
                                        </p:attrNameLst>
                                      </p:cBhvr>
                                      <p:rCtr x="14727" y="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94" y="2108208"/>
            <a:ext cx="5295330" cy="471819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1672" y="0"/>
            <a:ext cx="2638472" cy="539916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5627" y="2108208"/>
            <a:ext cx="3179928" cy="4474579"/>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9678" y="5907542"/>
            <a:ext cx="1678675" cy="101675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3610" y="5456197"/>
            <a:ext cx="1678675" cy="101675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1359" y="5964576"/>
            <a:ext cx="1678675" cy="101675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0736" y="5627026"/>
            <a:ext cx="1678675" cy="101675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3467" y="5151449"/>
            <a:ext cx="1678675" cy="101675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4383" y="5725411"/>
            <a:ext cx="1678675" cy="101675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1998" y="5246847"/>
            <a:ext cx="1678675" cy="101675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1665" y="4738947"/>
            <a:ext cx="1228982" cy="1719779"/>
          </a:xfrm>
          <a:prstGeom prst="rect">
            <a:avLst/>
          </a:prstGeom>
        </p:spPr>
      </p:pic>
    </p:spTree>
    <p:extLst>
      <p:ext uri="{BB962C8B-B14F-4D97-AF65-F5344CB8AC3E}">
        <p14:creationId xmlns:p14="http://schemas.microsoft.com/office/powerpoint/2010/main" val="297639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10"/>
                                        </p:tgtEl>
                                        <p:attrNameLst>
                                          <p:attrName>r</p:attrName>
                                        </p:attrNameLst>
                                      </p:cBhvr>
                                    </p:animRot>
                                    <p:animRot by="-240000">
                                      <p:cBhvr>
                                        <p:cTn id="7" dur="400" fill="hold">
                                          <p:stCondLst>
                                            <p:cond delay="400"/>
                                          </p:stCondLst>
                                        </p:cTn>
                                        <p:tgtEl>
                                          <p:spTgt spid="10"/>
                                        </p:tgtEl>
                                        <p:attrNameLst>
                                          <p:attrName>r</p:attrName>
                                        </p:attrNameLst>
                                      </p:cBhvr>
                                    </p:animRot>
                                    <p:animRot by="240000">
                                      <p:cBhvr>
                                        <p:cTn id="8" dur="400" fill="hold">
                                          <p:stCondLst>
                                            <p:cond delay="800"/>
                                          </p:stCondLst>
                                        </p:cTn>
                                        <p:tgtEl>
                                          <p:spTgt spid="10"/>
                                        </p:tgtEl>
                                        <p:attrNameLst>
                                          <p:attrName>r</p:attrName>
                                        </p:attrNameLst>
                                      </p:cBhvr>
                                    </p:animRot>
                                    <p:animRot by="-240000">
                                      <p:cBhvr>
                                        <p:cTn id="9" dur="400" fill="hold">
                                          <p:stCondLst>
                                            <p:cond delay="1200"/>
                                          </p:stCondLst>
                                        </p:cTn>
                                        <p:tgtEl>
                                          <p:spTgt spid="10"/>
                                        </p:tgtEl>
                                        <p:attrNameLst>
                                          <p:attrName>r</p:attrName>
                                        </p:attrNameLst>
                                      </p:cBhvr>
                                    </p:animRot>
                                    <p:animRot by="120000">
                                      <p:cBhvr>
                                        <p:cTn id="10" dur="400" fill="hold">
                                          <p:stCondLst>
                                            <p:cond delay="16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4" y="0"/>
            <a:ext cx="12096466"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26" y="116002"/>
            <a:ext cx="3635329" cy="41762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4943" y="232008"/>
            <a:ext cx="3102591" cy="34119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8991" y="1610435"/>
            <a:ext cx="4306440" cy="216316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7419" y="1610435"/>
            <a:ext cx="2494631" cy="364907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5303" y="2507774"/>
            <a:ext cx="2860176" cy="408750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5810673" y="2342062"/>
            <a:ext cx="2281030" cy="50693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6856638" y="2927150"/>
            <a:ext cx="1517528" cy="38408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45948">
            <a:off x="7632115" y="2778380"/>
            <a:ext cx="799258" cy="384085"/>
          </a:xfrm>
          <a:prstGeom prst="rect">
            <a:avLst/>
          </a:prstGeom>
        </p:spPr>
      </p:pic>
    </p:spTree>
    <p:extLst>
      <p:ext uri="{BB962C8B-B14F-4D97-AF65-F5344CB8AC3E}">
        <p14:creationId xmlns:p14="http://schemas.microsoft.com/office/powerpoint/2010/main" val="5425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9"/>
                                        </p:tgtEl>
                                      </p:cBhvr>
                                      <p:by x="150000" y="150000"/>
                                    </p:animScale>
                                  </p:childTnLst>
                                </p:cTn>
                              </p:par>
                              <p:par>
                                <p:cTn id="15" presetID="6" presetClass="emph" presetSubtype="0" fill="hold" nodeType="withEffect">
                                  <p:stCondLst>
                                    <p:cond delay="0"/>
                                  </p:stCondLst>
                                  <p:childTnLst>
                                    <p:animScale>
                                      <p:cBhvr>
                                        <p:cTn id="16" dur="2000" fill="hold"/>
                                        <p:tgtEl>
                                          <p:spTgt spid="10"/>
                                        </p:tgtEl>
                                      </p:cBhvr>
                                      <p:by x="150000" y="150000"/>
                                    </p:animScale>
                                  </p:childTnLst>
                                </p:cTn>
                              </p:par>
                              <p:par>
                                <p:cTn id="17" presetID="6" presetClass="emph" presetSubtype="0" fill="hold" nodeType="withEffect">
                                  <p:stCondLst>
                                    <p:cond delay="0"/>
                                  </p:stCondLst>
                                  <p:childTnLst>
                                    <p:animScale>
                                      <p:cBhvr>
                                        <p:cTn id="18" dur="2000" fill="hold"/>
                                        <p:tgtEl>
                                          <p:spTgt spid="1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8.33333E-7 2.59259E-6 L -0.55286 0.1162 " pathEditMode="relative" rAng="0" ptsTypes="AA">
                                      <p:cBhvr>
                                        <p:cTn id="27" dur="2000" fill="hold"/>
                                        <p:tgtEl>
                                          <p:spTgt spid="8"/>
                                        </p:tgtEl>
                                        <p:attrNameLst>
                                          <p:attrName>ppt_x</p:attrName>
                                          <p:attrName>ppt_y</p:attrName>
                                        </p:attrNameLst>
                                      </p:cBhvr>
                                      <p:rCtr x="-27643" y="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69" y="163772"/>
            <a:ext cx="3635329" cy="41762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0" y="0"/>
            <a:ext cx="2133600" cy="341194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9006" y="1442622"/>
            <a:ext cx="5359012" cy="191515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1478" y="2434677"/>
            <a:ext cx="2808881" cy="323326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2696" y="3024821"/>
            <a:ext cx="2427842" cy="272083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94223">
            <a:off x="4045103" y="3043461"/>
            <a:ext cx="2484733" cy="362797"/>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7570" y="3881783"/>
            <a:ext cx="2212028" cy="273026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94223">
            <a:off x="4154176" y="3407443"/>
            <a:ext cx="1104441" cy="36279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94223">
            <a:off x="4313844" y="2843422"/>
            <a:ext cx="1104441" cy="362797"/>
          </a:xfrm>
          <a:prstGeom prst="rect">
            <a:avLst/>
          </a:prstGeom>
        </p:spPr>
      </p:pic>
    </p:spTree>
    <p:extLst>
      <p:ext uri="{BB962C8B-B14F-4D97-AF65-F5344CB8AC3E}">
        <p14:creationId xmlns:p14="http://schemas.microsoft.com/office/powerpoint/2010/main" val="413916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4"/>
                                        </p:tgtEl>
                                      </p:cBhvr>
                                      <p:by x="150000" y="150000"/>
                                    </p:animScale>
                                  </p:childTnLst>
                                </p:cTn>
                              </p:par>
                              <p:par>
                                <p:cTn id="15" presetID="6" presetClass="emph" presetSubtype="0" fill="hold" nodeType="withEffect">
                                  <p:stCondLst>
                                    <p:cond delay="0"/>
                                  </p:stCondLst>
                                  <p:childTnLst>
                                    <p:animScale>
                                      <p:cBhvr>
                                        <p:cTn id="16" dur="2000" fill="hold"/>
                                        <p:tgtEl>
                                          <p:spTgt spid="13"/>
                                        </p:tgtEl>
                                      </p:cBhvr>
                                      <p:by x="150000" y="150000"/>
                                    </p:animScale>
                                  </p:childTnLst>
                                </p:cTn>
                              </p:par>
                              <p:par>
                                <p:cTn id="17" presetID="6" presetClass="emph" presetSubtype="0" fill="hold" nodeType="withEffect">
                                  <p:stCondLst>
                                    <p:cond delay="0"/>
                                  </p:stCondLst>
                                  <p:childTnLst>
                                    <p:animScale>
                                      <p:cBhvr>
                                        <p:cTn id="18" dur="2000" fill="hold"/>
                                        <p:tgtEl>
                                          <p:spTgt spid="1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01276 -0.01852 L 0.55859 0.01342 " pathEditMode="relative" rAng="0" ptsTypes="AA">
                                      <p:cBhvr>
                                        <p:cTn id="27" dur="2000" fill="hold"/>
                                        <p:tgtEl>
                                          <p:spTgt spid="12"/>
                                        </p:tgtEl>
                                        <p:attrNameLst>
                                          <p:attrName>ppt_x</p:attrName>
                                          <p:attrName>ppt_y</p:attrName>
                                        </p:attrNameLst>
                                      </p:cBhvr>
                                      <p:rCtr x="28568" y="1597"/>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1.45833E-6 -1.85185E-6 L 0.36367 -0.00648 " pathEditMode="relative" rAng="0" ptsTypes="AA">
                                      <p:cBhvr>
                                        <p:cTn id="31" dur="2000" fill="hold"/>
                                        <p:tgtEl>
                                          <p:spTgt spid="10"/>
                                        </p:tgtEl>
                                        <p:attrNameLst>
                                          <p:attrName>ppt_x</p:attrName>
                                          <p:attrName>ppt_y</p:attrName>
                                        </p:attrNameLst>
                                      </p:cBhvr>
                                      <p:rCtr x="18177"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915"/>
            <a:ext cx="3635329" cy="41762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9" y="1721499"/>
            <a:ext cx="2133600" cy="341194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7697" y="777922"/>
            <a:ext cx="4380297" cy="41359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9450" y="2845916"/>
            <a:ext cx="4673576" cy="413358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3431" y="2385766"/>
            <a:ext cx="2494631" cy="3769374"/>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7203977" y="2826475"/>
            <a:ext cx="2281030" cy="221945"/>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45948">
            <a:off x="8299812" y="3215374"/>
            <a:ext cx="1298364" cy="126331"/>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45948">
            <a:off x="7912623" y="2571179"/>
            <a:ext cx="1298364" cy="126331"/>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590" y="104153"/>
            <a:ext cx="1369064" cy="2954982"/>
          </a:xfrm>
          <a:prstGeom prst="rect">
            <a:avLst/>
          </a:prstGeom>
        </p:spPr>
      </p:pic>
    </p:spTree>
    <p:extLst>
      <p:ext uri="{BB962C8B-B14F-4D97-AF65-F5344CB8AC3E}">
        <p14:creationId xmlns:p14="http://schemas.microsoft.com/office/powerpoint/2010/main" val="213916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7"/>
                                        </p:tgtEl>
                                      </p:cBhvr>
                                      <p:by x="150000" y="150000"/>
                                    </p:animScale>
                                  </p:childTnLst>
                                </p:cTn>
                              </p:par>
                              <p:par>
                                <p:cTn id="15" presetID="6" presetClass="emph" presetSubtype="0" fill="hold" nodeType="withEffect">
                                  <p:stCondLst>
                                    <p:cond delay="0"/>
                                  </p:stCondLst>
                                  <p:childTnLst>
                                    <p:animScale>
                                      <p:cBhvr>
                                        <p:cTn id="16" dur="2000" fill="hold"/>
                                        <p:tgtEl>
                                          <p:spTgt spid="18"/>
                                        </p:tgtEl>
                                      </p:cBhvr>
                                      <p:by x="150000" y="150000"/>
                                    </p:animScale>
                                  </p:childTnLst>
                                </p:cTn>
                              </p:par>
                              <p:par>
                                <p:cTn id="17" presetID="6" presetClass="emph" presetSubtype="0" fill="hold" nodeType="withEffect">
                                  <p:stCondLst>
                                    <p:cond delay="0"/>
                                  </p:stCondLst>
                                  <p:childTnLst>
                                    <p:animScale>
                                      <p:cBhvr>
                                        <p:cTn id="18" dur="2000" fill="hold"/>
                                        <p:tgtEl>
                                          <p:spTgt spid="19"/>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360" fill="hold">
                                          <p:stCondLst>
                                            <p:cond delay="0"/>
                                          </p:stCondLst>
                                        </p:cTn>
                                        <p:tgtEl>
                                          <p:spTgt spid="14"/>
                                        </p:tgtEl>
                                        <p:attrNameLst>
                                          <p:attrName>r</p:attrName>
                                        </p:attrNameLst>
                                      </p:cBhvr>
                                    </p:animRot>
                                    <p:animRot by="-240000">
                                      <p:cBhvr>
                                        <p:cTn id="23" dur="720" fill="hold">
                                          <p:stCondLst>
                                            <p:cond delay="720"/>
                                          </p:stCondLst>
                                        </p:cTn>
                                        <p:tgtEl>
                                          <p:spTgt spid="14"/>
                                        </p:tgtEl>
                                        <p:attrNameLst>
                                          <p:attrName>r</p:attrName>
                                        </p:attrNameLst>
                                      </p:cBhvr>
                                    </p:animRot>
                                    <p:animRot by="240000">
                                      <p:cBhvr>
                                        <p:cTn id="24" dur="720" fill="hold">
                                          <p:stCondLst>
                                            <p:cond delay="1440"/>
                                          </p:stCondLst>
                                        </p:cTn>
                                        <p:tgtEl>
                                          <p:spTgt spid="14"/>
                                        </p:tgtEl>
                                        <p:attrNameLst>
                                          <p:attrName>r</p:attrName>
                                        </p:attrNameLst>
                                      </p:cBhvr>
                                    </p:animRot>
                                    <p:animRot by="-240000">
                                      <p:cBhvr>
                                        <p:cTn id="25" dur="720" fill="hold">
                                          <p:stCondLst>
                                            <p:cond delay="2160"/>
                                          </p:stCondLst>
                                        </p:cTn>
                                        <p:tgtEl>
                                          <p:spTgt spid="14"/>
                                        </p:tgtEl>
                                        <p:attrNameLst>
                                          <p:attrName>r</p:attrName>
                                        </p:attrNameLst>
                                      </p:cBhvr>
                                    </p:animRot>
                                    <p:animRot by="120000">
                                      <p:cBhvr>
                                        <p:cTn id="26" dur="720" fill="hold">
                                          <p:stCondLst>
                                            <p:cond delay="288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36573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0A8792B-8D2A-409E-AF84-2DAF75C7A25A}"/>
              </a:ext>
            </a:extLst>
          </p:cNvPr>
          <p:cNvSpPr txBox="1"/>
          <p:nvPr/>
        </p:nvSpPr>
        <p:spPr>
          <a:xfrm>
            <a:off x="560438" y="197346"/>
            <a:ext cx="11267767" cy="6001643"/>
          </a:xfrm>
          <a:prstGeom prst="rect">
            <a:avLst/>
          </a:prstGeom>
          <a:noFill/>
        </p:spPr>
        <p:txBody>
          <a:bodyPr wrap="square">
            <a:spAutoFit/>
          </a:bodyPr>
          <a:lstStyle/>
          <a:p>
            <a:r>
              <a:rPr lang="vi-VN" sz="2400" b="0" i="0" dirty="0">
                <a:effectLst/>
                <a:latin typeface="+mj-lt"/>
              </a:rPr>
              <a:t>- Cô vừa kể cho các con nghe câu chuyện gì?</a:t>
            </a:r>
            <a:br>
              <a:rPr lang="vi-VN" sz="2400" b="0" i="0" dirty="0">
                <a:effectLst/>
                <a:latin typeface="+mj-lt"/>
              </a:rPr>
            </a:br>
            <a:r>
              <a:rPr lang="vi-VN" sz="2400" b="0" i="0" dirty="0">
                <a:effectLst/>
                <a:latin typeface="+mj-lt"/>
              </a:rPr>
              <a:t>Câu truyện kể về ba chú lợn rủ nhau tự xây cho mình một ngôi nhà để chú ẩn qua mùa đông, nhờ có chú lợn đỏ siêng năng chăm chỉ nên các chú đã có một ngôi nhà thật vững trãi để ở và không bị cáo ăn thịt đấy.</a:t>
            </a:r>
          </a:p>
          <a:p>
            <a:r>
              <a:rPr lang="vi-VN" sz="2400" b="0" i="0" dirty="0">
                <a:effectLst/>
                <a:latin typeface="+mj-lt"/>
              </a:rPr>
              <a:t>- Để biết rõ hơn các chú lợn đã xây nhà như thế nào, cô mời các con nhẹ nhàng đi về ghế ngồi và hướng lên màn hình cô sẽ kể cho các con nghe lại câu truyện này nhé. Lần này vừa kể cô sẽ cho các con xem hình ảnh nữa đấy.</a:t>
            </a:r>
          </a:p>
          <a:p>
            <a:r>
              <a:rPr lang="vi-VN" sz="2400" b="0" i="0" dirty="0">
                <a:effectLst/>
                <a:latin typeface="+mj-lt"/>
              </a:rPr>
              <a:t>+ Cô kể diễn cảm lần 2 sử dụng hình ảnh minh họa trên máy tính</a:t>
            </a:r>
          </a:p>
          <a:p>
            <a:r>
              <a:rPr lang="vi-VN" sz="2400" b="1" i="1" dirty="0">
                <a:effectLst/>
                <a:latin typeface="+mj-lt"/>
              </a:rPr>
              <a:t>* Giảng nội dung:</a:t>
            </a:r>
            <a:r>
              <a:rPr lang="vi-VN" sz="2400" b="0" i="0" dirty="0">
                <a:effectLst/>
                <a:latin typeface="+mj-lt"/>
              </a:rPr>
              <a:t> Các con ạ câu truyện kể về ba chú lợn con chơi rất thân với nhau nhưng lại có tính tình khác nhau, chú lợn Hồng và lợn Vàng thì lười biếng, còn lợn đỏ thì siêng năng chăm chỉ.</a:t>
            </a:r>
          </a:p>
          <a:p>
            <a:r>
              <a:rPr lang="vi-VN" sz="2400" b="0" i="0" dirty="0">
                <a:effectLst/>
                <a:latin typeface="+mj-lt"/>
              </a:rPr>
              <a:t>- Các chú muốn làm cho mình một ngôi nhà để trú ẩn qua mùa đông.</a:t>
            </a:r>
          </a:p>
          <a:p>
            <a:r>
              <a:rPr lang="vi-VN" sz="2400" b="0" i="0" dirty="0">
                <a:effectLst/>
                <a:latin typeface="+mj-lt"/>
              </a:rPr>
              <a:t>- Mỗi chú có ý định làm nhà bằng những vật liệu khác nhau. Lợn hồng làm nhà bằng gì? Lợn vàng làm nhà bằng vật liệu gì? Thế còn lợn Đỏ làm nhà bằng vật liệu gì?</a:t>
            </a:r>
          </a:p>
          <a:p>
            <a:r>
              <a:rPr lang="vi-VN" sz="2400" b="0" i="0" dirty="0">
                <a:effectLst/>
                <a:latin typeface="+mj-lt"/>
              </a:rPr>
              <a:t>- Mùa đông đến, cáo đến và dình ăn thịt những chú lợn. Nhờ có ngôi nhà vững chắc của lợn đỏ mà các chú lợn con đều không bị cáo ăn thịt đấy</a:t>
            </a:r>
          </a:p>
        </p:txBody>
      </p:sp>
    </p:spTree>
    <p:extLst>
      <p:ext uri="{BB962C8B-B14F-4D97-AF65-F5344CB8AC3E}">
        <p14:creationId xmlns:p14="http://schemas.microsoft.com/office/powerpoint/2010/main" val="1399462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9412BD4B-92C2-45CE-A848-73B04284F70D}"/>
              </a:ext>
            </a:extLst>
          </p:cNvPr>
          <p:cNvSpPr>
            <a:spLocks noChangeArrowheads="1"/>
          </p:cNvSpPr>
          <p:nvPr/>
        </p:nvSpPr>
        <p:spPr bwMode="auto">
          <a:xfrm>
            <a:off x="2941021" y="2256003"/>
            <a:ext cx="63099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err="1">
                <a:solidFill>
                  <a:srgbClr val="002060"/>
                </a:solidFill>
                <a:latin typeface="Times New Roman" panose="02020603050405020304" pitchFamily="18" charset="0"/>
                <a:cs typeface="Times New Roman" panose="02020603050405020304" pitchFamily="18" charset="0"/>
              </a:rPr>
              <a:t>Cô</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kể</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lần</a:t>
            </a:r>
            <a:r>
              <a:rPr lang="en-US" altLang="vi-VN" sz="4400" b="1" dirty="0">
                <a:solidFill>
                  <a:srgbClr val="002060"/>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63996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6" y="0"/>
            <a:ext cx="12192000"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952" y="3029803"/>
            <a:ext cx="5827594" cy="3681768"/>
          </a:xfrm>
          <a:prstGeom prst="rect">
            <a:avLst/>
          </a:prstGeom>
        </p:spPr>
      </p:pic>
      <p:sp>
        <p:nvSpPr>
          <p:cNvPr id="6" name="TextBox 5">
            <a:extLst>
              <a:ext uri="{FF2B5EF4-FFF2-40B4-BE49-F238E27FC236}">
                <a16:creationId xmlns:a16="http://schemas.microsoft.com/office/drawing/2014/main" id="{7C092FC0-3850-45A8-9218-7C5BACBDD98F}"/>
              </a:ext>
            </a:extLst>
          </p:cNvPr>
          <p:cNvSpPr txBox="1"/>
          <p:nvPr/>
        </p:nvSpPr>
        <p:spPr>
          <a:xfrm>
            <a:off x="2975157" y="514918"/>
            <a:ext cx="6127954" cy="400110"/>
          </a:xfrm>
          <a:prstGeom prst="rect">
            <a:avLst/>
          </a:prstGeom>
          <a:noFill/>
        </p:spPr>
        <p:txBody>
          <a:bodyPr wrap="square">
            <a:spAutoFit/>
          </a:bodyPr>
          <a:lstStyle/>
          <a:p>
            <a:pPr algn="ct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Cô</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vừa</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kể</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cho</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các</a:t>
            </a:r>
            <a:r>
              <a:rPr lang="en-US" sz="2000" b="0" i="0" dirty="0">
                <a:effectLst/>
                <a:latin typeface="Times New Roman" panose="02020603050405020304" pitchFamily="18" charset="0"/>
                <a:cs typeface="Times New Roman" panose="02020603050405020304" pitchFamily="18" charset="0"/>
              </a:rPr>
              <a:t> con </a:t>
            </a:r>
            <a:r>
              <a:rPr lang="en-US" sz="2000" b="0" i="0" dirty="0" err="1">
                <a:effectLst/>
                <a:latin typeface="Times New Roman" panose="02020603050405020304" pitchFamily="18" charset="0"/>
                <a:cs typeface="Times New Roman" panose="02020603050405020304" pitchFamily="18" charset="0"/>
              </a:rPr>
              <a:t>nghe</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câu</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chuyện</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gì</a:t>
            </a:r>
            <a:r>
              <a:rPr lang="en-US" sz="2000" b="0" i="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87947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966857"/>
          </a:xfrm>
        </p:spPr>
      </p:pic>
      <p:sp>
        <p:nvSpPr>
          <p:cNvPr id="5" name="TextBox 4">
            <a:extLst>
              <a:ext uri="{FF2B5EF4-FFF2-40B4-BE49-F238E27FC236}">
                <a16:creationId xmlns:a16="http://schemas.microsoft.com/office/drawing/2014/main" id="{F6754BEF-D2F0-41FD-B797-0FE3C245EB7A}"/>
              </a:ext>
            </a:extLst>
          </p:cNvPr>
          <p:cNvSpPr txBox="1"/>
          <p:nvPr/>
        </p:nvSpPr>
        <p:spPr>
          <a:xfrm>
            <a:off x="5880919" y="134035"/>
            <a:ext cx="6098458" cy="400110"/>
          </a:xfrm>
          <a:prstGeom prst="rect">
            <a:avLst/>
          </a:prstGeom>
          <a:noFill/>
        </p:spPr>
        <p:txBody>
          <a:bodyPr wrap="square">
            <a:spAutoFit/>
          </a:bodyPr>
          <a:lstStyle/>
          <a:p>
            <a:pPr algn="ct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Trong</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chuyện</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có</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những</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nhân</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vật</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nào</a:t>
            </a:r>
            <a:r>
              <a:rPr lang="en-US" sz="2000" b="0" i="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5280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50C36BF0-F892-4104-8724-80735A32C4DB}"/>
              </a:ext>
            </a:extLst>
          </p:cNvPr>
          <p:cNvSpPr>
            <a:spLocks noChangeArrowheads="1"/>
          </p:cNvSpPr>
          <p:nvPr/>
        </p:nvSpPr>
        <p:spPr bwMode="auto">
          <a:xfrm>
            <a:off x="3895927" y="401228"/>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MỤC ĐÍCH – YÊU CẦU</a:t>
            </a:r>
          </a:p>
        </p:txBody>
      </p:sp>
      <p:sp>
        <p:nvSpPr>
          <p:cNvPr id="4" name="Rectangle 4">
            <a:extLst>
              <a:ext uri="{FF2B5EF4-FFF2-40B4-BE49-F238E27FC236}">
                <a16:creationId xmlns:a16="http://schemas.microsoft.com/office/drawing/2014/main" id="{03AA9C03-6C32-46B4-BE05-50E012666F7B}"/>
              </a:ext>
            </a:extLst>
          </p:cNvPr>
          <p:cNvSpPr>
            <a:spLocks noChangeArrowheads="1"/>
          </p:cNvSpPr>
          <p:nvPr/>
        </p:nvSpPr>
        <p:spPr bwMode="auto">
          <a:xfrm>
            <a:off x="562792" y="1264418"/>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1. </a:t>
            </a:r>
            <a:r>
              <a:rPr lang="en-US" altLang="vi-VN" sz="2400" b="1" dirty="0" err="1">
                <a:solidFill>
                  <a:srgbClr val="002060"/>
                </a:solidFill>
                <a:latin typeface="Times New Roman" panose="02020603050405020304" pitchFamily="18" charset="0"/>
                <a:cs typeface="Times New Roman" panose="02020603050405020304" pitchFamily="18" charset="0"/>
              </a:rPr>
              <a:t>Kiến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thức</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33AE6462-BEA4-4C41-BD91-557495013E1B}"/>
              </a:ext>
            </a:extLst>
          </p:cNvPr>
          <p:cNvSpPr>
            <a:spLocks noChangeArrowheads="1"/>
          </p:cNvSpPr>
          <p:nvPr/>
        </p:nvSpPr>
        <p:spPr bwMode="auto">
          <a:xfrm>
            <a:off x="1782973" y="1726380"/>
            <a:ext cx="9048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Trẻ</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biết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tên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truyện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tên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tác</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giả</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Trẻ</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hiểu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nội</a:t>
            </a:r>
            <a:r>
              <a:rPr lang="en-US" altLang="vi-VN" sz="2400" b="1" dirty="0">
                <a:solidFill>
                  <a:srgbClr val="002060"/>
                </a:solidFill>
                <a:latin typeface="Times New Roman" panose="02020603050405020304" pitchFamily="18" charset="0"/>
                <a:cs typeface="Times New Roman" panose="02020603050405020304" pitchFamily="18" charset="0"/>
              </a:rPr>
              <a:t> dung </a:t>
            </a:r>
            <a:r>
              <a:rPr lang="en-US" altLang="vi-VN" sz="2400" b="1" dirty="0" err="1">
                <a:solidFill>
                  <a:srgbClr val="002060"/>
                </a:solidFill>
                <a:latin typeface="Times New Roman" panose="02020603050405020304" pitchFamily="18" charset="0"/>
                <a:cs typeface="Times New Roman" panose="02020603050405020304" pitchFamily="18" charset="0"/>
              </a:rPr>
              <a:t>câu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truyện</a:t>
            </a:r>
            <a:r>
              <a:rPr lang="en-US" altLang="vi-VN" sz="2400" b="1" dirty="0">
                <a:solidFill>
                  <a:srgbClr val="002060"/>
                </a:solidFill>
                <a:latin typeface="Times New Roman" panose="02020603050405020304" pitchFamily="18" charset="0"/>
                <a:cs typeface="Times New Roman" panose="02020603050405020304" pitchFamily="18" charset="0"/>
              </a:rPr>
              <a:t> </a:t>
            </a:r>
          </a:p>
        </p:txBody>
      </p:sp>
      <p:sp>
        <p:nvSpPr>
          <p:cNvPr id="6" name="Rectangle 4">
            <a:extLst>
              <a:ext uri="{FF2B5EF4-FFF2-40B4-BE49-F238E27FC236}">
                <a16:creationId xmlns:a16="http://schemas.microsoft.com/office/drawing/2014/main" id="{51DB6BC4-AB5E-48BD-8619-5F26A7E10F65}"/>
              </a:ext>
            </a:extLst>
          </p:cNvPr>
          <p:cNvSpPr>
            <a:spLocks noChangeArrowheads="1"/>
          </p:cNvSpPr>
          <p:nvPr/>
        </p:nvSpPr>
        <p:spPr bwMode="auto">
          <a:xfrm>
            <a:off x="1310095" y="2194732"/>
            <a:ext cx="3328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2. </a:t>
            </a:r>
            <a:r>
              <a:rPr lang="en-US" altLang="vi-VN" sz="2400" b="1" dirty="0" err="1">
                <a:solidFill>
                  <a:srgbClr val="002060"/>
                </a:solidFill>
                <a:latin typeface="Times New Roman" panose="02020603050405020304" pitchFamily="18" charset="0"/>
                <a:cs typeface="Times New Roman" panose="02020603050405020304" pitchFamily="18" charset="0"/>
              </a:rPr>
              <a:t>Kỹ</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năng</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4C450360-2101-4F6E-ACD4-BE3E0A33B312}"/>
              </a:ext>
            </a:extLst>
          </p:cNvPr>
          <p:cNvSpPr>
            <a:spLocks noChangeArrowheads="1"/>
          </p:cNvSpPr>
          <p:nvPr/>
        </p:nvSpPr>
        <p:spPr bwMode="auto">
          <a:xfrm>
            <a:off x="2269670" y="2650007"/>
            <a:ext cx="7110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0"/>
              </a:spcBef>
              <a:buFontTx/>
              <a:buChar char="-"/>
            </a:pPr>
            <a:r>
              <a:rPr lang="en-US" altLang="vi-VN" sz="2400" b="1" dirty="0" err="1">
                <a:solidFill>
                  <a:srgbClr val="002060"/>
                </a:solidFill>
                <a:latin typeface="Times New Roman" panose="02020603050405020304" pitchFamily="18" charset="0"/>
                <a:cs typeface="Times New Roman" panose="02020603050405020304" pitchFamily="18" charset="0"/>
              </a:rPr>
              <a:t>Phát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triển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tư</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duy</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có</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ghi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nhớ</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chú</a:t>
            </a:r>
            <a:r>
              <a:rPr lang="en-US" altLang="vi-VN" sz="2400" b="1" dirty="0">
                <a:solidFill>
                  <a:srgbClr val="002060"/>
                </a:solidFill>
                <a:latin typeface="Times New Roman" panose="02020603050405020304" pitchFamily="18" charset="0"/>
                <a:cs typeface="Times New Roman" panose="02020603050405020304" pitchFamily="18" charset="0"/>
              </a:rPr>
              <a:t> ý </a:t>
            </a:r>
            <a:r>
              <a:rPr lang="en-US" altLang="vi-VN" sz="2400" b="1" dirty="0" err="1">
                <a:solidFill>
                  <a:srgbClr val="002060"/>
                </a:solidFill>
                <a:latin typeface="Times New Roman" panose="02020603050405020304" pitchFamily="18" charset="0"/>
                <a:cs typeface="Times New Roman" panose="02020603050405020304" pitchFamily="18" charset="0"/>
              </a:rPr>
              <a:t>có</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chủ</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định</a:t>
            </a:r>
            <a:r>
              <a:rPr lang="en-US" altLang="vi-VN" sz="2400" b="1" dirty="0">
                <a:solidFill>
                  <a:srgbClr val="002060"/>
                </a:solidFill>
                <a:latin typeface="Times New Roman" panose="02020603050405020304" pitchFamily="18" charset="0"/>
                <a:cs typeface="Times New Roman" panose="02020603050405020304" pitchFamily="18" charset="0"/>
              </a:rPr>
              <a:t>.</a:t>
            </a:r>
          </a:p>
          <a:p>
            <a:pPr marL="342900" indent="-342900" eaLnBrk="1" hangingPunct="1">
              <a:spcBef>
                <a:spcPct val="0"/>
              </a:spcBef>
              <a:buFontTx/>
              <a:buChar char="-"/>
            </a:pPr>
            <a:r>
              <a:rPr lang="en-US" altLang="vi-VN" sz="2400" b="1" dirty="0" err="1">
                <a:solidFill>
                  <a:srgbClr val="002060"/>
                </a:solidFill>
                <a:latin typeface="Times New Roman" panose="02020603050405020304" pitchFamily="18" charset="0"/>
                <a:cs typeface="Times New Roman" panose="02020603050405020304" pitchFamily="18" charset="0"/>
              </a:rPr>
              <a:t>Phát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triển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ngôn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ngữ</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cho</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trẻ</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
        <p:nvSpPr>
          <p:cNvPr id="8" name="Rectangle 4">
            <a:extLst>
              <a:ext uri="{FF2B5EF4-FFF2-40B4-BE49-F238E27FC236}">
                <a16:creationId xmlns:a16="http://schemas.microsoft.com/office/drawing/2014/main" id="{6BC9C3A8-2FA3-4C42-85DA-B1E34112C4FD}"/>
              </a:ext>
            </a:extLst>
          </p:cNvPr>
          <p:cNvSpPr>
            <a:spLocks noChangeArrowheads="1"/>
          </p:cNvSpPr>
          <p:nvPr/>
        </p:nvSpPr>
        <p:spPr bwMode="auto">
          <a:xfrm>
            <a:off x="1332655" y="3441204"/>
            <a:ext cx="328309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3. </a:t>
            </a:r>
            <a:r>
              <a:rPr lang="en-US" altLang="vi-VN" sz="2400" b="1" dirty="0" err="1">
                <a:solidFill>
                  <a:srgbClr val="002060"/>
                </a:solidFill>
                <a:latin typeface="Times New Roman" panose="02020603050405020304" pitchFamily="18" charset="0"/>
                <a:cs typeface="Times New Roman" panose="02020603050405020304" pitchFamily="18" charset="0"/>
              </a:rPr>
              <a:t>Thái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độ</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3E2E85C2-A8F3-40D4-8243-4A379E94180C}"/>
              </a:ext>
            </a:extLst>
          </p:cNvPr>
          <p:cNvSpPr>
            <a:spLocks noChangeArrowheads="1"/>
          </p:cNvSpPr>
          <p:nvPr/>
        </p:nvSpPr>
        <p:spPr bwMode="auto">
          <a:xfrm>
            <a:off x="1950122" y="3920824"/>
            <a:ext cx="589085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Giáo</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dục</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trẻ</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biết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yêu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quý</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nghề</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xây</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dựng</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id="{BCA3921A-3A51-4D69-935D-CEDE8BB96BDD}"/>
              </a:ext>
            </a:extLst>
          </p:cNvPr>
          <p:cNvSpPr>
            <a:spLocks noChangeArrowheads="1"/>
          </p:cNvSpPr>
          <p:nvPr/>
        </p:nvSpPr>
        <p:spPr bwMode="auto">
          <a:xfrm>
            <a:off x="4185487" y="4736893"/>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CHUẨN BỊ</a:t>
            </a:r>
          </a:p>
        </p:txBody>
      </p:sp>
      <p:sp>
        <p:nvSpPr>
          <p:cNvPr id="11" name="Rectangle 4">
            <a:extLst>
              <a:ext uri="{FF2B5EF4-FFF2-40B4-BE49-F238E27FC236}">
                <a16:creationId xmlns:a16="http://schemas.microsoft.com/office/drawing/2014/main" id="{004CBCFB-FFCC-4EA7-BDA6-E37B01C7A7D0}"/>
              </a:ext>
            </a:extLst>
          </p:cNvPr>
          <p:cNvSpPr>
            <a:spLocks noChangeArrowheads="1"/>
          </p:cNvSpPr>
          <p:nvPr/>
        </p:nvSpPr>
        <p:spPr bwMode="auto">
          <a:xfrm>
            <a:off x="3493736" y="5321981"/>
            <a:ext cx="7110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0"/>
              </a:spcBef>
              <a:buFontTx/>
              <a:buChar char="-"/>
            </a:pPr>
            <a:r>
              <a:rPr lang="en-US" altLang="vi-VN" sz="2400" b="1" dirty="0" err="1">
                <a:solidFill>
                  <a:srgbClr val="002060"/>
                </a:solidFill>
                <a:latin typeface="Times New Roman" panose="02020603050405020304" pitchFamily="18" charset="0"/>
                <a:cs typeface="Times New Roman" panose="02020603050405020304" pitchFamily="18" charset="0"/>
              </a:rPr>
              <a:t>Bài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giảng</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điện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tử</a:t>
            </a:r>
            <a:endParaRPr lang="en-US" altLang="vi-VN" sz="2400" b="1" dirty="0">
              <a:solidFill>
                <a:srgbClr val="002060"/>
              </a:solidFill>
              <a:latin typeface="Times New Roman" panose="02020603050405020304" pitchFamily="18" charset="0"/>
              <a:cs typeface="Times New Roman" panose="02020603050405020304" pitchFamily="18" charset="0"/>
            </a:endParaRPr>
          </a:p>
          <a:p>
            <a:pPr marL="342900" indent="-342900" eaLnBrk="1" hangingPunct="1">
              <a:spcBef>
                <a:spcPct val="0"/>
              </a:spcBef>
              <a:buFontTx/>
              <a:buChar char="-"/>
            </a:pPr>
            <a:r>
              <a:rPr lang="en-US" altLang="vi-VN" sz="2400" b="1" dirty="0" err="1">
                <a:solidFill>
                  <a:srgbClr val="002060"/>
                </a:solidFill>
                <a:latin typeface="Times New Roman" panose="02020603050405020304" pitchFamily="18" charset="0"/>
                <a:cs typeface="Times New Roman" panose="02020603050405020304" pitchFamily="18" charset="0"/>
              </a:rPr>
              <a:t>Nhạc</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Cháu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yêu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cô</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chú</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công</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nhân</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9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par>
                                <p:cTn id="11" presetID="34" presetClass="emph" presetSubtype="0" fill="hold" grpId="0" nodeType="withEffect">
                                  <p:stCondLst>
                                    <p:cond delay="3000"/>
                                  </p:stCondLst>
                                  <p:iterate type="lt">
                                    <p:tmPct val="10000"/>
                                  </p:iterate>
                                  <p:childTnLst>
                                    <p:animMotion origin="layout" path="M 0.0 0.0 L 0.0 -0.07213" pathEditMode="relative" ptsTypes="">
                                      <p:cBhvr>
                                        <p:cTn id="12" dur="500" accel="50000" decel="50000" autoRev="1" fill="hold">
                                          <p:stCondLst>
                                            <p:cond delay="0"/>
                                          </p:stCondLst>
                                        </p:cTn>
                                        <p:tgtEl>
                                          <p:spTgt spid="4"/>
                                        </p:tgtEl>
                                        <p:attrNameLst>
                                          <p:attrName>ppt_x</p:attrName>
                                          <p:attrName>ppt_y</p:attrName>
                                        </p:attrNameLst>
                                      </p:cBhvr>
                                    </p:animMotion>
                                    <p:animRot by="1500000">
                                      <p:cBhvr>
                                        <p:cTn id="13" dur="250" fill="hold">
                                          <p:stCondLst>
                                            <p:cond delay="0"/>
                                          </p:stCondLst>
                                        </p:cTn>
                                        <p:tgtEl>
                                          <p:spTgt spid="4"/>
                                        </p:tgtEl>
                                        <p:attrNameLst>
                                          <p:attrName>r</p:attrName>
                                        </p:attrNameLst>
                                      </p:cBhvr>
                                    </p:animRot>
                                    <p:animRot by="-1500000">
                                      <p:cBhvr>
                                        <p:cTn id="14" dur="250" fill="hold">
                                          <p:stCondLst>
                                            <p:cond delay="250"/>
                                          </p:stCondLst>
                                        </p:cTn>
                                        <p:tgtEl>
                                          <p:spTgt spid="4"/>
                                        </p:tgtEl>
                                        <p:attrNameLst>
                                          <p:attrName>r</p:attrName>
                                        </p:attrNameLst>
                                      </p:cBhvr>
                                    </p:animRot>
                                    <p:animRot by="-1500000">
                                      <p:cBhvr>
                                        <p:cTn id="15" dur="250" fill="hold">
                                          <p:stCondLst>
                                            <p:cond delay="500"/>
                                          </p:stCondLst>
                                        </p:cTn>
                                        <p:tgtEl>
                                          <p:spTgt spid="4"/>
                                        </p:tgtEl>
                                        <p:attrNameLst>
                                          <p:attrName>r</p:attrName>
                                        </p:attrNameLst>
                                      </p:cBhvr>
                                    </p:animRot>
                                    <p:animRot by="1500000">
                                      <p:cBhvr>
                                        <p:cTn id="16" dur="250" fill="hold">
                                          <p:stCondLst>
                                            <p:cond delay="750"/>
                                          </p:stCondLst>
                                        </p:cTn>
                                        <p:tgtEl>
                                          <p:spTgt spid="4"/>
                                        </p:tgtEl>
                                        <p:attrNameLst>
                                          <p:attrName>r</p:attrName>
                                        </p:attrNameLst>
                                      </p:cBhvr>
                                    </p:animRot>
                                  </p:childTnLst>
                                </p:cTn>
                              </p:par>
                              <p:par>
                                <p:cTn id="17" presetID="34" presetClass="emph" presetSubtype="0" fill="hold" grpId="0" nodeType="withEffect">
                                  <p:stCondLst>
                                    <p:cond delay="3000"/>
                                  </p:stCondLst>
                                  <p:iterate type="lt">
                                    <p:tmPct val="10000"/>
                                  </p:iterate>
                                  <p:childTnLst>
                                    <p:animMotion origin="layout" path="M 0.0 0.0 L 0.0 -0.07213" pathEditMode="relative" ptsTypes="">
                                      <p:cBhvr>
                                        <p:cTn id="18" dur="500" accel="50000" decel="50000" autoRev="1" fill="hold">
                                          <p:stCondLst>
                                            <p:cond delay="0"/>
                                          </p:stCondLst>
                                        </p:cTn>
                                        <p:tgtEl>
                                          <p:spTgt spid="5"/>
                                        </p:tgtEl>
                                        <p:attrNameLst>
                                          <p:attrName>ppt_x</p:attrName>
                                          <p:attrName>ppt_y</p:attrName>
                                        </p:attrNameLst>
                                      </p:cBhvr>
                                    </p:animMotion>
                                    <p:animRot by="1500000">
                                      <p:cBhvr>
                                        <p:cTn id="19" dur="250" fill="hold">
                                          <p:stCondLst>
                                            <p:cond delay="0"/>
                                          </p:stCondLst>
                                        </p:cTn>
                                        <p:tgtEl>
                                          <p:spTgt spid="5"/>
                                        </p:tgtEl>
                                        <p:attrNameLst>
                                          <p:attrName>r</p:attrName>
                                        </p:attrNameLst>
                                      </p:cBhvr>
                                    </p:animRot>
                                    <p:animRot by="-1500000">
                                      <p:cBhvr>
                                        <p:cTn id="20" dur="250" fill="hold">
                                          <p:stCondLst>
                                            <p:cond delay="250"/>
                                          </p:stCondLst>
                                        </p:cTn>
                                        <p:tgtEl>
                                          <p:spTgt spid="5"/>
                                        </p:tgtEl>
                                        <p:attrNameLst>
                                          <p:attrName>r</p:attrName>
                                        </p:attrNameLst>
                                      </p:cBhvr>
                                    </p:animRot>
                                    <p:animRot by="-1500000">
                                      <p:cBhvr>
                                        <p:cTn id="21" dur="250" fill="hold">
                                          <p:stCondLst>
                                            <p:cond delay="500"/>
                                          </p:stCondLst>
                                        </p:cTn>
                                        <p:tgtEl>
                                          <p:spTgt spid="5"/>
                                        </p:tgtEl>
                                        <p:attrNameLst>
                                          <p:attrName>r</p:attrName>
                                        </p:attrNameLst>
                                      </p:cBhvr>
                                    </p:animRot>
                                    <p:animRot by="1500000">
                                      <p:cBhvr>
                                        <p:cTn id="22" dur="250" fill="hold">
                                          <p:stCondLst>
                                            <p:cond delay="750"/>
                                          </p:stCondLst>
                                        </p:cTn>
                                        <p:tgtEl>
                                          <p:spTgt spid="5"/>
                                        </p:tgtEl>
                                        <p:attrNameLst>
                                          <p:attrName>r</p:attrName>
                                        </p:attrNameLst>
                                      </p:cBhvr>
                                    </p:animRot>
                                  </p:childTnLst>
                                </p:cTn>
                              </p:par>
                              <p:par>
                                <p:cTn id="23" presetID="34" presetClass="emph" presetSubtype="0" fill="hold" grpId="0" nodeType="withEffect">
                                  <p:stCondLst>
                                    <p:cond delay="3000"/>
                                  </p:stCondLst>
                                  <p:iterate type="lt">
                                    <p:tmPct val="10000"/>
                                  </p:iterate>
                                  <p:childTnLst>
                                    <p:animMotion origin="layout" path="M 0.0 0.0 L 0.0 -0.07213" pathEditMode="relative" ptsTypes="">
                                      <p:cBhvr>
                                        <p:cTn id="24" dur="500" accel="50000" decel="50000" autoRev="1" fill="hold">
                                          <p:stCondLst>
                                            <p:cond delay="0"/>
                                          </p:stCondLst>
                                        </p:cTn>
                                        <p:tgtEl>
                                          <p:spTgt spid="6"/>
                                        </p:tgtEl>
                                        <p:attrNameLst>
                                          <p:attrName>ppt_x</p:attrName>
                                          <p:attrName>ppt_y</p:attrName>
                                        </p:attrNameLst>
                                      </p:cBhvr>
                                    </p:animMotion>
                                    <p:animRot by="1500000">
                                      <p:cBhvr>
                                        <p:cTn id="25" dur="250" fill="hold">
                                          <p:stCondLst>
                                            <p:cond delay="0"/>
                                          </p:stCondLst>
                                        </p:cTn>
                                        <p:tgtEl>
                                          <p:spTgt spid="6"/>
                                        </p:tgtEl>
                                        <p:attrNameLst>
                                          <p:attrName>r</p:attrName>
                                        </p:attrNameLst>
                                      </p:cBhvr>
                                    </p:animRot>
                                    <p:animRot by="-1500000">
                                      <p:cBhvr>
                                        <p:cTn id="26" dur="250" fill="hold">
                                          <p:stCondLst>
                                            <p:cond delay="250"/>
                                          </p:stCondLst>
                                        </p:cTn>
                                        <p:tgtEl>
                                          <p:spTgt spid="6"/>
                                        </p:tgtEl>
                                        <p:attrNameLst>
                                          <p:attrName>r</p:attrName>
                                        </p:attrNameLst>
                                      </p:cBhvr>
                                    </p:animRot>
                                    <p:animRot by="-1500000">
                                      <p:cBhvr>
                                        <p:cTn id="27" dur="250" fill="hold">
                                          <p:stCondLst>
                                            <p:cond delay="500"/>
                                          </p:stCondLst>
                                        </p:cTn>
                                        <p:tgtEl>
                                          <p:spTgt spid="6"/>
                                        </p:tgtEl>
                                        <p:attrNameLst>
                                          <p:attrName>r</p:attrName>
                                        </p:attrNameLst>
                                      </p:cBhvr>
                                    </p:animRot>
                                    <p:animRot by="1500000">
                                      <p:cBhvr>
                                        <p:cTn id="28" dur="250" fill="hold">
                                          <p:stCondLst>
                                            <p:cond delay="750"/>
                                          </p:stCondLst>
                                        </p:cTn>
                                        <p:tgtEl>
                                          <p:spTgt spid="6"/>
                                        </p:tgtEl>
                                        <p:attrNameLst>
                                          <p:attrName>r</p:attrName>
                                        </p:attrNameLst>
                                      </p:cBhvr>
                                    </p:animRot>
                                  </p:childTnLst>
                                </p:cTn>
                              </p:par>
                              <p:par>
                                <p:cTn id="29" presetID="34" presetClass="emph" presetSubtype="0" fill="hold" grpId="0" nodeType="withEffect">
                                  <p:stCondLst>
                                    <p:cond delay="3000"/>
                                  </p:stCondLst>
                                  <p:iterate type="lt">
                                    <p:tmPct val="10000"/>
                                  </p:iterate>
                                  <p:childTnLst>
                                    <p:animMotion origin="layout" path="M 0.0 0.0 L 0.0 -0.07213" pathEditMode="relative" ptsTypes="">
                                      <p:cBhvr>
                                        <p:cTn id="30" dur="500" accel="50000" decel="50000" autoRev="1" fill="hold">
                                          <p:stCondLst>
                                            <p:cond delay="0"/>
                                          </p:stCondLst>
                                        </p:cTn>
                                        <p:tgtEl>
                                          <p:spTgt spid="7"/>
                                        </p:tgtEl>
                                        <p:attrNameLst>
                                          <p:attrName>ppt_x</p:attrName>
                                          <p:attrName>ppt_y</p:attrName>
                                        </p:attrNameLst>
                                      </p:cBhvr>
                                    </p:animMotion>
                                    <p:animRot by="1500000">
                                      <p:cBhvr>
                                        <p:cTn id="31" dur="250" fill="hold">
                                          <p:stCondLst>
                                            <p:cond delay="0"/>
                                          </p:stCondLst>
                                        </p:cTn>
                                        <p:tgtEl>
                                          <p:spTgt spid="7"/>
                                        </p:tgtEl>
                                        <p:attrNameLst>
                                          <p:attrName>r</p:attrName>
                                        </p:attrNameLst>
                                      </p:cBhvr>
                                    </p:animRot>
                                    <p:animRot by="-1500000">
                                      <p:cBhvr>
                                        <p:cTn id="32" dur="250" fill="hold">
                                          <p:stCondLst>
                                            <p:cond delay="250"/>
                                          </p:stCondLst>
                                        </p:cTn>
                                        <p:tgtEl>
                                          <p:spTgt spid="7"/>
                                        </p:tgtEl>
                                        <p:attrNameLst>
                                          <p:attrName>r</p:attrName>
                                        </p:attrNameLst>
                                      </p:cBhvr>
                                    </p:animRot>
                                    <p:animRot by="-1500000">
                                      <p:cBhvr>
                                        <p:cTn id="33" dur="250" fill="hold">
                                          <p:stCondLst>
                                            <p:cond delay="500"/>
                                          </p:stCondLst>
                                        </p:cTn>
                                        <p:tgtEl>
                                          <p:spTgt spid="7"/>
                                        </p:tgtEl>
                                        <p:attrNameLst>
                                          <p:attrName>r</p:attrName>
                                        </p:attrNameLst>
                                      </p:cBhvr>
                                    </p:animRot>
                                    <p:animRot by="1500000">
                                      <p:cBhvr>
                                        <p:cTn id="34" dur="250" fill="hold">
                                          <p:stCondLst>
                                            <p:cond delay="750"/>
                                          </p:stCondLst>
                                        </p:cTn>
                                        <p:tgtEl>
                                          <p:spTgt spid="7"/>
                                        </p:tgtEl>
                                        <p:attrNameLst>
                                          <p:attrName>r</p:attrName>
                                        </p:attrNameLst>
                                      </p:cBhvr>
                                    </p:animRot>
                                  </p:childTnLst>
                                </p:cTn>
                              </p:par>
                              <p:par>
                                <p:cTn id="35" presetID="34" presetClass="emph" presetSubtype="0" fill="hold" grpId="0" nodeType="withEffect">
                                  <p:stCondLst>
                                    <p:cond delay="3000"/>
                                  </p:stCondLst>
                                  <p:iterate type="lt">
                                    <p:tmPct val="10000"/>
                                  </p:iterate>
                                  <p:childTnLst>
                                    <p:animMotion origin="layout" path="M 0.0 0.0 L 0.0 -0.07213" pathEditMode="relative" ptsTypes="">
                                      <p:cBhvr>
                                        <p:cTn id="36" dur="500" accel="50000" decel="50000" autoRev="1" fill="hold">
                                          <p:stCondLst>
                                            <p:cond delay="0"/>
                                          </p:stCondLst>
                                        </p:cTn>
                                        <p:tgtEl>
                                          <p:spTgt spid="8"/>
                                        </p:tgtEl>
                                        <p:attrNameLst>
                                          <p:attrName>ppt_x</p:attrName>
                                          <p:attrName>ppt_y</p:attrName>
                                        </p:attrNameLst>
                                      </p:cBhvr>
                                    </p:animMotion>
                                    <p:animRot by="1500000">
                                      <p:cBhvr>
                                        <p:cTn id="37" dur="250" fill="hold">
                                          <p:stCondLst>
                                            <p:cond delay="0"/>
                                          </p:stCondLst>
                                        </p:cTn>
                                        <p:tgtEl>
                                          <p:spTgt spid="8"/>
                                        </p:tgtEl>
                                        <p:attrNameLst>
                                          <p:attrName>r</p:attrName>
                                        </p:attrNameLst>
                                      </p:cBhvr>
                                    </p:animRot>
                                    <p:animRot by="-1500000">
                                      <p:cBhvr>
                                        <p:cTn id="38" dur="250" fill="hold">
                                          <p:stCondLst>
                                            <p:cond delay="250"/>
                                          </p:stCondLst>
                                        </p:cTn>
                                        <p:tgtEl>
                                          <p:spTgt spid="8"/>
                                        </p:tgtEl>
                                        <p:attrNameLst>
                                          <p:attrName>r</p:attrName>
                                        </p:attrNameLst>
                                      </p:cBhvr>
                                    </p:animRot>
                                    <p:animRot by="-1500000">
                                      <p:cBhvr>
                                        <p:cTn id="39" dur="250" fill="hold">
                                          <p:stCondLst>
                                            <p:cond delay="500"/>
                                          </p:stCondLst>
                                        </p:cTn>
                                        <p:tgtEl>
                                          <p:spTgt spid="8"/>
                                        </p:tgtEl>
                                        <p:attrNameLst>
                                          <p:attrName>r</p:attrName>
                                        </p:attrNameLst>
                                      </p:cBhvr>
                                    </p:animRot>
                                    <p:animRot by="1500000">
                                      <p:cBhvr>
                                        <p:cTn id="40" dur="250" fill="hold">
                                          <p:stCondLst>
                                            <p:cond delay="750"/>
                                          </p:stCondLst>
                                        </p:cTn>
                                        <p:tgtEl>
                                          <p:spTgt spid="8"/>
                                        </p:tgtEl>
                                        <p:attrNameLst>
                                          <p:attrName>r</p:attrName>
                                        </p:attrNameLst>
                                      </p:cBhvr>
                                    </p:animRot>
                                  </p:childTnLst>
                                </p:cTn>
                              </p:par>
                              <p:par>
                                <p:cTn id="41" presetID="34" presetClass="emph" presetSubtype="0" fill="hold" grpId="0" nodeType="withEffect">
                                  <p:stCondLst>
                                    <p:cond delay="3000"/>
                                  </p:stCondLst>
                                  <p:iterate type="lt">
                                    <p:tmPct val="10000"/>
                                  </p:iterate>
                                  <p:childTnLst>
                                    <p:animMotion origin="layout" path="M 0.0 0.0 L 0.0 -0.07213" pathEditMode="relative" ptsTypes="">
                                      <p:cBhvr>
                                        <p:cTn id="42" dur="500" accel="50000" decel="50000" autoRev="1" fill="hold">
                                          <p:stCondLst>
                                            <p:cond delay="0"/>
                                          </p:stCondLst>
                                        </p:cTn>
                                        <p:tgtEl>
                                          <p:spTgt spid="9"/>
                                        </p:tgtEl>
                                        <p:attrNameLst>
                                          <p:attrName>ppt_x</p:attrName>
                                          <p:attrName>ppt_y</p:attrName>
                                        </p:attrNameLst>
                                      </p:cBhvr>
                                    </p:animMotion>
                                    <p:animRot by="1500000">
                                      <p:cBhvr>
                                        <p:cTn id="43" dur="250" fill="hold">
                                          <p:stCondLst>
                                            <p:cond delay="0"/>
                                          </p:stCondLst>
                                        </p:cTn>
                                        <p:tgtEl>
                                          <p:spTgt spid="9"/>
                                        </p:tgtEl>
                                        <p:attrNameLst>
                                          <p:attrName>r</p:attrName>
                                        </p:attrNameLst>
                                      </p:cBhvr>
                                    </p:animRot>
                                    <p:animRot by="-1500000">
                                      <p:cBhvr>
                                        <p:cTn id="44" dur="250" fill="hold">
                                          <p:stCondLst>
                                            <p:cond delay="250"/>
                                          </p:stCondLst>
                                        </p:cTn>
                                        <p:tgtEl>
                                          <p:spTgt spid="9"/>
                                        </p:tgtEl>
                                        <p:attrNameLst>
                                          <p:attrName>r</p:attrName>
                                        </p:attrNameLst>
                                      </p:cBhvr>
                                    </p:animRot>
                                    <p:animRot by="-1500000">
                                      <p:cBhvr>
                                        <p:cTn id="45" dur="250" fill="hold">
                                          <p:stCondLst>
                                            <p:cond delay="500"/>
                                          </p:stCondLst>
                                        </p:cTn>
                                        <p:tgtEl>
                                          <p:spTgt spid="9"/>
                                        </p:tgtEl>
                                        <p:attrNameLst>
                                          <p:attrName>r</p:attrName>
                                        </p:attrNameLst>
                                      </p:cBhvr>
                                    </p:animRot>
                                    <p:animRot by="1500000">
                                      <p:cBhvr>
                                        <p:cTn id="46" dur="250" fill="hold">
                                          <p:stCondLst>
                                            <p:cond delay="750"/>
                                          </p:stCondLst>
                                        </p:cTn>
                                        <p:tgtEl>
                                          <p:spTgt spid="9"/>
                                        </p:tgtEl>
                                        <p:attrNameLst>
                                          <p:attrName>r</p:attrName>
                                        </p:attrNameLst>
                                      </p:cBhvr>
                                    </p:animRot>
                                  </p:childTnLst>
                                </p:cTn>
                              </p:par>
                              <p:par>
                                <p:cTn id="47" presetID="34" presetClass="emph" presetSubtype="0" fill="hold" grpId="0" nodeType="withEffect">
                                  <p:stCondLst>
                                    <p:cond delay="3000"/>
                                  </p:stCondLst>
                                  <p:iterate type="lt">
                                    <p:tmPct val="10000"/>
                                  </p:iterate>
                                  <p:childTnLst>
                                    <p:animMotion origin="layout" path="M 0.0 0.0 L 0.0 -0.07213" pathEditMode="relative" ptsTypes="">
                                      <p:cBhvr>
                                        <p:cTn id="48" dur="500" accel="50000" decel="50000" autoRev="1" fill="hold">
                                          <p:stCondLst>
                                            <p:cond delay="0"/>
                                          </p:stCondLst>
                                        </p:cTn>
                                        <p:tgtEl>
                                          <p:spTgt spid="10"/>
                                        </p:tgtEl>
                                        <p:attrNameLst>
                                          <p:attrName>ppt_x</p:attrName>
                                          <p:attrName>ppt_y</p:attrName>
                                        </p:attrNameLst>
                                      </p:cBhvr>
                                    </p:animMotion>
                                    <p:animRot by="1500000">
                                      <p:cBhvr>
                                        <p:cTn id="49" dur="250" fill="hold">
                                          <p:stCondLst>
                                            <p:cond delay="0"/>
                                          </p:stCondLst>
                                        </p:cTn>
                                        <p:tgtEl>
                                          <p:spTgt spid="10"/>
                                        </p:tgtEl>
                                        <p:attrNameLst>
                                          <p:attrName>r</p:attrName>
                                        </p:attrNameLst>
                                      </p:cBhvr>
                                    </p:animRot>
                                    <p:animRot by="-1500000">
                                      <p:cBhvr>
                                        <p:cTn id="50" dur="250" fill="hold">
                                          <p:stCondLst>
                                            <p:cond delay="250"/>
                                          </p:stCondLst>
                                        </p:cTn>
                                        <p:tgtEl>
                                          <p:spTgt spid="10"/>
                                        </p:tgtEl>
                                        <p:attrNameLst>
                                          <p:attrName>r</p:attrName>
                                        </p:attrNameLst>
                                      </p:cBhvr>
                                    </p:animRot>
                                    <p:animRot by="-1500000">
                                      <p:cBhvr>
                                        <p:cTn id="51" dur="250" fill="hold">
                                          <p:stCondLst>
                                            <p:cond delay="500"/>
                                          </p:stCondLst>
                                        </p:cTn>
                                        <p:tgtEl>
                                          <p:spTgt spid="10"/>
                                        </p:tgtEl>
                                        <p:attrNameLst>
                                          <p:attrName>r</p:attrName>
                                        </p:attrNameLst>
                                      </p:cBhvr>
                                    </p:animRot>
                                    <p:animRot by="1500000">
                                      <p:cBhvr>
                                        <p:cTn id="52" dur="250" fill="hold">
                                          <p:stCondLst>
                                            <p:cond delay="750"/>
                                          </p:stCondLst>
                                        </p:cTn>
                                        <p:tgtEl>
                                          <p:spTgt spid="10"/>
                                        </p:tgtEl>
                                        <p:attrNameLst>
                                          <p:attrName>r</p:attrName>
                                        </p:attrNameLst>
                                      </p:cBhvr>
                                    </p:animRot>
                                  </p:childTnLst>
                                </p:cTn>
                              </p:par>
                              <p:par>
                                <p:cTn id="53" presetID="34" presetClass="emph" presetSubtype="0" fill="hold" grpId="0" nodeType="withEffect">
                                  <p:stCondLst>
                                    <p:cond delay="3000"/>
                                  </p:stCondLst>
                                  <p:iterate type="lt">
                                    <p:tmPct val="10000"/>
                                  </p:iterate>
                                  <p:childTnLst>
                                    <p:animMotion origin="layout" path="M 0.0 0.0 L 0.0 -0.07213" pathEditMode="relative" ptsTypes="">
                                      <p:cBhvr>
                                        <p:cTn id="54" dur="500" accel="50000" decel="50000" autoRev="1" fill="hold">
                                          <p:stCondLst>
                                            <p:cond delay="0"/>
                                          </p:stCondLst>
                                        </p:cTn>
                                        <p:tgtEl>
                                          <p:spTgt spid="11"/>
                                        </p:tgtEl>
                                        <p:attrNameLst>
                                          <p:attrName>ppt_x</p:attrName>
                                          <p:attrName>ppt_y</p:attrName>
                                        </p:attrNameLst>
                                      </p:cBhvr>
                                    </p:animMotion>
                                    <p:animRot by="1500000">
                                      <p:cBhvr>
                                        <p:cTn id="55" dur="250" fill="hold">
                                          <p:stCondLst>
                                            <p:cond delay="0"/>
                                          </p:stCondLst>
                                        </p:cTn>
                                        <p:tgtEl>
                                          <p:spTgt spid="11"/>
                                        </p:tgtEl>
                                        <p:attrNameLst>
                                          <p:attrName>r</p:attrName>
                                        </p:attrNameLst>
                                      </p:cBhvr>
                                    </p:animRot>
                                    <p:animRot by="-1500000">
                                      <p:cBhvr>
                                        <p:cTn id="56" dur="250" fill="hold">
                                          <p:stCondLst>
                                            <p:cond delay="250"/>
                                          </p:stCondLst>
                                        </p:cTn>
                                        <p:tgtEl>
                                          <p:spTgt spid="11"/>
                                        </p:tgtEl>
                                        <p:attrNameLst>
                                          <p:attrName>r</p:attrName>
                                        </p:attrNameLst>
                                      </p:cBhvr>
                                    </p:animRot>
                                    <p:animRot by="-1500000">
                                      <p:cBhvr>
                                        <p:cTn id="57" dur="250" fill="hold">
                                          <p:stCondLst>
                                            <p:cond delay="500"/>
                                          </p:stCondLst>
                                        </p:cTn>
                                        <p:tgtEl>
                                          <p:spTgt spid="11"/>
                                        </p:tgtEl>
                                        <p:attrNameLst>
                                          <p:attrName>r</p:attrName>
                                        </p:attrNameLst>
                                      </p:cBhvr>
                                    </p:animRot>
                                    <p:animRot by="1500000">
                                      <p:cBhvr>
                                        <p:cTn id="58" dur="250" fill="hold">
                                          <p:stCondLst>
                                            <p:cond delay="75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943"/>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 y="177885"/>
            <a:ext cx="3635329" cy="417621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453" y="1767609"/>
            <a:ext cx="4749421" cy="41898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2503" y="288013"/>
            <a:ext cx="3102591" cy="341194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9197124" y="2114517"/>
            <a:ext cx="1099331" cy="167469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042134" y="1593420"/>
            <a:ext cx="1099331" cy="167469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297503" y="1997440"/>
            <a:ext cx="1099331" cy="167469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753687" y="2691669"/>
            <a:ext cx="1099331" cy="1674692"/>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9483618" y="2394296"/>
            <a:ext cx="1099331" cy="167469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85415" y="1869742"/>
            <a:ext cx="2934270" cy="4380931"/>
          </a:xfrm>
          <a:prstGeom prst="rect">
            <a:avLst/>
          </a:prstGeom>
        </p:spPr>
      </p:pic>
      <p:sp>
        <p:nvSpPr>
          <p:cNvPr id="13" name="TextBox 12">
            <a:extLst>
              <a:ext uri="{FF2B5EF4-FFF2-40B4-BE49-F238E27FC236}">
                <a16:creationId xmlns:a16="http://schemas.microsoft.com/office/drawing/2014/main" id="{0E5B0682-7A25-42F6-90BE-CB13EADF2E41}"/>
              </a:ext>
            </a:extLst>
          </p:cNvPr>
          <p:cNvSpPr txBox="1"/>
          <p:nvPr/>
        </p:nvSpPr>
        <p:spPr>
          <a:xfrm>
            <a:off x="3448129" y="127074"/>
            <a:ext cx="6585154" cy="400110"/>
          </a:xfrm>
          <a:prstGeom prst="rect">
            <a:avLst/>
          </a:prstGeom>
          <a:noFill/>
        </p:spPr>
        <p:txBody>
          <a:bodyPr wrap="square">
            <a:spAutoFit/>
          </a:bodyPr>
          <a:lstStyle/>
          <a:p>
            <a:pPr algn="ct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Chú</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lợn</a:t>
            </a:r>
            <a:r>
              <a:rPr lang="en-US" sz="2000" b="0" i="0" dirty="0">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út</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xây</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nhà</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bằng</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gì</a:t>
            </a:r>
            <a:r>
              <a:rPr lang="en-US" sz="2000" b="0" i="0" dirty="0">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8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04454 0.13078 C -0.04454 0.09583 -0.08516 0.06875 -0.13412 0.06875 C -0.18477 0.06875 -0.22513 0.09583 -0.22513 0.13078 C -0.22513 0.16574 -0.2655 0.19282 -0.31615 0.19282 C -0.36511 0.19282 -0.40534 0.16574 -0.40534 0.13078 " pathEditMode="relative" rAng="0" ptsTypes="AAAAA">
                                      <p:cBhvr>
                                        <p:cTn id="6" dur="2000" fill="hold"/>
                                        <p:tgtEl>
                                          <p:spTgt spid="16"/>
                                        </p:tgtEl>
                                        <p:attrNameLst>
                                          <p:attrName>ppt_x</p:attrName>
                                          <p:attrName>ppt_y</p:attrName>
                                        </p:attrNameLst>
                                      </p:cBhvr>
                                      <p:rCtr x="-180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827" y="0"/>
            <a:ext cx="4289946" cy="56578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286" y="1883827"/>
            <a:ext cx="6497024" cy="526803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338961" y="2828152"/>
            <a:ext cx="2114550" cy="48172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188343" y="2854640"/>
            <a:ext cx="2114550" cy="48172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2162650" y="2801664"/>
            <a:ext cx="2114550" cy="48172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024570" y="2419289"/>
            <a:ext cx="2114550" cy="48172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2142739" y="2408871"/>
            <a:ext cx="2114550" cy="48172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824707" y="1996783"/>
            <a:ext cx="2114550" cy="48172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99" y="1575840"/>
            <a:ext cx="2421908" cy="3791233"/>
          </a:xfrm>
          <a:prstGeom prst="rect">
            <a:avLst/>
          </a:prstGeom>
        </p:spPr>
      </p:pic>
      <p:sp>
        <p:nvSpPr>
          <p:cNvPr id="16" name="TextBox 15">
            <a:extLst>
              <a:ext uri="{FF2B5EF4-FFF2-40B4-BE49-F238E27FC236}">
                <a16:creationId xmlns:a16="http://schemas.microsoft.com/office/drawing/2014/main" id="{5451540B-AC87-4FE9-82A9-FF443BE02A0B}"/>
              </a:ext>
            </a:extLst>
          </p:cNvPr>
          <p:cNvSpPr txBox="1"/>
          <p:nvPr/>
        </p:nvSpPr>
        <p:spPr>
          <a:xfrm>
            <a:off x="2925056" y="145681"/>
            <a:ext cx="6179574" cy="400110"/>
          </a:xfrm>
          <a:prstGeom prst="rect">
            <a:avLst/>
          </a:prstGeom>
          <a:noFill/>
        </p:spPr>
        <p:txBody>
          <a:bodyPr wrap="square">
            <a:spAutoFit/>
          </a:bodyPr>
          <a:lstStyle/>
          <a:p>
            <a:pPr algn="ct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Chú</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lợn</a:t>
            </a:r>
            <a:r>
              <a:rPr lang="en-US" sz="2000" b="0" i="0" dirty="0">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xây</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nhà</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bằng</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vật</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liệu</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gì</a:t>
            </a:r>
            <a:r>
              <a:rPr lang="en-US" sz="2000" b="0" i="0" dirty="0">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49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2.70833E-6 -1.48148E-6 L 0.08789 -0.02731 C 0.10651 -0.03403 0.13125 -0.0287 0.15534 -0.01366 C 0.18295 0.00324 0.20326 0.02523 0.2155 0.05023 L 0.27552 0.16852 " pathEditMode="relative" rAng="1140000" ptsTypes="AAAAA">
                                      <p:cBhvr>
                                        <p:cTn id="6" dur="2000" fill="hold"/>
                                        <p:tgtEl>
                                          <p:spTgt spid="15"/>
                                        </p:tgtEl>
                                        <p:attrNameLst>
                                          <p:attrName>ppt_x</p:attrName>
                                          <p:attrName>ppt_y</p:attrName>
                                        </p:attrNameLst>
                                      </p:cBhvr>
                                      <p:rCtr x="14727" y="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5091"/>
            <a:ext cx="5049038" cy="449874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3528" y="57034"/>
            <a:ext cx="2638472" cy="539916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5627" y="2108208"/>
            <a:ext cx="3179928" cy="4474579"/>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9678" y="5907542"/>
            <a:ext cx="1678675" cy="101675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3610" y="5456197"/>
            <a:ext cx="1678675" cy="101675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1359" y="5964576"/>
            <a:ext cx="1678675" cy="101675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0736" y="5627026"/>
            <a:ext cx="1678675" cy="101675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3467" y="5151449"/>
            <a:ext cx="1678675" cy="101675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4383" y="5725411"/>
            <a:ext cx="1678675" cy="101675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1462" y="5245549"/>
            <a:ext cx="1678675" cy="101675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1665" y="4738947"/>
            <a:ext cx="1228982" cy="1719779"/>
          </a:xfrm>
          <a:prstGeom prst="rect">
            <a:avLst/>
          </a:prstGeom>
        </p:spPr>
      </p:pic>
      <p:sp>
        <p:nvSpPr>
          <p:cNvPr id="16" name="TextBox 15">
            <a:extLst>
              <a:ext uri="{FF2B5EF4-FFF2-40B4-BE49-F238E27FC236}">
                <a16:creationId xmlns:a16="http://schemas.microsoft.com/office/drawing/2014/main" id="{6624FE81-4BEC-41C3-B8E7-DCBFB3554AD4}"/>
              </a:ext>
            </a:extLst>
          </p:cNvPr>
          <p:cNvSpPr txBox="1"/>
          <p:nvPr/>
        </p:nvSpPr>
        <p:spPr>
          <a:xfrm>
            <a:off x="4756539" y="14161"/>
            <a:ext cx="6533534" cy="400110"/>
          </a:xfrm>
          <a:prstGeom prst="rect">
            <a:avLst/>
          </a:prstGeom>
          <a:noFill/>
        </p:spPr>
        <p:txBody>
          <a:bodyPr wrap="square">
            <a:spAutoFit/>
          </a:bodyPr>
          <a:lstStyle/>
          <a:p>
            <a:pPr algn="ct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Thế</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còn</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chú</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lợn</a:t>
            </a:r>
            <a:r>
              <a:rPr lang="en-US" sz="2000" b="0" i="0" dirty="0">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xây</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nhà</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bằng</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vật</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liệu</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gì</a:t>
            </a:r>
            <a:r>
              <a:rPr lang="en-US" sz="2000" b="0" i="0" dirty="0">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62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10"/>
                                        </p:tgtEl>
                                        <p:attrNameLst>
                                          <p:attrName>r</p:attrName>
                                        </p:attrNameLst>
                                      </p:cBhvr>
                                    </p:animRot>
                                    <p:animRot by="-240000">
                                      <p:cBhvr>
                                        <p:cTn id="7" dur="400" fill="hold">
                                          <p:stCondLst>
                                            <p:cond delay="400"/>
                                          </p:stCondLst>
                                        </p:cTn>
                                        <p:tgtEl>
                                          <p:spTgt spid="10"/>
                                        </p:tgtEl>
                                        <p:attrNameLst>
                                          <p:attrName>r</p:attrName>
                                        </p:attrNameLst>
                                      </p:cBhvr>
                                    </p:animRot>
                                    <p:animRot by="240000">
                                      <p:cBhvr>
                                        <p:cTn id="8" dur="400" fill="hold">
                                          <p:stCondLst>
                                            <p:cond delay="800"/>
                                          </p:stCondLst>
                                        </p:cTn>
                                        <p:tgtEl>
                                          <p:spTgt spid="10"/>
                                        </p:tgtEl>
                                        <p:attrNameLst>
                                          <p:attrName>r</p:attrName>
                                        </p:attrNameLst>
                                      </p:cBhvr>
                                    </p:animRot>
                                    <p:animRot by="-240000">
                                      <p:cBhvr>
                                        <p:cTn id="9" dur="400" fill="hold">
                                          <p:stCondLst>
                                            <p:cond delay="1200"/>
                                          </p:stCondLst>
                                        </p:cTn>
                                        <p:tgtEl>
                                          <p:spTgt spid="10"/>
                                        </p:tgtEl>
                                        <p:attrNameLst>
                                          <p:attrName>r</p:attrName>
                                        </p:attrNameLst>
                                      </p:cBhvr>
                                    </p:animRot>
                                    <p:animRot by="120000">
                                      <p:cBhvr>
                                        <p:cTn id="10" dur="400" fill="hold">
                                          <p:stCondLst>
                                            <p:cond delay="16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713"/>
            <a:ext cx="3635329" cy="41762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737" y="339745"/>
            <a:ext cx="3102591" cy="34119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8991" y="1610435"/>
            <a:ext cx="4306440" cy="216316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7419" y="1610435"/>
            <a:ext cx="2494631" cy="364907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5303" y="2507774"/>
            <a:ext cx="2860176" cy="408750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5810673" y="2342062"/>
            <a:ext cx="2281030" cy="50693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6856638" y="2927150"/>
            <a:ext cx="1517528" cy="38408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45948">
            <a:off x="7632115" y="2778380"/>
            <a:ext cx="799258" cy="384085"/>
          </a:xfrm>
          <a:prstGeom prst="rect">
            <a:avLst/>
          </a:prstGeom>
        </p:spPr>
      </p:pic>
      <p:sp>
        <p:nvSpPr>
          <p:cNvPr id="12" name="TextBox 11">
            <a:extLst>
              <a:ext uri="{FF2B5EF4-FFF2-40B4-BE49-F238E27FC236}">
                <a16:creationId xmlns:a16="http://schemas.microsoft.com/office/drawing/2014/main" id="{62908008-CE18-4C89-BA98-D063E1D8D2F2}"/>
              </a:ext>
            </a:extLst>
          </p:cNvPr>
          <p:cNvSpPr txBox="1"/>
          <p:nvPr/>
        </p:nvSpPr>
        <p:spPr>
          <a:xfrm>
            <a:off x="3086499" y="81175"/>
            <a:ext cx="6349180" cy="1323439"/>
          </a:xfrm>
          <a:prstGeom prst="rect">
            <a:avLst/>
          </a:prstGeom>
          <a:noFill/>
        </p:spPr>
        <p:txBody>
          <a:bodyPr wrap="square">
            <a:spAutoFit/>
          </a:bodyPr>
          <a:lstStyle/>
          <a:p>
            <a:pPr algn="just"/>
            <a:r>
              <a:rPr lang="vi-VN" sz="2000" b="0" i="0" dirty="0">
                <a:effectLst/>
                <a:latin typeface="Times New Roman" panose="02020603050405020304" pitchFamily="18" charset="0"/>
                <a:cs typeface="Times New Roman" panose="02020603050405020304" pitchFamily="18" charset="0"/>
              </a:rPr>
              <a:t>- Mùa đông đến các chú lợn ở trong ngôi nhà của mình, ai đã đến gõ cửa?</a:t>
            </a:r>
          </a:p>
          <a:p>
            <a:pPr algn="just"/>
            <a:r>
              <a:rPr lang="vi-VN" sz="2000" b="0" i="0" dirty="0">
                <a:effectLst/>
                <a:latin typeface="Times New Roman" panose="02020603050405020304" pitchFamily="18" charset="0"/>
                <a:cs typeface="Times New Roman" panose="02020603050405020304" pitchFamily="18" charset="0"/>
              </a:rPr>
              <a:t>- Cáo đến nhà lợn </a:t>
            </a:r>
            <a:r>
              <a:rPr lang="en-US" sz="2000" dirty="0" err="1">
                <a:latin typeface="Times New Roman" panose="02020603050405020304" pitchFamily="18" charset="0"/>
                <a:cs typeface="Times New Roman" panose="02020603050405020304" pitchFamily="18" charset="0"/>
              </a:rPr>
              <a:t>hai</a:t>
            </a:r>
            <a:r>
              <a:rPr lang="vi-VN" sz="2000" b="0" i="0" dirty="0">
                <a:effectLst/>
                <a:latin typeface="Times New Roman" panose="02020603050405020304" pitchFamily="18" charset="0"/>
                <a:cs typeface="Times New Roman" panose="02020603050405020304" pitchFamily="18" charset="0"/>
              </a:rPr>
              <a:t> và chuyện gì </a:t>
            </a:r>
            <a:r>
              <a:rPr lang="vi-VN" sz="2000" b="0" i="0">
                <a:effectLst/>
                <a:latin typeface="Times New Roman" panose="02020603050405020304" pitchFamily="18" charset="0"/>
                <a:cs typeface="Times New Roman" panose="02020603050405020304" pitchFamily="18" charset="0"/>
              </a:rPr>
              <a:t>đã </a:t>
            </a:r>
            <a:r>
              <a:rPr lang="en-US" sz="2000" b="0" i="0">
                <a:effectLst/>
                <a:latin typeface="Times New Roman" panose="02020603050405020304" pitchFamily="18" charset="0"/>
                <a:cs typeface="Times New Roman" panose="02020603050405020304" pitchFamily="18" charset="0"/>
              </a:rPr>
              <a:t>x</a:t>
            </a:r>
            <a:r>
              <a:rPr lang="vi-VN" sz="2000" b="0" i="0">
                <a:effectLst/>
                <a:latin typeface="Times New Roman" panose="02020603050405020304" pitchFamily="18" charset="0"/>
                <a:cs typeface="Times New Roman" panose="02020603050405020304" pitchFamily="18" charset="0"/>
              </a:rPr>
              <a:t>ảy </a:t>
            </a:r>
            <a:r>
              <a:rPr lang="vi-VN" sz="2000" b="0" i="0" dirty="0">
                <a:effectLst/>
                <a:latin typeface="Times New Roman" panose="02020603050405020304" pitchFamily="18" charset="0"/>
                <a:cs typeface="Times New Roman" panose="02020603050405020304" pitchFamily="18" charset="0"/>
              </a:rPr>
              <a:t>ra?</a:t>
            </a:r>
          </a:p>
          <a:p>
            <a:pPr algn="just"/>
            <a:r>
              <a:rPr lang="vi-VN" sz="2000" b="0" i="0" dirty="0">
                <a:effectLst/>
                <a:latin typeface="Times New Roman" panose="02020603050405020304" pitchFamily="18" charset="0"/>
                <a:cs typeface="Times New Roman" panose="02020603050405020304" pitchFamily="18" charset="0"/>
              </a:rPr>
              <a:t>- Cáo thổi như thế nào?</a:t>
            </a:r>
          </a:p>
        </p:txBody>
      </p:sp>
    </p:spTree>
    <p:extLst>
      <p:ext uri="{BB962C8B-B14F-4D97-AF65-F5344CB8AC3E}">
        <p14:creationId xmlns:p14="http://schemas.microsoft.com/office/powerpoint/2010/main" val="367096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9"/>
                                        </p:tgtEl>
                                      </p:cBhvr>
                                      <p:by x="150000" y="150000"/>
                                    </p:animScale>
                                  </p:childTnLst>
                                </p:cTn>
                              </p:par>
                              <p:par>
                                <p:cTn id="15" presetID="6" presetClass="emph" presetSubtype="0" fill="hold" nodeType="withEffect">
                                  <p:stCondLst>
                                    <p:cond delay="0"/>
                                  </p:stCondLst>
                                  <p:childTnLst>
                                    <p:animScale>
                                      <p:cBhvr>
                                        <p:cTn id="16" dur="2000" fill="hold"/>
                                        <p:tgtEl>
                                          <p:spTgt spid="10"/>
                                        </p:tgtEl>
                                      </p:cBhvr>
                                      <p:by x="150000" y="150000"/>
                                    </p:animScale>
                                  </p:childTnLst>
                                </p:cTn>
                              </p:par>
                              <p:par>
                                <p:cTn id="17" presetID="6" presetClass="emph" presetSubtype="0" fill="hold" nodeType="withEffect">
                                  <p:stCondLst>
                                    <p:cond delay="0"/>
                                  </p:stCondLst>
                                  <p:childTnLst>
                                    <p:animScale>
                                      <p:cBhvr>
                                        <p:cTn id="18" dur="2000" fill="hold"/>
                                        <p:tgtEl>
                                          <p:spTgt spid="1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8.33333E-7 2.59259E-6 L -0.55286 0.1162 " pathEditMode="relative" rAng="0" ptsTypes="AA">
                                      <p:cBhvr>
                                        <p:cTn id="27" dur="2000" fill="hold"/>
                                        <p:tgtEl>
                                          <p:spTgt spid="8"/>
                                        </p:tgtEl>
                                        <p:attrNameLst>
                                          <p:attrName>ppt_x</p:attrName>
                                          <p:attrName>ppt_y</p:attrName>
                                        </p:attrNameLst>
                                      </p:cBhvr>
                                      <p:rCtr x="-27643" y="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6" y="163772"/>
            <a:ext cx="3635329" cy="41762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0" y="0"/>
            <a:ext cx="2133600" cy="341194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9006" y="1442622"/>
            <a:ext cx="5359012" cy="191515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2047" y="2434677"/>
            <a:ext cx="2808881" cy="323326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2696" y="3024821"/>
            <a:ext cx="2427842" cy="272083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94223">
            <a:off x="4045103" y="3043461"/>
            <a:ext cx="2484733" cy="362797"/>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7570" y="3881783"/>
            <a:ext cx="2212028" cy="273026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94223">
            <a:off x="4154176" y="3407443"/>
            <a:ext cx="1104441" cy="36279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94223">
            <a:off x="4313844" y="2843422"/>
            <a:ext cx="1104441" cy="362797"/>
          </a:xfrm>
          <a:prstGeom prst="rect">
            <a:avLst/>
          </a:prstGeom>
        </p:spPr>
      </p:pic>
      <p:sp>
        <p:nvSpPr>
          <p:cNvPr id="15" name="TextBox 14">
            <a:extLst>
              <a:ext uri="{FF2B5EF4-FFF2-40B4-BE49-F238E27FC236}">
                <a16:creationId xmlns:a16="http://schemas.microsoft.com/office/drawing/2014/main" id="{7F20EE4A-1163-46FE-A8D9-F7855A37A2E5}"/>
              </a:ext>
            </a:extLst>
          </p:cNvPr>
          <p:cNvSpPr txBox="1"/>
          <p:nvPr/>
        </p:nvSpPr>
        <p:spPr>
          <a:xfrm>
            <a:off x="3667385" y="163772"/>
            <a:ext cx="6216444" cy="1323439"/>
          </a:xfrm>
          <a:prstGeom prst="rect">
            <a:avLst/>
          </a:prstGeom>
          <a:noFill/>
        </p:spPr>
        <p:txBody>
          <a:bodyPr wrap="square">
            <a:spAutoFit/>
          </a:bodyPr>
          <a:lstStyle/>
          <a:p>
            <a:pPr algn="just"/>
            <a:r>
              <a:rPr lang="vi-VN" sz="2000" b="0" i="0" dirty="0">
                <a:effectLst/>
                <a:latin typeface="Times New Roman" panose="02020603050405020304" pitchFamily="18" charset="0"/>
                <a:cs typeface="Times New Roman" panose="02020603050405020304" pitchFamily="18" charset="0"/>
              </a:rPr>
              <a:t>- Lợn </a:t>
            </a:r>
            <a:r>
              <a:rPr lang="en-US" sz="2000" b="0" i="0" dirty="0" err="1">
                <a:effectLst/>
                <a:latin typeface="Times New Roman" panose="02020603050405020304" pitchFamily="18" charset="0"/>
                <a:cs typeface="Times New Roman" panose="02020603050405020304" pitchFamily="18" charset="0"/>
              </a:rPr>
              <a:t>cả</a:t>
            </a:r>
            <a:r>
              <a:rPr lang="vi-VN" sz="2000" b="0" i="0" dirty="0">
                <a:effectLst/>
                <a:latin typeface="Times New Roman" panose="02020603050405020304" pitchFamily="18" charset="0"/>
                <a:cs typeface="Times New Roman" panose="02020603050405020304" pitchFamily="18" charset="0"/>
              </a:rPr>
              <a:t> chạy đến nhà ai?</a:t>
            </a:r>
          </a:p>
          <a:p>
            <a:pPr algn="just"/>
            <a:r>
              <a:rPr lang="vi-VN" sz="2000" b="0" i="0" dirty="0">
                <a:effectLst/>
                <a:latin typeface="Times New Roman" panose="02020603050405020304" pitchFamily="18" charset="0"/>
                <a:cs typeface="Times New Roman" panose="02020603050405020304" pitchFamily="18" charset="0"/>
              </a:rPr>
              <a:t>- Khi con cáo đến nó đã làm gì?</a:t>
            </a:r>
          </a:p>
          <a:p>
            <a:pPr algn="just"/>
            <a:r>
              <a:rPr lang="vi-VN" sz="2000" b="0" i="0" dirty="0">
                <a:effectLst/>
                <a:latin typeface="Times New Roman" panose="02020603050405020304" pitchFamily="18" charset="0"/>
                <a:cs typeface="Times New Roman" panose="02020603050405020304" pitchFamily="18" charset="0"/>
              </a:rPr>
              <a:t>- Cáo đạp như thế nào?</a:t>
            </a:r>
          </a:p>
          <a:p>
            <a:pPr algn="just"/>
            <a:r>
              <a:rPr lang="vi-VN" sz="2000" b="0" i="0" dirty="0">
                <a:effectLst/>
                <a:latin typeface="Times New Roman" panose="02020603050405020304" pitchFamily="18" charset="0"/>
                <a:cs typeface="Times New Roman" panose="02020603050405020304" pitchFamily="18" charset="0"/>
              </a:rPr>
              <a:t>- Lợn </a:t>
            </a:r>
            <a:r>
              <a:rPr lang="en-US" sz="2000" b="0" i="0" dirty="0" err="1">
                <a:effectLst/>
                <a:latin typeface="Times New Roman" panose="02020603050405020304" pitchFamily="18" charset="0"/>
                <a:cs typeface="Times New Roman" panose="02020603050405020304" pitchFamily="18" charset="0"/>
              </a:rPr>
              <a:t>út</a:t>
            </a:r>
            <a:r>
              <a:rPr lang="vi-VN" sz="2000" b="0" i="0" dirty="0">
                <a:effectLst/>
                <a:latin typeface="Times New Roman" panose="02020603050405020304" pitchFamily="18" charset="0"/>
                <a:cs typeface="Times New Roman" panose="02020603050405020304" pitchFamily="18" charset="0"/>
              </a:rPr>
              <a:t> và lợn </a:t>
            </a:r>
            <a:r>
              <a:rPr lang="en-US" sz="2000" b="0" i="0" dirty="0" err="1">
                <a:effectLst/>
                <a:latin typeface="Times New Roman" panose="02020603050405020304" pitchFamily="18" charset="0"/>
                <a:cs typeface="Times New Roman" panose="02020603050405020304" pitchFamily="18" charset="0"/>
              </a:rPr>
              <a:t>hai</a:t>
            </a:r>
            <a:r>
              <a:rPr lang="vi-VN" sz="2000" b="0" i="0" dirty="0">
                <a:effectLst/>
                <a:latin typeface="Times New Roman" panose="02020603050405020304" pitchFamily="18" charset="0"/>
                <a:cs typeface="Times New Roman" panose="02020603050405020304" pitchFamily="18" charset="0"/>
              </a:rPr>
              <a:t> chạy đi đâu?</a:t>
            </a:r>
          </a:p>
        </p:txBody>
      </p:sp>
    </p:spTree>
    <p:extLst>
      <p:ext uri="{BB962C8B-B14F-4D97-AF65-F5344CB8AC3E}">
        <p14:creationId xmlns:p14="http://schemas.microsoft.com/office/powerpoint/2010/main" val="302447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4"/>
                                        </p:tgtEl>
                                      </p:cBhvr>
                                      <p:by x="150000" y="150000"/>
                                    </p:animScale>
                                  </p:childTnLst>
                                </p:cTn>
                              </p:par>
                              <p:par>
                                <p:cTn id="15" presetID="6" presetClass="emph" presetSubtype="0" fill="hold" nodeType="withEffect">
                                  <p:stCondLst>
                                    <p:cond delay="0"/>
                                  </p:stCondLst>
                                  <p:childTnLst>
                                    <p:animScale>
                                      <p:cBhvr>
                                        <p:cTn id="16" dur="2000" fill="hold"/>
                                        <p:tgtEl>
                                          <p:spTgt spid="13"/>
                                        </p:tgtEl>
                                      </p:cBhvr>
                                      <p:by x="150000" y="150000"/>
                                    </p:animScale>
                                  </p:childTnLst>
                                </p:cTn>
                              </p:par>
                              <p:par>
                                <p:cTn id="17" presetID="6" presetClass="emph" presetSubtype="0" fill="hold" nodeType="withEffect">
                                  <p:stCondLst>
                                    <p:cond delay="0"/>
                                  </p:stCondLst>
                                  <p:childTnLst>
                                    <p:animScale>
                                      <p:cBhvr>
                                        <p:cTn id="18" dur="2000" fill="hold"/>
                                        <p:tgtEl>
                                          <p:spTgt spid="1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01276 -0.01852 L 0.55859 0.01342 " pathEditMode="relative" rAng="0" ptsTypes="AA">
                                      <p:cBhvr>
                                        <p:cTn id="27" dur="2000" fill="hold"/>
                                        <p:tgtEl>
                                          <p:spTgt spid="12"/>
                                        </p:tgtEl>
                                        <p:attrNameLst>
                                          <p:attrName>ppt_x</p:attrName>
                                          <p:attrName>ppt_y</p:attrName>
                                        </p:attrNameLst>
                                      </p:cBhvr>
                                      <p:rCtr x="28568" y="1597"/>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1.45833E-6 -1.85185E-6 L 0.36367 -0.00648 " pathEditMode="relative" rAng="0" ptsTypes="AA">
                                      <p:cBhvr>
                                        <p:cTn id="31" dur="2000" fill="hold"/>
                                        <p:tgtEl>
                                          <p:spTgt spid="10"/>
                                        </p:tgtEl>
                                        <p:attrNameLst>
                                          <p:attrName>ppt_x</p:attrName>
                                          <p:attrName>ppt_y</p:attrName>
                                        </p:attrNameLst>
                                      </p:cBhvr>
                                      <p:rCtr x="18177"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915"/>
            <a:ext cx="3635329" cy="41762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9" y="1721499"/>
            <a:ext cx="2133600" cy="341194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7697" y="777922"/>
            <a:ext cx="4380297" cy="41359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9450" y="2845916"/>
            <a:ext cx="4673576" cy="413358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3431" y="2385766"/>
            <a:ext cx="2494631" cy="3769374"/>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7203977" y="2826475"/>
            <a:ext cx="2281030" cy="221945"/>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45948">
            <a:off x="8299812" y="3215374"/>
            <a:ext cx="1298364" cy="126331"/>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45948">
            <a:off x="7912623" y="2571179"/>
            <a:ext cx="1298364" cy="126331"/>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590" y="104153"/>
            <a:ext cx="1369064" cy="2954982"/>
          </a:xfrm>
          <a:prstGeom prst="rect">
            <a:avLst/>
          </a:prstGeom>
        </p:spPr>
      </p:pic>
      <p:sp>
        <p:nvSpPr>
          <p:cNvPr id="15" name="TextBox 14">
            <a:extLst>
              <a:ext uri="{FF2B5EF4-FFF2-40B4-BE49-F238E27FC236}">
                <a16:creationId xmlns:a16="http://schemas.microsoft.com/office/drawing/2014/main" id="{BA743C00-57E7-4BDF-8785-6215C7C7C994}"/>
              </a:ext>
            </a:extLst>
          </p:cNvPr>
          <p:cNvSpPr txBox="1"/>
          <p:nvPr/>
        </p:nvSpPr>
        <p:spPr>
          <a:xfrm>
            <a:off x="6142841" y="52238"/>
            <a:ext cx="6127954" cy="1323439"/>
          </a:xfrm>
          <a:prstGeom prst="rect">
            <a:avLst/>
          </a:prstGeom>
          <a:noFill/>
        </p:spPr>
        <p:txBody>
          <a:bodyPr wrap="square">
            <a:spAutoFit/>
          </a:bodyPr>
          <a:lstStyle/>
          <a:p>
            <a:pPr algn="just"/>
            <a:r>
              <a:rPr lang="vi-VN" sz="2000" b="0" i="0" dirty="0">
                <a:effectLst/>
                <a:latin typeface="Times New Roman" panose="02020603050405020304" pitchFamily="18" charset="0"/>
                <a:cs typeface="Times New Roman" panose="02020603050405020304" pitchFamily="18" charset="0"/>
              </a:rPr>
              <a:t>-</a:t>
            </a:r>
            <a:r>
              <a:rPr lang="en-US" sz="2000" b="0" i="0" dirty="0">
                <a:effectLst/>
                <a:latin typeface="Times New Roman" panose="02020603050405020304" pitchFamily="18" charset="0"/>
                <a:cs typeface="Times New Roman" panose="02020603050405020304" pitchFamily="18" charset="0"/>
              </a:rPr>
              <a:t> </a:t>
            </a:r>
            <a:r>
              <a:rPr lang="vi-VN" sz="2000" b="0" i="0" dirty="0">
                <a:effectLst/>
                <a:latin typeface="Times New Roman" panose="02020603050405020304" pitchFamily="18" charset="0"/>
                <a:cs typeface="Times New Roman" panose="02020603050405020304" pitchFamily="18" charset="0"/>
              </a:rPr>
              <a:t>Đến nhà lợn Đỏ cáo quát như thế nào?</a:t>
            </a:r>
          </a:p>
          <a:p>
            <a:pPr algn="just"/>
            <a:r>
              <a:rPr lang="vi-VN" sz="2000" b="0" i="0" dirty="0">
                <a:effectLst/>
                <a:latin typeface="Times New Roman" panose="02020603050405020304" pitchFamily="18" charset="0"/>
                <a:cs typeface="Times New Roman" panose="02020603050405020304" pitchFamily="18" charset="0"/>
              </a:rPr>
              <a:t>- Cáo đã làm gì?</a:t>
            </a:r>
          </a:p>
          <a:p>
            <a:pPr algn="just"/>
            <a:r>
              <a:rPr lang="vi-VN" sz="2000" b="0" i="0" dirty="0">
                <a:effectLst/>
                <a:latin typeface="Times New Roman" panose="02020603050405020304" pitchFamily="18" charset="0"/>
                <a:cs typeface="Times New Roman" panose="02020603050405020304" pitchFamily="18" charset="0"/>
              </a:rPr>
              <a:t>- Ngôi nhà có đổ không?</a:t>
            </a:r>
          </a:p>
          <a:p>
            <a:pPr algn="just"/>
            <a:r>
              <a:rPr lang="vi-VN" sz="2000" b="0" i="0" dirty="0">
                <a:effectLst/>
                <a:latin typeface="Times New Roman" panose="02020603050405020304" pitchFamily="18" charset="0"/>
                <a:cs typeface="Times New Roman" panose="02020603050405020304" pitchFamily="18" charset="0"/>
              </a:rPr>
              <a:t>- Vì sao ngôi nhà của lợn </a:t>
            </a:r>
            <a:r>
              <a:rPr lang="en-US" sz="2000" dirty="0" err="1">
                <a:latin typeface="Times New Roman" panose="02020603050405020304" pitchFamily="18" charset="0"/>
                <a:cs typeface="Times New Roman" panose="02020603050405020304" pitchFamily="18" charset="0"/>
              </a:rPr>
              <a:t>cả</a:t>
            </a:r>
            <a:r>
              <a:rPr lang="vi-VN" sz="2000" b="0" i="0" dirty="0">
                <a:effectLst/>
                <a:latin typeface="Times New Roman" panose="02020603050405020304" pitchFamily="18" charset="0"/>
                <a:cs typeface="Times New Roman" panose="02020603050405020304" pitchFamily="18" charset="0"/>
              </a:rPr>
              <a:t> lại không bị đổ?</a:t>
            </a:r>
          </a:p>
        </p:txBody>
      </p:sp>
    </p:spTree>
    <p:extLst>
      <p:ext uri="{BB962C8B-B14F-4D97-AF65-F5344CB8AC3E}">
        <p14:creationId xmlns:p14="http://schemas.microsoft.com/office/powerpoint/2010/main" val="10416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7"/>
                                        </p:tgtEl>
                                      </p:cBhvr>
                                      <p:by x="150000" y="150000"/>
                                    </p:animScale>
                                  </p:childTnLst>
                                </p:cTn>
                              </p:par>
                              <p:par>
                                <p:cTn id="15" presetID="6" presetClass="emph" presetSubtype="0" fill="hold" nodeType="withEffect">
                                  <p:stCondLst>
                                    <p:cond delay="0"/>
                                  </p:stCondLst>
                                  <p:childTnLst>
                                    <p:animScale>
                                      <p:cBhvr>
                                        <p:cTn id="16" dur="2000" fill="hold"/>
                                        <p:tgtEl>
                                          <p:spTgt spid="18"/>
                                        </p:tgtEl>
                                      </p:cBhvr>
                                      <p:by x="150000" y="150000"/>
                                    </p:animScale>
                                  </p:childTnLst>
                                </p:cTn>
                              </p:par>
                              <p:par>
                                <p:cTn id="17" presetID="6" presetClass="emph" presetSubtype="0" fill="hold" nodeType="withEffect">
                                  <p:stCondLst>
                                    <p:cond delay="0"/>
                                  </p:stCondLst>
                                  <p:childTnLst>
                                    <p:animScale>
                                      <p:cBhvr>
                                        <p:cTn id="18" dur="2000" fill="hold"/>
                                        <p:tgtEl>
                                          <p:spTgt spid="19"/>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360" fill="hold">
                                          <p:stCondLst>
                                            <p:cond delay="0"/>
                                          </p:stCondLst>
                                        </p:cTn>
                                        <p:tgtEl>
                                          <p:spTgt spid="14"/>
                                        </p:tgtEl>
                                        <p:attrNameLst>
                                          <p:attrName>r</p:attrName>
                                        </p:attrNameLst>
                                      </p:cBhvr>
                                    </p:animRot>
                                    <p:animRot by="-240000">
                                      <p:cBhvr>
                                        <p:cTn id="23" dur="720" fill="hold">
                                          <p:stCondLst>
                                            <p:cond delay="720"/>
                                          </p:stCondLst>
                                        </p:cTn>
                                        <p:tgtEl>
                                          <p:spTgt spid="14"/>
                                        </p:tgtEl>
                                        <p:attrNameLst>
                                          <p:attrName>r</p:attrName>
                                        </p:attrNameLst>
                                      </p:cBhvr>
                                    </p:animRot>
                                    <p:animRot by="240000">
                                      <p:cBhvr>
                                        <p:cTn id="24" dur="720" fill="hold">
                                          <p:stCondLst>
                                            <p:cond delay="1440"/>
                                          </p:stCondLst>
                                        </p:cTn>
                                        <p:tgtEl>
                                          <p:spTgt spid="14"/>
                                        </p:tgtEl>
                                        <p:attrNameLst>
                                          <p:attrName>r</p:attrName>
                                        </p:attrNameLst>
                                      </p:cBhvr>
                                    </p:animRot>
                                    <p:animRot by="-240000">
                                      <p:cBhvr>
                                        <p:cTn id="25" dur="720" fill="hold">
                                          <p:stCondLst>
                                            <p:cond delay="2160"/>
                                          </p:stCondLst>
                                        </p:cTn>
                                        <p:tgtEl>
                                          <p:spTgt spid="14"/>
                                        </p:tgtEl>
                                        <p:attrNameLst>
                                          <p:attrName>r</p:attrName>
                                        </p:attrNameLst>
                                      </p:cBhvr>
                                    </p:animRot>
                                    <p:animRot by="120000">
                                      <p:cBhvr>
                                        <p:cTn id="26" dur="720" fill="hold">
                                          <p:stCondLst>
                                            <p:cond delay="288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8019C2DE-7F84-452F-8EE1-F807D05C4A0E}"/>
              </a:ext>
            </a:extLst>
          </p:cNvPr>
          <p:cNvSpPr txBox="1"/>
          <p:nvPr/>
        </p:nvSpPr>
        <p:spPr>
          <a:xfrm>
            <a:off x="0" y="2511188"/>
            <a:ext cx="6098458" cy="707886"/>
          </a:xfrm>
          <a:prstGeom prst="rect">
            <a:avLst/>
          </a:prstGeom>
          <a:noFill/>
        </p:spPr>
        <p:txBody>
          <a:bodyPr wrap="square">
            <a:spAutoFit/>
          </a:bodyPr>
          <a:lstStyle/>
          <a:p>
            <a:pPr marL="285750" indent="-285750" algn="just">
              <a:buFontTx/>
              <a:buChar char="-"/>
            </a:pPr>
            <a:r>
              <a:rPr lang="en-US" sz="2000" b="1" i="0" dirty="0" err="1">
                <a:effectLst/>
                <a:latin typeface="Times New Roman" panose="02020603050405020304" pitchFamily="18" charset="0"/>
                <a:cs typeface="Times New Roman" panose="02020603050405020304" pitchFamily="18" charset="0"/>
              </a:rPr>
              <a:t>Điều</a:t>
            </a:r>
            <a:r>
              <a:rPr lang="en-US" sz="2000" b="1" i="0" dirty="0">
                <a:effectLst/>
                <a:latin typeface="Times New Roman" panose="02020603050405020304" pitchFamily="18" charset="0"/>
                <a:cs typeface="Times New Roman" panose="02020603050405020304" pitchFamily="18" charset="0"/>
              </a:rPr>
              <a:t> </a:t>
            </a:r>
            <a:r>
              <a:rPr lang="en-US" sz="2000" b="1" i="0" dirty="0" err="1">
                <a:effectLst/>
                <a:latin typeface="Times New Roman" panose="02020603050405020304" pitchFamily="18" charset="0"/>
                <a:cs typeface="Times New Roman" panose="02020603050405020304" pitchFamily="18" charset="0"/>
              </a:rPr>
              <a:t>gì</a:t>
            </a:r>
            <a:r>
              <a:rPr lang="en-US" sz="2000" b="1" i="0" dirty="0">
                <a:effectLst/>
                <a:latin typeface="Times New Roman" panose="02020603050405020304" pitchFamily="18" charset="0"/>
                <a:cs typeface="Times New Roman" panose="02020603050405020304" pitchFamily="18" charset="0"/>
              </a:rPr>
              <a:t> </a:t>
            </a:r>
            <a:r>
              <a:rPr lang="en-US" sz="2000" b="1" i="0" dirty="0" err="1">
                <a:effectLst/>
                <a:latin typeface="Times New Roman" panose="02020603050405020304" pitchFamily="18" charset="0"/>
                <a:cs typeface="Times New Roman" panose="02020603050405020304" pitchFamily="18" charset="0"/>
              </a:rPr>
              <a:t>đã</a:t>
            </a:r>
            <a:r>
              <a:rPr lang="en-US" sz="2000" b="1" i="0" dirty="0">
                <a:effectLst/>
                <a:latin typeface="Times New Roman" panose="02020603050405020304" pitchFamily="18" charset="0"/>
                <a:cs typeface="Times New Roman" panose="02020603050405020304" pitchFamily="18" charset="0"/>
              </a:rPr>
              <a:t> </a:t>
            </a:r>
            <a:r>
              <a:rPr lang="en-US" sz="2000" b="1" i="0" dirty="0" err="1">
                <a:effectLst/>
                <a:latin typeface="Times New Roman" panose="02020603050405020304" pitchFamily="18" charset="0"/>
                <a:cs typeface="Times New Roman" panose="02020603050405020304" pitchFamily="18" charset="0"/>
              </a:rPr>
              <a:t>xảy</a:t>
            </a:r>
            <a:r>
              <a:rPr lang="en-US" sz="2000" b="1" i="0" dirty="0">
                <a:effectLst/>
                <a:latin typeface="Times New Roman" panose="02020603050405020304" pitchFamily="18" charset="0"/>
                <a:cs typeface="Times New Roman" panose="02020603050405020304" pitchFamily="18" charset="0"/>
              </a:rPr>
              <a:t> ra </a:t>
            </a:r>
            <a:r>
              <a:rPr lang="en-US" sz="2000" b="1" i="0" dirty="0" err="1">
                <a:effectLst/>
                <a:latin typeface="Times New Roman" panose="02020603050405020304" pitchFamily="18" charset="0"/>
                <a:cs typeface="Times New Roman" panose="02020603050405020304" pitchFamily="18" charset="0"/>
              </a:rPr>
              <a:t>với</a:t>
            </a:r>
            <a:r>
              <a:rPr lang="en-US" sz="2000" b="1" i="0" dirty="0">
                <a:effectLst/>
                <a:latin typeface="Times New Roman" panose="02020603050405020304" pitchFamily="18" charset="0"/>
                <a:cs typeface="Times New Roman" panose="02020603050405020304" pitchFamily="18" charset="0"/>
              </a:rPr>
              <a:t> con </a:t>
            </a:r>
            <a:r>
              <a:rPr lang="en-US" sz="2000" b="1" i="0" dirty="0" err="1">
                <a:effectLst/>
                <a:latin typeface="Times New Roman" panose="02020603050405020304" pitchFamily="18" charset="0"/>
                <a:cs typeface="Times New Roman" panose="02020603050405020304" pitchFamily="18" charset="0"/>
              </a:rPr>
              <a:t>cáo</a:t>
            </a:r>
            <a:r>
              <a:rPr lang="en-US" sz="2000" b="1" i="0" dirty="0">
                <a:effectLst/>
                <a:latin typeface="Times New Roman" panose="02020603050405020304" pitchFamily="18" charset="0"/>
                <a:cs typeface="Times New Roman" panose="02020603050405020304" pitchFamily="18" charset="0"/>
              </a:rPr>
              <a:t>?</a:t>
            </a:r>
          </a:p>
          <a:p>
            <a:pPr marL="285750" indent="-285750" algn="just">
              <a:buFontTx/>
              <a:buChar char="-"/>
            </a:pPr>
            <a:r>
              <a:rPr lang="en-US" sz="2000" b="1" dirty="0">
                <a:latin typeface="Times New Roman" panose="02020603050405020304" pitchFamily="18" charset="0"/>
                <a:cs typeface="Times New Roman" panose="02020603050405020304" pitchFamily="18" charset="0"/>
              </a:rPr>
              <a:t>Qua </a:t>
            </a:r>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chuyện</a:t>
            </a:r>
            <a:r>
              <a:rPr lang="en-US" sz="2000" b="1" dirty="0">
                <a:latin typeface="Times New Roman" panose="02020603050405020304" pitchFamily="18" charset="0"/>
                <a:cs typeface="Times New Roman" panose="02020603050405020304" pitchFamily="18" charset="0"/>
              </a:rPr>
              <a:t> con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a:t>
            </a:r>
            <a:r>
              <a:rPr lang="en-US" sz="2000" b="1" dirty="0">
                <a:latin typeface="Times New Roman" panose="02020603050405020304" pitchFamily="18" charset="0"/>
                <a:cs typeface="Times New Roman" panose="02020603050405020304" pitchFamily="18" charset="0"/>
              </a:rPr>
              <a:t>?</a:t>
            </a:r>
            <a:endParaRPr lang="vi-VN" sz="2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287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9412BD4B-92C2-45CE-A848-73B04284F70D}"/>
              </a:ext>
            </a:extLst>
          </p:cNvPr>
          <p:cNvSpPr>
            <a:spLocks noChangeArrowheads="1"/>
          </p:cNvSpPr>
          <p:nvPr/>
        </p:nvSpPr>
        <p:spPr bwMode="auto">
          <a:xfrm>
            <a:off x="2507813" y="1846570"/>
            <a:ext cx="717637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err="1">
                <a:solidFill>
                  <a:srgbClr val="002060"/>
                </a:solidFill>
                <a:latin typeface="Times New Roman" panose="02020603050405020304" pitchFamily="18" charset="0"/>
                <a:cs typeface="Times New Roman" panose="02020603050405020304" pitchFamily="18" charset="0"/>
              </a:rPr>
              <a:t>Lần</a:t>
            </a:r>
            <a:r>
              <a:rPr lang="en-US" altLang="vi-VN" sz="4400" b="1" dirty="0">
                <a:solidFill>
                  <a:srgbClr val="002060"/>
                </a:solidFill>
                <a:latin typeface="Times New Roman" panose="02020603050405020304" pitchFamily="18" charset="0"/>
                <a:cs typeface="Times New Roman" panose="02020603050405020304" pitchFamily="18" charset="0"/>
              </a:rPr>
              <a:t> 3: </a:t>
            </a:r>
          </a:p>
          <a:p>
            <a:pPr algn="ctr" eaLnBrk="1" hangingPunct="1">
              <a:spcBef>
                <a:spcPct val="0"/>
              </a:spcBef>
              <a:buFontTx/>
              <a:buNone/>
            </a:pPr>
            <a:r>
              <a:rPr lang="en-US" altLang="vi-VN" sz="4400" b="1" dirty="0" err="1">
                <a:solidFill>
                  <a:srgbClr val="002060"/>
                </a:solidFill>
                <a:latin typeface="Times New Roman" panose="02020603050405020304" pitchFamily="18" charset="0"/>
                <a:cs typeface="Times New Roman" panose="02020603050405020304" pitchFamily="18" charset="0"/>
              </a:rPr>
              <a:t>Cô</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cho</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trẻ</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xem</a:t>
            </a:r>
            <a:r>
              <a:rPr lang="en-US" altLang="vi-VN" sz="4400" b="1" dirty="0">
                <a:solidFill>
                  <a:srgbClr val="002060"/>
                </a:solidFill>
                <a:latin typeface="Times New Roman" panose="02020603050405020304" pitchFamily="18" charset="0"/>
                <a:cs typeface="Times New Roman" panose="02020603050405020304" pitchFamily="18" charset="0"/>
              </a:rPr>
              <a:t> video </a:t>
            </a:r>
            <a:r>
              <a:rPr lang="en-US" altLang="vi-VN" sz="4400" b="1" dirty="0" err="1">
                <a:solidFill>
                  <a:srgbClr val="002060"/>
                </a:solidFill>
                <a:latin typeface="Times New Roman" panose="02020603050405020304" pitchFamily="18" charset="0"/>
                <a:cs typeface="Times New Roman" panose="02020603050405020304" pitchFamily="18" charset="0"/>
              </a:rPr>
              <a:t>truyện</a:t>
            </a:r>
            <a:endParaRPr lang="en-US" altLang="vi-VN"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58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C7489-FD39-5137-35CF-2D71C92DD43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E87E0A8-30EC-5F81-D664-D38C74239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5EB5B954-8D69-95A1-C905-1D414667D384}"/>
              </a:ext>
            </a:extLst>
          </p:cNvPr>
          <p:cNvSpPr>
            <a:spLocks noChangeArrowheads="1"/>
          </p:cNvSpPr>
          <p:nvPr/>
        </p:nvSpPr>
        <p:spPr bwMode="auto">
          <a:xfrm>
            <a:off x="2275801" y="2269651"/>
            <a:ext cx="79327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a:solidFill>
                  <a:srgbClr val="002060"/>
                </a:solidFill>
                <a:latin typeface="Times New Roman" panose="02020603050405020304" pitchFamily="18" charset="0"/>
                <a:cs typeface="Times New Roman" panose="02020603050405020304" pitchFamily="18" charset="0"/>
              </a:rPr>
              <a:t>Xin chào và hẹn gặp lại các con!</a:t>
            </a:r>
            <a:endParaRPr lang="en-US" altLang="vi-VN"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50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53C56E10-CDB5-4F16-B981-4E09F7DE2D8B}"/>
              </a:ext>
            </a:extLst>
          </p:cNvPr>
          <p:cNvSpPr>
            <a:spLocks noChangeArrowheads="1"/>
          </p:cNvSpPr>
          <p:nvPr/>
        </p:nvSpPr>
        <p:spPr bwMode="auto">
          <a:xfrm>
            <a:off x="2941019" y="755189"/>
            <a:ext cx="630995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a:solidFill>
                  <a:srgbClr val="002060"/>
                </a:solidFill>
                <a:latin typeface="Times New Roman" panose="02020603050405020304" pitchFamily="18" charset="0"/>
                <a:cs typeface="Times New Roman" panose="02020603050405020304" pitchFamily="18" charset="0"/>
              </a:rPr>
              <a:t>HOẠT ĐỘNG </a:t>
            </a:r>
          </a:p>
          <a:p>
            <a:pPr algn="ctr" eaLnBrk="1" hangingPunct="1">
              <a:spcBef>
                <a:spcPct val="0"/>
              </a:spcBef>
              <a:buFontTx/>
              <a:buNone/>
            </a:pPr>
            <a:r>
              <a:rPr lang="en-US" altLang="vi-VN" sz="4400" b="1" dirty="0">
                <a:solidFill>
                  <a:srgbClr val="002060"/>
                </a:solidFill>
                <a:latin typeface="Times New Roman" panose="02020603050405020304" pitchFamily="18" charset="0"/>
                <a:cs typeface="Times New Roman" panose="02020603050405020304" pitchFamily="18" charset="0"/>
              </a:rPr>
              <a:t>ỔN ĐỊNH TỔ CHỨC</a:t>
            </a:r>
          </a:p>
        </p:txBody>
      </p:sp>
      <p:sp>
        <p:nvSpPr>
          <p:cNvPr id="4" name="Rectangle 4">
            <a:extLst>
              <a:ext uri="{FF2B5EF4-FFF2-40B4-BE49-F238E27FC236}">
                <a16:creationId xmlns:a16="http://schemas.microsoft.com/office/drawing/2014/main" id="{AC67A495-FBAE-435B-B938-E4B4F3949C4F}"/>
              </a:ext>
            </a:extLst>
          </p:cNvPr>
          <p:cNvSpPr>
            <a:spLocks noChangeArrowheads="1"/>
          </p:cNvSpPr>
          <p:nvPr/>
        </p:nvSpPr>
        <p:spPr bwMode="auto">
          <a:xfrm>
            <a:off x="3895687" y="2989697"/>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Cháu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yêu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cô</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chú</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công</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nhân</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37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par>
                                <p:cTn id="11" presetID="34" presetClass="emph" presetSubtype="0" fill="hold" grpId="0" nodeType="withEffect">
                                  <p:stCondLst>
                                    <p:cond delay="3000"/>
                                  </p:stCondLst>
                                  <p:iterate type="lt">
                                    <p:tmPct val="10000"/>
                                  </p:iterate>
                                  <p:childTnLst>
                                    <p:animMotion origin="layout" path="M 0.0 0.0 L 0.0 -0.07213" pathEditMode="relative" ptsTypes="">
                                      <p:cBhvr>
                                        <p:cTn id="12" dur="500" accel="50000" decel="50000" autoRev="1" fill="hold">
                                          <p:stCondLst>
                                            <p:cond delay="0"/>
                                          </p:stCondLst>
                                        </p:cTn>
                                        <p:tgtEl>
                                          <p:spTgt spid="4"/>
                                        </p:tgtEl>
                                        <p:attrNameLst>
                                          <p:attrName>ppt_x</p:attrName>
                                          <p:attrName>ppt_y</p:attrName>
                                        </p:attrNameLst>
                                      </p:cBhvr>
                                    </p:animMotion>
                                    <p:animRot by="1500000">
                                      <p:cBhvr>
                                        <p:cTn id="13" dur="250" fill="hold">
                                          <p:stCondLst>
                                            <p:cond delay="0"/>
                                          </p:stCondLst>
                                        </p:cTn>
                                        <p:tgtEl>
                                          <p:spTgt spid="4"/>
                                        </p:tgtEl>
                                        <p:attrNameLst>
                                          <p:attrName>r</p:attrName>
                                        </p:attrNameLst>
                                      </p:cBhvr>
                                    </p:animRot>
                                    <p:animRot by="-1500000">
                                      <p:cBhvr>
                                        <p:cTn id="14" dur="250" fill="hold">
                                          <p:stCondLst>
                                            <p:cond delay="250"/>
                                          </p:stCondLst>
                                        </p:cTn>
                                        <p:tgtEl>
                                          <p:spTgt spid="4"/>
                                        </p:tgtEl>
                                        <p:attrNameLst>
                                          <p:attrName>r</p:attrName>
                                        </p:attrNameLst>
                                      </p:cBhvr>
                                    </p:animRot>
                                    <p:animRot by="-1500000">
                                      <p:cBhvr>
                                        <p:cTn id="15" dur="250" fill="hold">
                                          <p:stCondLst>
                                            <p:cond delay="500"/>
                                          </p:stCondLst>
                                        </p:cTn>
                                        <p:tgtEl>
                                          <p:spTgt spid="4"/>
                                        </p:tgtEl>
                                        <p:attrNameLst>
                                          <p:attrName>r</p:attrName>
                                        </p:attrNameLst>
                                      </p:cBhvr>
                                    </p:animRot>
                                    <p:animRot by="1500000">
                                      <p:cBhvr>
                                        <p:cTn id="16" dur="250" fill="hold">
                                          <p:stCondLst>
                                            <p:cond delay="75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149B5A86-FFA5-434A-9A71-10432D212905}"/>
              </a:ext>
            </a:extLst>
          </p:cNvPr>
          <p:cNvSpPr>
            <a:spLocks noChangeArrowheads="1"/>
          </p:cNvSpPr>
          <p:nvPr/>
        </p:nvSpPr>
        <p:spPr bwMode="auto">
          <a:xfrm>
            <a:off x="2711194" y="110489"/>
            <a:ext cx="72734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err="1">
                <a:solidFill>
                  <a:srgbClr val="002060"/>
                </a:solidFill>
                <a:latin typeface="Times New Roman" panose="02020603050405020304" pitchFamily="18" charset="0"/>
                <a:cs typeface="Times New Roman" panose="02020603050405020304" pitchFamily="18" charset="0"/>
              </a:rPr>
              <a:t>Các</a:t>
            </a:r>
            <a:r>
              <a:rPr lang="en-US" altLang="vi-VN" sz="2400" b="1" dirty="0">
                <a:solidFill>
                  <a:srgbClr val="002060"/>
                </a:solidFill>
                <a:latin typeface="Times New Roman" panose="02020603050405020304" pitchFamily="18" charset="0"/>
                <a:cs typeface="Times New Roman" panose="02020603050405020304" pitchFamily="18" charset="0"/>
              </a:rPr>
              <a:t> con </a:t>
            </a:r>
            <a:r>
              <a:rPr lang="en-US" altLang="vi-VN" sz="2400" b="1" dirty="0" err="1">
                <a:solidFill>
                  <a:srgbClr val="002060"/>
                </a:solidFill>
                <a:latin typeface="Times New Roman" panose="02020603050405020304" pitchFamily="18" charset="0"/>
                <a:cs typeface="Times New Roman" panose="02020603050405020304" pitchFamily="18" charset="0"/>
              </a:rPr>
              <a:t>vừa</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gì</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nói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về</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điều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gì</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pic>
        <p:nvPicPr>
          <p:cNvPr id="1026" name="Picture 2" descr="Giáo Án Cháu Yêu Cô Chú Công Nhân &amp;quot;, Gián Án Day Hat">
            <a:extLst>
              <a:ext uri="{FF2B5EF4-FFF2-40B4-BE49-F238E27FC236}">
                <a16:creationId xmlns:a16="http://schemas.microsoft.com/office/drawing/2014/main" id="{66CF85A3-A097-4D8F-98B6-34E761765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495" y="1211933"/>
            <a:ext cx="7028861" cy="522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5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9412BD4B-92C2-45CE-A848-73B04284F70D}"/>
              </a:ext>
            </a:extLst>
          </p:cNvPr>
          <p:cNvSpPr>
            <a:spLocks noChangeArrowheads="1"/>
          </p:cNvSpPr>
          <p:nvPr/>
        </p:nvSpPr>
        <p:spPr bwMode="auto">
          <a:xfrm>
            <a:off x="2941021" y="1846570"/>
            <a:ext cx="630995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a:solidFill>
                  <a:srgbClr val="002060"/>
                </a:solidFill>
                <a:latin typeface="Times New Roman" panose="02020603050405020304" pitchFamily="18" charset="0"/>
                <a:cs typeface="Times New Roman" panose="02020603050405020304" pitchFamily="18" charset="0"/>
              </a:rPr>
              <a:t>HOẠT ĐỘNG </a:t>
            </a:r>
          </a:p>
          <a:p>
            <a:pPr algn="ctr" eaLnBrk="1" hangingPunct="1">
              <a:spcBef>
                <a:spcPct val="0"/>
              </a:spcBef>
              <a:buFontTx/>
              <a:buNone/>
            </a:pPr>
            <a:r>
              <a:rPr lang="en-US" altLang="vi-VN" sz="4400" b="1" dirty="0">
                <a:solidFill>
                  <a:srgbClr val="002060"/>
                </a:solidFill>
                <a:latin typeface="Times New Roman" panose="02020603050405020304" pitchFamily="18" charset="0"/>
                <a:cs typeface="Times New Roman" panose="02020603050405020304" pitchFamily="18" charset="0"/>
              </a:rPr>
              <a:t>TIẾN HÀNH TỔ CHỨC</a:t>
            </a:r>
          </a:p>
        </p:txBody>
      </p:sp>
    </p:spTree>
    <p:extLst>
      <p:ext uri="{BB962C8B-B14F-4D97-AF65-F5344CB8AC3E}">
        <p14:creationId xmlns:p14="http://schemas.microsoft.com/office/powerpoint/2010/main" val="273837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9412BD4B-92C2-45CE-A848-73B04284F70D}"/>
              </a:ext>
            </a:extLst>
          </p:cNvPr>
          <p:cNvSpPr>
            <a:spLocks noChangeArrowheads="1"/>
          </p:cNvSpPr>
          <p:nvPr/>
        </p:nvSpPr>
        <p:spPr bwMode="auto">
          <a:xfrm>
            <a:off x="2941021" y="2146821"/>
            <a:ext cx="63099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err="1">
                <a:solidFill>
                  <a:srgbClr val="002060"/>
                </a:solidFill>
                <a:latin typeface="Times New Roman" panose="02020603050405020304" pitchFamily="18" charset="0"/>
                <a:cs typeface="Times New Roman" panose="02020603050405020304" pitchFamily="18" charset="0"/>
              </a:rPr>
              <a:t>Cô</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kể</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lần</a:t>
            </a:r>
            <a:r>
              <a:rPr lang="en-US" altLang="vi-VN" sz="4400" b="1" dirty="0">
                <a:solidFill>
                  <a:srgbClr val="00206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124006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6" y="0"/>
            <a:ext cx="12192000" cy="6858000"/>
          </a:xfrm>
          <a:prstGeom prst="rect">
            <a:avLst/>
          </a:prstGeom>
        </p:spPr>
      </p:pic>
      <p:sp>
        <p:nvSpPr>
          <p:cNvPr id="3" name="Rectangle 2"/>
          <p:cNvSpPr/>
          <p:nvPr/>
        </p:nvSpPr>
        <p:spPr>
          <a:xfrm>
            <a:off x="2101755" y="224135"/>
            <a:ext cx="7874758" cy="1169551"/>
          </a:xfrm>
          <a:prstGeom prst="rect">
            <a:avLst/>
          </a:prstGeom>
          <a:noFill/>
        </p:spPr>
        <p:txBody>
          <a:bodyPr wrap="square" lIns="91440" tIns="45720" rIns="91440" bIns="45720">
            <a:spAutoFit/>
          </a:bodyPr>
          <a:lstStyle/>
          <a:p>
            <a:pPr algn="ctr"/>
            <a:r>
              <a:rPr lang="en-US" sz="7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Ba </a:t>
            </a:r>
            <a:r>
              <a:rPr lang="en-US" sz="7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chú</a:t>
            </a:r>
            <a:r>
              <a:rPr lang="en-US" sz="7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 </a:t>
            </a:r>
            <a:r>
              <a:rPr lang="en-US" sz="7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lợn</a:t>
            </a:r>
            <a:r>
              <a:rPr lang="en-US" sz="7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 con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952" y="3029803"/>
            <a:ext cx="5827594" cy="3681768"/>
          </a:xfrm>
          <a:prstGeom prst="rect">
            <a:avLst/>
          </a:prstGeom>
        </p:spPr>
      </p:pic>
    </p:spTree>
    <p:extLst>
      <p:ext uri="{BB962C8B-B14F-4D97-AF65-F5344CB8AC3E}">
        <p14:creationId xmlns:p14="http://schemas.microsoft.com/office/powerpoint/2010/main" val="49051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966857"/>
          </a:xfrm>
        </p:spPr>
      </p:pic>
    </p:spTree>
    <p:extLst>
      <p:ext uri="{BB962C8B-B14F-4D97-AF65-F5344CB8AC3E}">
        <p14:creationId xmlns:p14="http://schemas.microsoft.com/office/powerpoint/2010/main" val="260822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34"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69" y="163772"/>
            <a:ext cx="3635329" cy="417621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222" y="2086696"/>
            <a:ext cx="4749421" cy="41898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8314" y="163772"/>
            <a:ext cx="3102591" cy="341194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9197124" y="2114517"/>
            <a:ext cx="1099331" cy="167469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042134" y="1593420"/>
            <a:ext cx="1099331" cy="167469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297503" y="1997440"/>
            <a:ext cx="1099331" cy="167469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700776" y="1795430"/>
            <a:ext cx="1099331" cy="1674692"/>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9483618" y="2394296"/>
            <a:ext cx="1099331" cy="167469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3515" y="1105467"/>
            <a:ext cx="2934270" cy="4380931"/>
          </a:xfrm>
          <a:prstGeom prst="rect">
            <a:avLst/>
          </a:prstGeom>
        </p:spPr>
      </p:pic>
    </p:spTree>
    <p:extLst>
      <p:ext uri="{BB962C8B-B14F-4D97-AF65-F5344CB8AC3E}">
        <p14:creationId xmlns:p14="http://schemas.microsoft.com/office/powerpoint/2010/main" val="279696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04454 0.13078 C -0.04454 0.09583 -0.08516 0.06875 -0.13412 0.06875 C -0.18477 0.06875 -0.22513 0.09583 -0.22513 0.13078 C -0.22513 0.16574 -0.2655 0.19282 -0.31615 0.19282 C -0.36511 0.19282 -0.40534 0.16574 -0.40534 0.13078 " pathEditMode="relative" rAng="0" ptsTypes="AAAAA">
                                      <p:cBhvr>
                                        <p:cTn id="6" dur="2000" fill="hold"/>
                                        <p:tgtEl>
                                          <p:spTgt spid="16"/>
                                        </p:tgtEl>
                                        <p:attrNameLst>
                                          <p:attrName>ppt_x</p:attrName>
                                          <p:attrName>ppt_y</p:attrName>
                                        </p:attrNameLst>
                                      </p:cBhvr>
                                      <p:rCtr x="-180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391</Words>
  <Application>Microsoft Office PowerPoint</Application>
  <PresentationFormat>Widescreen</PresentationFormat>
  <Paragraphs>55</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42</cp:revision>
  <dcterms:created xsi:type="dcterms:W3CDTF">2021-11-09T13:37:04Z</dcterms:created>
  <dcterms:modified xsi:type="dcterms:W3CDTF">2025-04-11T09:29:22Z</dcterms:modified>
</cp:coreProperties>
</file>