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8" r:id="rId4"/>
    <p:sldMasterId id="2147483710" r:id="rId5"/>
  </p:sldMasterIdLst>
  <p:sldIdLst>
    <p:sldId id="257" r:id="rId6"/>
    <p:sldId id="259" r:id="rId7"/>
    <p:sldId id="260" r:id="rId8"/>
    <p:sldId id="261" r:id="rId9"/>
    <p:sldId id="262" r:id="rId10"/>
    <p:sldId id="268" r:id="rId11"/>
    <p:sldId id="264" r:id="rId12"/>
    <p:sldId id="269" r:id="rId13"/>
    <p:sldId id="270" r:id="rId14"/>
    <p:sldId id="271" r:id="rId15"/>
    <p:sldId id="276" r:id="rId16"/>
    <p:sldId id="273" r:id="rId17"/>
    <p:sldId id="277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5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0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12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3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276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473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855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562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258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934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57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18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258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981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67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82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233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215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94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213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023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173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14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5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74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79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49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263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510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09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26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29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438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697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413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381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7383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870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409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649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574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28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93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123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8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6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276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8386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0497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2746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884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45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8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0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74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8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791F2-E3C6-4909-9E8A-2F0FB9B9DC7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5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15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718BB-BAFA-41BE-B363-1D72BDEAB5B6}"/>
              </a:ext>
            </a:extLst>
          </p:cNvPr>
          <p:cNvSpPr txBox="1"/>
          <p:nvPr userDrawn="1"/>
        </p:nvSpPr>
        <p:spPr>
          <a:xfrm>
            <a:off x="9122736" y="21046"/>
            <a:ext cx="5550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9311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17" indent="-34291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84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3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0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0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12" Type="http://schemas.openxmlformats.org/officeDocument/2006/relationships/image" Target="../media/image8.jpe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7.png"/><Relationship Id="rId5" Type="http://schemas.openxmlformats.org/officeDocument/2006/relationships/audio" Target="../media/media2.m4a"/><Relationship Id="rId10" Type="http://schemas.openxmlformats.org/officeDocument/2006/relationships/image" Target="../media/image10.svg"/><Relationship Id="rId4" Type="http://schemas.microsoft.com/office/2007/relationships/media" Target="../media/media2.m4a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3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0.png"/><Relationship Id="rId5" Type="http://schemas.openxmlformats.org/officeDocument/2006/relationships/audio" Target="../media/media6.m4a"/><Relationship Id="rId10" Type="http://schemas.openxmlformats.org/officeDocument/2006/relationships/image" Target="../media/image12.png"/><Relationship Id="rId4" Type="http://schemas.microsoft.com/office/2007/relationships/media" Target="../media/media6.m4a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8.m4a"/><Relationship Id="rId7" Type="http://schemas.openxmlformats.org/officeDocument/2006/relationships/image" Target="../media/image10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9.m4a"/><Relationship Id="rId7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0.m4a"/><Relationship Id="rId7" Type="http://schemas.openxmlformats.org/officeDocument/2006/relationships/image" Target="../media/image10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19368" y="720103"/>
            <a:ext cx="7229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0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</a:t>
            </a:r>
            <a:r>
              <a:rPr lang="vi-VN" sz="20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ƯỜNG</a:t>
            </a:r>
            <a:r>
              <a:rPr lang="en-US" sz="20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MẦM NON </a:t>
            </a:r>
            <a:r>
              <a:rPr lang="en-US" sz="2000" b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HOA </a:t>
            </a:r>
            <a:r>
              <a:rPr lang="en-US" sz="2000" b="1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SỮA</a:t>
            </a:r>
            <a:endParaRPr lang="en-US" sz="2000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8223" y="286397"/>
            <a:ext cx="7229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20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PHÒNG GIÁO DỤC VÀ ĐÀO TẠO QUẬN LONG BIÊN</a:t>
            </a:r>
            <a:endParaRPr lang="en-US" sz="2000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84271" y="2515033"/>
            <a:ext cx="8684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LĨNH VỰC PHÁT TRIỂN NGÔN NGỮ 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16358" y="4122113"/>
            <a:ext cx="5220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Lứa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tuổi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: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Nhà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trẻ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2400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( </a:t>
            </a:r>
            <a:r>
              <a:rPr lang="en-GB" sz="2400" i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24-36 tháng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)</a:t>
            </a:r>
            <a:endParaRPr lang="en-US" sz="2400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85970" y="3236593"/>
            <a:ext cx="98812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Thơ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Gà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gáy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(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Phạm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Hổ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)  </a:t>
            </a:r>
          </a:p>
          <a:p>
            <a:pPr algn="ctr" defTabSz="685800"/>
            <a:r>
              <a:rPr lang="en-GB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                                         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782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936">
        <p:circle/>
      </p:transition>
    </mc:Choice>
    <mc:Fallback xmlns="">
      <p:transition spd="slow" advTm="249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3.7037E-6 L 8.33333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81481E-6 L 4.166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2.22222E-6 L 4.16667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99" cy="872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3925" y="523875"/>
            <a:ext cx="74580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 DỤC </a:t>
            </a:r>
          </a:p>
          <a:p>
            <a:endParaRPr lang="en-GB" sz="3200" dirty="0"/>
          </a:p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Mỗi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buổi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sáng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chú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gà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trống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đều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dậy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sớm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cất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tiếng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gáy</a:t>
            </a:r>
            <a:r>
              <a:rPr lang="en-GB" sz="3200" b="1" dirty="0">
                <a:solidFill>
                  <a:srgbClr val="002060"/>
                </a:solidFill>
              </a:rPr>
              <a:t> ò ó o… </a:t>
            </a:r>
            <a:r>
              <a:rPr lang="en-GB" sz="3200" b="1" dirty="0" err="1">
                <a:solidFill>
                  <a:srgbClr val="002060"/>
                </a:solidFill>
              </a:rPr>
              <a:t>đánh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thức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mọi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người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dậy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sớm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đi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làm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đi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học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đấy</a:t>
            </a:r>
            <a:r>
              <a:rPr lang="en-GB" sz="3200" b="1" dirty="0">
                <a:solidFill>
                  <a:srgbClr val="002060"/>
                </a:solidFill>
              </a:rPr>
              <a:t>! </a:t>
            </a:r>
          </a:p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chú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gà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trống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thật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là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đáng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yêu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phải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không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nào</a:t>
            </a:r>
            <a:r>
              <a:rPr lang="en-GB" sz="3200" b="1" dirty="0">
                <a:solidFill>
                  <a:srgbClr val="002060"/>
                </a:solidFill>
              </a:rPr>
              <a:t>? </a:t>
            </a:r>
            <a:r>
              <a:rPr lang="en-GB" sz="3200" b="1" dirty="0" err="1">
                <a:solidFill>
                  <a:srgbClr val="002060"/>
                </a:solidFill>
              </a:rPr>
              <a:t>Vì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vậy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mà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cần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phải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yêu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quý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và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bảo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vệ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những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chú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gà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trống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nhé</a:t>
            </a:r>
            <a:r>
              <a:rPr lang="en-GB" sz="3200" b="1" dirty="0">
                <a:solidFill>
                  <a:srgbClr val="002060"/>
                </a:solidFill>
              </a:rPr>
              <a:t>!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78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101">
        <p15:prstTrans prst="pageCurlDouble"/>
      </p:transition>
    </mc:Choice>
    <mc:Fallback xmlns="">
      <p:transition spd="slow" advTm="421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4475" y="410915"/>
            <a:ext cx="6096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gáy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trời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ó…o…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Đua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nhau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Ò ó o … 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86950" y="580072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Phạm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Hổ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99" cy="87273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056098"/>
      </p:ext>
    </p:extLst>
  </p:cSld>
  <p:clrMapOvr>
    <a:masterClrMapping/>
  </p:clrMapOvr>
  <p:transition spd="slow" advTm="262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4475" y="410915"/>
            <a:ext cx="6096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gáy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trời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ó…o…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Đua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nhau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Ò ó o … 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86950" y="580072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Phạm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Hổ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99" cy="87273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3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564">
        <p15:prstTrans prst="pageCurlDouble"/>
      </p:transition>
    </mc:Choice>
    <mc:Fallback xmlns="">
      <p:transition spd="slow" advTm="155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4475" y="410915"/>
            <a:ext cx="6096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gáy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trời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ó…o…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Đua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nhau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Ò ó o … 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86950" y="580072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Phạm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Hổ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99" cy="87273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768477"/>
      </p:ext>
    </p:extLst>
  </p:cSld>
  <p:clrMapOvr>
    <a:masterClrMapping/>
  </p:clrMapOvr>
  <p:transition spd="slow" advTm="262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0009" y="914400"/>
            <a:ext cx="60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091279" cy="74987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802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325">
        <p15:prstTrans prst="peelOff"/>
      </p:transition>
    </mc:Choice>
    <mc:Fallback xmlns="">
      <p:transition spd="slow" advTm="39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2.96296E-6 L -4.16667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46135" y="231639"/>
            <a:ext cx="9769360" cy="674973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222403" y="442633"/>
            <a:ext cx="6594979" cy="4643018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04400">
            <a:off x="9429634" y="644340"/>
            <a:ext cx="576117" cy="6888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53414" flipH="1">
            <a:off x="2095459" y="2912123"/>
            <a:ext cx="597141" cy="7139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79201" y="757549"/>
            <a:ext cx="29406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CÂU ĐỐ 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uLnTx/>
              <a:uFillTx/>
              <a:latin typeface="Calibri"/>
            </a:endParaRPr>
          </a:p>
        </p:txBody>
      </p:sp>
      <p:sp>
        <p:nvSpPr>
          <p:cNvPr id="10" name="AutoShape 2" descr="Mèo con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4" descr="Mèo con – Wikipedia tiếng Việ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6" descr="Mèo con – Wikipedia tiếng Việ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Tả con gà trống Hay Chọn Lọc - 20 bài văn tả con gà trống lớp 4 đạt điểm  cao - VnDoc.co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295" y="698808"/>
            <a:ext cx="6193597" cy="4322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130"/>
            <a:ext cx="1079499" cy="8727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71892" y="165724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</a:rPr>
              <a:t>“Con gì mào đỏ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</a:rPr>
              <a:t>Gáy ò ó o…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</a:rPr>
              <a:t>Từ sáng tinh mơ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</a:rPr>
              <a:t>Gọi người thức giấc?”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60482" y="6085790"/>
            <a:ext cx="277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Con </a:t>
            </a:r>
            <a:r>
              <a:rPr lang="en-GB" sz="3200" b="1" dirty="0" err="1">
                <a:solidFill>
                  <a:srgbClr val="FF0000"/>
                </a:solidFill>
              </a:rPr>
              <a:t>gà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trống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6" name="Tieng-Ga-gay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8775" y="6378177"/>
            <a:ext cx="406400" cy="406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5524775"/>
      </p:ext>
    </p:extLst>
  </p:cSld>
  <p:clrMapOvr>
    <a:masterClrMapping/>
  </p:clrMapOvr>
  <p:transition spd="med" advTm="4322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0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2" grpId="0"/>
      <p:bldP spid="2" grpId="1"/>
      <p:bldP spid="13" grpId="0"/>
    </p:bld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4475" y="410915"/>
            <a:ext cx="6096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n-US" sz="5400" b="1" dirty="0" err="1">
                <a:solidFill>
                  <a:srgbClr val="FF0000"/>
                </a:solidFill>
                <a:latin typeface="inherit"/>
              </a:rPr>
              <a:t>Gà</a:t>
            </a:r>
            <a:r>
              <a:rPr lang="en-US" sz="5400" b="1" dirty="0">
                <a:solidFill>
                  <a:srgbClr val="FF0000"/>
                </a:solidFill>
                <a:latin typeface="inheri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inherit"/>
              </a:rPr>
              <a:t>gáy</a:t>
            </a:r>
            <a:endParaRPr lang="en-US" sz="5400" b="1" dirty="0">
              <a:solidFill>
                <a:srgbClr val="FF0000"/>
              </a:solidFill>
              <a:latin typeface="inherit"/>
            </a:endParaRPr>
          </a:p>
          <a:p>
            <a:pPr algn="ctr" fontAlgn="base"/>
            <a:endParaRPr lang="en-US" sz="5400" b="1" dirty="0">
              <a:solidFill>
                <a:srgbClr val="000000"/>
              </a:solidFill>
              <a:latin typeface="Open Sans"/>
            </a:endParaRPr>
          </a:p>
          <a:p>
            <a:pPr algn="ctr" fontAlgn="base"/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Thấy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trời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đã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sáng</a:t>
            </a:r>
            <a:endParaRPr lang="en-US" sz="4400" b="1" dirty="0">
              <a:solidFill>
                <a:srgbClr val="000000"/>
              </a:solidFill>
              <a:latin typeface="Open Sans"/>
            </a:endParaRPr>
          </a:p>
          <a:p>
            <a:pPr algn="ctr" fontAlgn="base"/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Gà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gáy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ó…o…</a:t>
            </a:r>
          </a:p>
          <a:p>
            <a:pPr algn="ctr" fontAlgn="base"/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Đua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nhau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gà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gáy</a:t>
            </a:r>
            <a:endParaRPr lang="en-US" sz="4400" b="1" dirty="0">
              <a:solidFill>
                <a:srgbClr val="000000"/>
              </a:solidFill>
              <a:latin typeface="Open Sans"/>
            </a:endParaRPr>
          </a:p>
          <a:p>
            <a:pPr algn="ctr" fontAlgn="base"/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Gà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gáy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thật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to</a:t>
            </a:r>
          </a:p>
          <a:p>
            <a:pPr algn="ctr" fontAlgn="base"/>
            <a:r>
              <a:rPr lang="en-US" sz="4400" b="1" dirty="0">
                <a:solidFill>
                  <a:srgbClr val="000000"/>
                </a:solidFill>
                <a:latin typeface="Open Sans"/>
              </a:rPr>
              <a:t>Ò ó o … o.</a:t>
            </a:r>
            <a:endParaRPr lang="en-US" sz="4400" b="1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86950" y="580072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GB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99" cy="87273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134544"/>
      </p:ext>
    </p:extLst>
  </p:cSld>
  <p:clrMapOvr>
    <a:masterClrMapping/>
  </p:clrMapOvr>
  <p:transition spd="slow" advTm="262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3719" y="313921"/>
            <a:ext cx="86591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lắng</a:t>
            </a:r>
            <a:r>
              <a:rPr lang="en-GB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nghe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thơ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Do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ai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sáng</a:t>
            </a:r>
            <a:r>
              <a:rPr kumimoji="0" lang="en-GB" sz="28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tác</a:t>
            </a:r>
            <a:r>
              <a:rPr kumimoji="0" lang="en-GB" sz="28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</a:t>
            </a:r>
            <a:endParaRPr kumimoji="0" lang="en-GB" sz="28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                                             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8498" y="5546348"/>
            <a:ext cx="86591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thơ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: “ </a:t>
            </a:r>
            <a:r>
              <a:rPr lang="en-GB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Gà</a:t>
            </a:r>
            <a:r>
              <a:rPr lang="en-GB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gáy</a:t>
            </a:r>
            <a:r>
              <a:rPr lang="en-GB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”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đấy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! </a:t>
            </a:r>
          </a:p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                                             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" y="70336"/>
            <a:ext cx="885025" cy="680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1" b="47819"/>
          <a:stretch/>
        </p:blipFill>
        <p:spPr>
          <a:xfrm>
            <a:off x="-394352" y="1662354"/>
            <a:ext cx="4080828" cy="476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48" y="938764"/>
            <a:ext cx="7762122" cy="4404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583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6741">
        <p15:prstTrans prst="drape"/>
      </p:transition>
    </mc:Choice>
    <mc:Fallback xmlns="">
      <p:transition spd="slow" advTm="36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gái nói">
            <a:hlinkClick r:id="" action="ppaction://media"/>
            <a:extLst>
              <a:ext uri="{FF2B5EF4-FFF2-40B4-BE49-F238E27FC236}">
                <a16:creationId xmlns:a16="http://schemas.microsoft.com/office/drawing/2014/main" id="{3D5734F1-0E83-4587-B3BE-B78880BA6E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9575.7666000000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A11F15-023A-446C-9748-2D7AB69977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3" t="35467" r="43137" b="22300"/>
          <a:stretch/>
        </p:blipFill>
        <p:spPr>
          <a:xfrm>
            <a:off x="5440017" y="318151"/>
            <a:ext cx="6599583" cy="2794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725266-A4DA-4042-B3C6-163C1B3F9785}"/>
              </a:ext>
            </a:extLst>
          </p:cNvPr>
          <p:cNvSpPr/>
          <p:nvPr/>
        </p:nvSpPr>
        <p:spPr>
          <a:xfrm>
            <a:off x="7435205" y="750400"/>
            <a:ext cx="26092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5696428" y="1542678"/>
            <a:ext cx="6142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102960"/>
            <a:ext cx="1404952" cy="1080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83" y="3429000"/>
            <a:ext cx="6393447" cy="2968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9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7944">
        <p:blinds dir="vert"/>
      </p:transition>
    </mc:Choice>
    <mc:Fallback xmlns="">
      <p:transition spd="slow" advTm="2794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" objId="2"/>
        <p14:stopEvt time="27066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2898963" y="259400"/>
            <a:ext cx="7073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777348" y="2215540"/>
            <a:ext cx="5561446" cy="464246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2841" y="0"/>
            <a:ext cx="1404952" cy="1080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273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650">
        <p15:prstTrans prst="pageCurlDouble"/>
      </p:transition>
    </mc:Choice>
    <mc:Fallback xmlns="">
      <p:transition spd="slow" advTm="15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398 -4.07407E-6 L 0.68398 -4.07407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2395487" y="163611"/>
            <a:ext cx="81893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09900" y="2215540"/>
            <a:ext cx="5561446" cy="46424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343900" y="2167304"/>
            <a:ext cx="304800" cy="3282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858250" y="1763469"/>
            <a:ext cx="457200" cy="4520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28998" y="2495550"/>
            <a:ext cx="210704" cy="2425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29327" y="1170260"/>
            <a:ext cx="461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</a:rPr>
              <a:t>Thấy</a:t>
            </a:r>
            <a:r>
              <a:rPr lang="en-GB" sz="4400" b="1" dirty="0">
                <a:solidFill>
                  <a:srgbClr val="002060"/>
                </a:solidFill>
              </a:rPr>
              <a:t> </a:t>
            </a:r>
            <a:r>
              <a:rPr lang="en-GB" sz="4400" b="1" dirty="0" err="1">
                <a:solidFill>
                  <a:srgbClr val="002060"/>
                </a:solidFill>
              </a:rPr>
              <a:t>trời</a:t>
            </a:r>
            <a:r>
              <a:rPr lang="en-GB" sz="4400" b="1" dirty="0">
                <a:solidFill>
                  <a:srgbClr val="002060"/>
                </a:solidFill>
              </a:rPr>
              <a:t> </a:t>
            </a:r>
            <a:r>
              <a:rPr lang="en-GB" sz="4400" b="1" dirty="0" err="1">
                <a:solidFill>
                  <a:srgbClr val="002060"/>
                </a:solidFill>
              </a:rPr>
              <a:t>đã</a:t>
            </a:r>
            <a:r>
              <a:rPr lang="en-GB" sz="4400" b="1" dirty="0">
                <a:solidFill>
                  <a:srgbClr val="002060"/>
                </a:solidFill>
              </a:rPr>
              <a:t> </a:t>
            </a:r>
            <a:r>
              <a:rPr lang="en-GB" sz="4400" b="1" dirty="0" err="1">
                <a:solidFill>
                  <a:srgbClr val="002060"/>
                </a:solidFill>
              </a:rPr>
              <a:t>sáng</a:t>
            </a:r>
            <a:endParaRPr lang="en-GB" sz="4400" b="1" dirty="0">
              <a:solidFill>
                <a:srgbClr val="002060"/>
              </a:solidFill>
            </a:endParaRPr>
          </a:p>
          <a:p>
            <a:r>
              <a:rPr lang="en-GB" sz="4400" b="1" dirty="0" err="1">
                <a:solidFill>
                  <a:srgbClr val="002060"/>
                </a:solidFill>
              </a:rPr>
              <a:t>Gà</a:t>
            </a:r>
            <a:r>
              <a:rPr lang="en-GB" sz="4400" b="1" dirty="0">
                <a:solidFill>
                  <a:srgbClr val="002060"/>
                </a:solidFill>
              </a:rPr>
              <a:t> </a:t>
            </a:r>
            <a:r>
              <a:rPr lang="en-GB" sz="4400" b="1" dirty="0" err="1">
                <a:solidFill>
                  <a:srgbClr val="002060"/>
                </a:solidFill>
              </a:rPr>
              <a:t>gáy</a:t>
            </a:r>
            <a:r>
              <a:rPr lang="en-GB" sz="4400" b="1" dirty="0">
                <a:solidFill>
                  <a:srgbClr val="002060"/>
                </a:solidFill>
              </a:rPr>
              <a:t> ó…o…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0"/>
            <a:ext cx="1404952" cy="1080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607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822">
        <p15:prstTrans prst="pageCurlDouble"/>
      </p:transition>
    </mc:Choice>
    <mc:Fallback xmlns="">
      <p:transition spd="slow" advTm="30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allAtOnce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3254470" y="343126"/>
            <a:ext cx="74642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09900" y="2215540"/>
            <a:ext cx="5561446" cy="46424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343900" y="2167304"/>
            <a:ext cx="304800" cy="3282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858250" y="1763469"/>
            <a:ext cx="457200" cy="4520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028998" y="2495550"/>
            <a:ext cx="210704" cy="2425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9327" y="1170260"/>
            <a:ext cx="461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err="1">
                <a:solidFill>
                  <a:srgbClr val="002060"/>
                </a:solidFill>
                <a:latin typeface="Calibri"/>
              </a:rPr>
              <a:t>Đua</a:t>
            </a:r>
            <a:r>
              <a:rPr lang="en-GB" sz="4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Calibri"/>
              </a:rPr>
              <a:t>nhau</a:t>
            </a:r>
            <a:r>
              <a:rPr lang="en-GB" sz="4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Calibri"/>
              </a:rPr>
              <a:t>gà</a:t>
            </a:r>
            <a:r>
              <a:rPr lang="en-GB" sz="4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Calibri"/>
              </a:rPr>
              <a:t>gáy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Gà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gáy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404952" cy="1080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18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602">
        <p15:prstTrans prst="pageCurlDouble"/>
      </p:transition>
    </mc:Choice>
    <mc:Fallback xmlns="">
      <p:transition spd="slow" advTm="24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2487707" y="234971"/>
            <a:ext cx="74642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09900" y="2215540"/>
            <a:ext cx="5561446" cy="46424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343900" y="2167304"/>
            <a:ext cx="304800" cy="3282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858250" y="1763469"/>
            <a:ext cx="457200" cy="4520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028998" y="2495550"/>
            <a:ext cx="210704" cy="2425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725" y="1336307"/>
            <a:ext cx="461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noProof="0" dirty="0">
                <a:solidFill>
                  <a:srgbClr val="002060"/>
                </a:solidFill>
                <a:latin typeface="Calibri"/>
              </a:rPr>
              <a:t>Ò ó o…o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404952" cy="1080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837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649">
        <p15:prstTrans prst="pageCurlDouble"/>
      </p:transition>
    </mc:Choice>
    <mc:Fallback xmlns="">
      <p:transition spd="slow" advTm="16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8|17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5|2.7|3.2|3|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5|2.7|3.2|3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0.5|19.1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5|2.7|3.2|3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0.3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4.1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7|1.9|7.1|4.3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6|8.5|0.7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7|3.1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337</Words>
  <Application>Microsoft Office PowerPoint</Application>
  <PresentationFormat>Widescreen</PresentationFormat>
  <Paragraphs>65</Paragraphs>
  <Slides>14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宋体</vt:lpstr>
      <vt:lpstr>#9Slide03 Ample</vt:lpstr>
      <vt:lpstr>#9Slide07 Itim</vt:lpstr>
      <vt:lpstr>Arial</vt:lpstr>
      <vt:lpstr>Arial-Rounded</vt:lpstr>
      <vt:lpstr>Calibri</vt:lpstr>
      <vt:lpstr>Calibri Light</vt:lpstr>
      <vt:lpstr>inherit</vt:lpstr>
      <vt:lpstr>Open Sans</vt:lpstr>
      <vt:lpstr>Times New Roman</vt:lpstr>
      <vt:lpstr>Office Theme</vt:lpstr>
      <vt:lpstr>3_Office Theme</vt:lpstr>
      <vt:lpstr>8_Office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Ms. Lien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 Lien</dc:creator>
  <cp:lastModifiedBy>A333</cp:lastModifiedBy>
  <cp:revision>29</cp:revision>
  <dcterms:created xsi:type="dcterms:W3CDTF">2022-01-13T11:04:33Z</dcterms:created>
  <dcterms:modified xsi:type="dcterms:W3CDTF">2024-12-11T06:40:30Z</dcterms:modified>
</cp:coreProperties>
</file>