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6" r:id="rId3"/>
    <p:sldId id="266" r:id="rId4"/>
    <p:sldId id="268"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3613DC-7221-46BD-BBCB-67E09005092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613DC-7221-46BD-BBCB-67E09005092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613DC-7221-46BD-BBCB-67E09005092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613DC-7221-46BD-BBCB-67E09005092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3613DC-7221-46BD-BBCB-67E090050927}"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613DC-7221-46BD-BBCB-67E090050927}"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3613DC-7221-46BD-BBCB-67E090050927}"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5" name="TextBox 4"/>
          <p:cNvSpPr txBox="1"/>
          <p:nvPr/>
        </p:nvSpPr>
        <p:spPr>
          <a:xfrm>
            <a:off x="2362200" y="586641"/>
            <a:ext cx="5562600" cy="830997"/>
          </a:xfrm>
          <a:prstGeom prst="rect">
            <a:avLst/>
          </a:prstGeom>
          <a:noFill/>
        </p:spPr>
        <p:txBody>
          <a:bodyPr wrap="square" rtlCol="0">
            <a:spAutoFit/>
          </a:bodyPr>
          <a:lstStyle/>
          <a:p>
            <a:r>
              <a:rPr lang="en-US" sz="2400" dirty="0" smtClean="0"/>
              <a:t>                 UBND </a:t>
            </a:r>
            <a:r>
              <a:rPr lang="en-US" sz="2400" dirty="0"/>
              <a:t>QUẬN LONG BIÊN </a:t>
            </a:r>
          </a:p>
          <a:p>
            <a:r>
              <a:rPr lang="en-US" sz="2400" dirty="0"/>
              <a:t>        TRƯỜNG MẦM NON HOA SỮA </a:t>
            </a:r>
          </a:p>
        </p:txBody>
      </p:sp>
      <p:sp>
        <p:nvSpPr>
          <p:cNvPr id="6" name="TextBox 5"/>
          <p:cNvSpPr txBox="1"/>
          <p:nvPr/>
        </p:nvSpPr>
        <p:spPr>
          <a:xfrm>
            <a:off x="3276600" y="2667000"/>
            <a:ext cx="3471335" cy="369332"/>
          </a:xfrm>
          <a:prstGeom prst="rect">
            <a:avLst/>
          </a:prstGeom>
          <a:noFill/>
        </p:spPr>
        <p:txBody>
          <a:bodyPr wrap="none" rtlCol="0">
            <a:spAutoFit/>
          </a:bodyPr>
          <a:lstStyle/>
          <a:p>
            <a:r>
              <a:rPr lang="en-US" dirty="0"/>
              <a:t>LĨNH VỰC PHÁT TRIỂN NGÔN NGỮ </a:t>
            </a:r>
          </a:p>
        </p:txBody>
      </p:sp>
      <p:sp>
        <p:nvSpPr>
          <p:cNvPr id="7" name="TextBox 6"/>
          <p:cNvSpPr txBox="1"/>
          <p:nvPr/>
        </p:nvSpPr>
        <p:spPr>
          <a:xfrm>
            <a:off x="2743200" y="3543300"/>
            <a:ext cx="2706895" cy="646331"/>
          </a:xfrm>
          <a:prstGeom prst="rect">
            <a:avLst/>
          </a:prstGeom>
          <a:noFill/>
        </p:spPr>
        <p:txBody>
          <a:bodyPr wrap="none" rtlCol="0">
            <a:spAutoFit/>
          </a:bodyPr>
          <a:lstStyle/>
          <a:p>
            <a:r>
              <a:rPr lang="en-US" dirty="0" err="1"/>
              <a:t>Đề</a:t>
            </a:r>
            <a:r>
              <a:rPr lang="en-US" dirty="0"/>
              <a:t> </a:t>
            </a:r>
            <a:r>
              <a:rPr lang="en-US" dirty="0" err="1"/>
              <a:t>tài</a:t>
            </a:r>
            <a:r>
              <a:rPr lang="en-US" dirty="0"/>
              <a:t> : </a:t>
            </a:r>
            <a:r>
              <a:rPr lang="en-US" dirty="0" err="1"/>
              <a:t>Truyện</a:t>
            </a:r>
            <a:r>
              <a:rPr lang="en-US" dirty="0"/>
              <a:t> “ </a:t>
            </a:r>
            <a:r>
              <a:rPr lang="en-US" dirty="0" err="1" smtClean="0"/>
              <a:t>Cỏ</a:t>
            </a:r>
            <a:r>
              <a:rPr lang="en-US" dirty="0" smtClean="0"/>
              <a:t> </a:t>
            </a:r>
            <a:r>
              <a:rPr lang="en-US" dirty="0" err="1" smtClean="0"/>
              <a:t>và</a:t>
            </a:r>
            <a:r>
              <a:rPr lang="en-US" dirty="0" smtClean="0"/>
              <a:t> </a:t>
            </a:r>
            <a:r>
              <a:rPr lang="en-US" dirty="0" err="1" smtClean="0"/>
              <a:t>lúa</a:t>
            </a:r>
            <a:r>
              <a:rPr lang="en-US" dirty="0" smtClean="0"/>
              <a:t>’’</a:t>
            </a:r>
            <a:endParaRPr lang="en-US" dirty="0"/>
          </a:p>
          <a:p>
            <a:r>
              <a:rPr lang="en-US" dirty="0" err="1"/>
              <a:t>Lứa</a:t>
            </a:r>
            <a:r>
              <a:rPr lang="en-US" dirty="0"/>
              <a:t> </a:t>
            </a:r>
            <a:r>
              <a:rPr lang="en-US" dirty="0" err="1"/>
              <a:t>tuổi</a:t>
            </a:r>
            <a:r>
              <a:rPr lang="en-US" dirty="0"/>
              <a:t> : </a:t>
            </a:r>
            <a:r>
              <a:rPr lang="en-US" dirty="0" err="1" smtClean="0"/>
              <a:t>Mẫu</a:t>
            </a:r>
            <a:r>
              <a:rPr lang="en-US" dirty="0" smtClean="0"/>
              <a:t> </a:t>
            </a:r>
            <a:r>
              <a:rPr lang="en-US" dirty="0" err="1" smtClean="0"/>
              <a:t>giáo</a:t>
            </a:r>
            <a:r>
              <a:rPr lang="en-US" dirty="0" smtClean="0"/>
              <a:t> </a:t>
            </a:r>
            <a:r>
              <a:rPr lang="en-US" dirty="0" err="1" smtClean="0"/>
              <a:t>bé</a:t>
            </a:r>
            <a:r>
              <a:rPr lang="en-US" dirty="0" smtClean="0"/>
              <a:t> C3</a:t>
            </a:r>
            <a:endParaRPr lang="en-US" dirty="0"/>
          </a:p>
        </p:txBody>
      </p:sp>
      <p:sp>
        <p:nvSpPr>
          <p:cNvPr id="8" name="TextBox 7"/>
          <p:cNvSpPr txBox="1"/>
          <p:nvPr/>
        </p:nvSpPr>
        <p:spPr>
          <a:xfrm>
            <a:off x="3733800" y="6096000"/>
            <a:ext cx="2188420" cy="369332"/>
          </a:xfrm>
          <a:prstGeom prst="rect">
            <a:avLst/>
          </a:prstGeom>
          <a:noFill/>
        </p:spPr>
        <p:txBody>
          <a:bodyPr wrap="none" rtlCol="0">
            <a:spAutoFit/>
          </a:bodyPr>
          <a:lstStyle/>
          <a:p>
            <a:r>
              <a:rPr lang="en-US" dirty="0" err="1"/>
              <a:t>Năm</a:t>
            </a:r>
            <a:r>
              <a:rPr lang="en-US" dirty="0"/>
              <a:t> </a:t>
            </a:r>
            <a:r>
              <a:rPr lang="en-US" dirty="0" err="1"/>
              <a:t>học</a:t>
            </a:r>
            <a:r>
              <a:rPr lang="en-US" dirty="0"/>
              <a:t>  </a:t>
            </a:r>
            <a:r>
              <a:rPr lang="en-US" dirty="0" smtClean="0"/>
              <a:t>2024-2025 </a:t>
            </a:r>
            <a:endParaRPr lang="en-US" dirty="0"/>
          </a:p>
        </p:txBody>
      </p:sp>
      <p:pic>
        <p:nvPicPr>
          <p:cNvPr id="9" name="Picture 2" descr="C:\Users\Welcome\Downloads\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695" y="1478005"/>
            <a:ext cx="914400" cy="10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9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Subtitle 7"/>
          <p:cNvSpPr>
            <a:spLocks noGrp="1"/>
          </p:cNvSpPr>
          <p:nvPr>
            <p:ph type="subTitle" idx="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143000" y="609600"/>
            <a:ext cx="7181774" cy="523220"/>
          </a:xfrm>
          <a:prstGeom prst="rect">
            <a:avLst/>
          </a:prstGeom>
          <a:noFill/>
        </p:spPr>
        <p:txBody>
          <a:bodyPr wrap="none" rtlCol="0">
            <a:spAutoFit/>
          </a:bodyPr>
          <a:lstStyle/>
          <a:p>
            <a:r>
              <a:rPr lang="en-US" sz="2800" dirty="0">
                <a:solidFill>
                  <a:srgbClr val="0070C0"/>
                </a:solidFill>
              </a:rPr>
              <a:t>1. </a:t>
            </a:r>
            <a:r>
              <a:rPr lang="en-US" sz="2800" dirty="0" err="1">
                <a:solidFill>
                  <a:srgbClr val="0070C0"/>
                </a:solidFill>
              </a:rPr>
              <a:t>Ổn</a:t>
            </a:r>
            <a:r>
              <a:rPr lang="en-US" sz="2800" dirty="0">
                <a:solidFill>
                  <a:srgbClr val="0070C0"/>
                </a:solidFill>
              </a:rPr>
              <a:t> </a:t>
            </a:r>
            <a:r>
              <a:rPr lang="en-US" sz="2800" dirty="0" err="1">
                <a:solidFill>
                  <a:srgbClr val="0070C0"/>
                </a:solidFill>
              </a:rPr>
              <a:t>định</a:t>
            </a:r>
            <a:r>
              <a:rPr lang="en-US" sz="2800" dirty="0">
                <a:solidFill>
                  <a:srgbClr val="0070C0"/>
                </a:solidFill>
              </a:rPr>
              <a:t> : </a:t>
            </a:r>
            <a:r>
              <a:rPr lang="en-US" sz="2800" dirty="0" err="1">
                <a:solidFill>
                  <a:srgbClr val="0070C0"/>
                </a:solidFill>
              </a:rPr>
              <a:t>Cô</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trẻ</a:t>
            </a:r>
            <a:r>
              <a:rPr lang="en-US" sz="2800" dirty="0">
                <a:solidFill>
                  <a:srgbClr val="0070C0"/>
                </a:solidFill>
              </a:rPr>
              <a:t> </a:t>
            </a:r>
            <a:r>
              <a:rPr lang="en-US" sz="2800" dirty="0" err="1">
                <a:solidFill>
                  <a:srgbClr val="0070C0"/>
                </a:solidFill>
              </a:rPr>
              <a:t>cùng</a:t>
            </a:r>
            <a:r>
              <a:rPr lang="en-US" sz="2800" dirty="0">
                <a:solidFill>
                  <a:srgbClr val="0070C0"/>
                </a:solidFill>
              </a:rPr>
              <a:t> </a:t>
            </a:r>
            <a:r>
              <a:rPr lang="en-US" sz="2800" dirty="0" err="1">
                <a:solidFill>
                  <a:srgbClr val="0070C0"/>
                </a:solidFill>
              </a:rPr>
              <a:t>hát</a:t>
            </a:r>
            <a:r>
              <a:rPr lang="en-US" sz="2800" dirty="0">
                <a:solidFill>
                  <a:srgbClr val="0070C0"/>
                </a:solidFill>
              </a:rPr>
              <a:t> </a:t>
            </a:r>
            <a:r>
              <a:rPr lang="en-US" sz="2800" dirty="0" err="1">
                <a:solidFill>
                  <a:srgbClr val="0070C0"/>
                </a:solidFill>
              </a:rPr>
              <a:t>bài</a:t>
            </a:r>
            <a:r>
              <a:rPr lang="en-US" sz="2800" dirty="0">
                <a:solidFill>
                  <a:srgbClr val="0070C0"/>
                </a:solidFill>
              </a:rPr>
              <a:t>  : </a:t>
            </a:r>
            <a:r>
              <a:rPr lang="en-US" sz="2800" dirty="0" err="1" smtClean="0">
                <a:solidFill>
                  <a:srgbClr val="0070C0"/>
                </a:solidFill>
              </a:rPr>
              <a:t>Lý</a:t>
            </a:r>
            <a:r>
              <a:rPr lang="en-US" sz="2800" dirty="0" smtClean="0">
                <a:solidFill>
                  <a:srgbClr val="0070C0"/>
                </a:solidFill>
              </a:rPr>
              <a:t> </a:t>
            </a:r>
            <a:r>
              <a:rPr lang="en-US" sz="2800" dirty="0" err="1" smtClean="0">
                <a:solidFill>
                  <a:srgbClr val="0070C0"/>
                </a:solidFill>
              </a:rPr>
              <a:t>cây</a:t>
            </a:r>
            <a:r>
              <a:rPr lang="en-US" sz="2800" dirty="0" smtClean="0">
                <a:solidFill>
                  <a:srgbClr val="0070C0"/>
                </a:solidFill>
              </a:rPr>
              <a:t> </a:t>
            </a:r>
            <a:r>
              <a:rPr lang="en-US" sz="2800" dirty="0" err="1" smtClean="0">
                <a:solidFill>
                  <a:srgbClr val="0070C0"/>
                </a:solidFill>
              </a:rPr>
              <a:t>xanh</a:t>
            </a:r>
            <a:r>
              <a:rPr lang="en-US" sz="2800" dirty="0" smtClean="0">
                <a:solidFill>
                  <a:srgbClr val="0070C0"/>
                </a:solidFill>
              </a:rPr>
              <a:t> </a:t>
            </a:r>
            <a:endParaRPr lang="en-US" sz="2800" dirty="0">
              <a:solidFill>
                <a:srgbClr val="0070C0"/>
              </a:solidFill>
            </a:endParaRPr>
          </a:p>
        </p:txBody>
      </p:sp>
    </p:spTree>
    <p:extLst>
      <p:ext uri="{BB962C8B-B14F-4D97-AF65-F5344CB8AC3E}">
        <p14:creationId xmlns:p14="http://schemas.microsoft.com/office/powerpoint/2010/main" val="165327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34200"/>
          </a:xfrm>
        </p:spPr>
      </p:pic>
      <p:sp>
        <p:nvSpPr>
          <p:cNvPr id="5" name="TextBox 4"/>
          <p:cNvSpPr txBox="1"/>
          <p:nvPr/>
        </p:nvSpPr>
        <p:spPr>
          <a:xfrm>
            <a:off x="1480396" y="492195"/>
            <a:ext cx="3509294" cy="707886"/>
          </a:xfrm>
          <a:prstGeom prst="rect">
            <a:avLst/>
          </a:prstGeom>
          <a:noFill/>
        </p:spPr>
        <p:txBody>
          <a:bodyPr wrap="none" rtlCol="0">
            <a:spAutoFit/>
          </a:bodyPr>
          <a:lstStyle/>
          <a:p>
            <a:r>
              <a:rPr lang="en-US" sz="4000" dirty="0"/>
              <a:t>2.Phương </a:t>
            </a:r>
            <a:r>
              <a:rPr lang="en-US" sz="4000" dirty="0" err="1"/>
              <a:t>pháp</a:t>
            </a:r>
            <a:r>
              <a:rPr lang="en-US" sz="4000" dirty="0"/>
              <a:t> </a:t>
            </a:r>
          </a:p>
        </p:txBody>
      </p:sp>
      <p:sp>
        <p:nvSpPr>
          <p:cNvPr id="6" name="Rectangle 5"/>
          <p:cNvSpPr/>
          <p:nvPr/>
        </p:nvSpPr>
        <p:spPr>
          <a:xfrm>
            <a:off x="342900" y="1172372"/>
            <a:ext cx="8458200" cy="5355312"/>
          </a:xfrm>
          <a:prstGeom prst="rect">
            <a:avLst/>
          </a:prstGeom>
        </p:spPr>
        <p:txBody>
          <a:bodyPr wrap="square">
            <a:spAutoFit/>
          </a:bodyPr>
          <a:lstStyle/>
          <a:p>
            <a:r>
              <a:rPr lang="vi-VN" b="1" dirty="0">
                <a:solidFill>
                  <a:srgbClr val="FF0000"/>
                </a:solidFill>
                <a:latin typeface="inherit"/>
              </a:rPr>
              <a:t>CỎ VÀ LÚA</a:t>
            </a:r>
            <a:endParaRPr lang="vi-VN" dirty="0">
              <a:solidFill>
                <a:srgbClr val="FF0000"/>
              </a:solidFill>
              <a:latin typeface="Roboto" panose="02000000000000000000" pitchFamily="2" charset="0"/>
            </a:endParaRPr>
          </a:p>
          <a:p>
            <a:r>
              <a:rPr lang="vi-VN" dirty="0">
                <a:solidFill>
                  <a:srgbClr val="FF0000"/>
                </a:solidFill>
              </a:rPr>
              <a:t>Ngày xưa cỏ và lúa là con cùng một mẹ. Khi lớn lên, mẹ cho cỏ và lúa ở riêng mỗi người một cánh đồng.</a:t>
            </a:r>
            <a:r>
              <a:rPr lang="vi-VN" dirty="0">
                <a:solidFill>
                  <a:srgbClr val="FF0000"/>
                </a:solidFill>
                <a:latin typeface="Roboto" panose="02000000000000000000" pitchFamily="2" charset="0"/>
              </a:rPr>
              <a:t/>
            </a:r>
            <a:br>
              <a:rPr lang="vi-VN" dirty="0">
                <a:solidFill>
                  <a:srgbClr val="FF0000"/>
                </a:solidFill>
                <a:latin typeface="Roboto" panose="02000000000000000000" pitchFamily="2" charset="0"/>
              </a:rPr>
            </a:br>
            <a:r>
              <a:rPr lang="vi-VN" dirty="0">
                <a:solidFill>
                  <a:srgbClr val="FF0000"/>
                </a:solidFill>
              </a:rPr>
              <a:t>Lúa vốn chăm chỉ làm lụng, chịu thương chịu khó nên mỗi ngày một khỏe mạnh, tươi tốt, làm ra những hạt thóc mẩy căng như hạt chanh. Còn cỏ thì lười nhát, chỉ thích ăn chơi lêu lỏng suốt ngày, chẳng thích làm gì, người nó ốm o gầy còm. Nó chẳng bao giờ làm ra được cái hạt có ích cho con người. Tuy vậy, cỏ và lúa vẫn đi lại thăm nhau. Mỗi lần tới chơi với lúa, cỏ thường lén đi ban đêm, hay xin ăn hoặc lấy trộm thức ăn của lúa. Biết vậy nhưng thương cỏ, lúa không nỡ trách mắng hoặc xa lánh nó mà vẫn tìm lời khuyên nhủ ân cần. Nhưng cỏ chứng nào tật nấy. Nó vẫn lười nhát như xưa. Một hôm lúa làm cỗ mừng sinh nhật và mời cỏ ăn uống. Không còn giữ ý tứ gì. Khi no căng bụng, cỏ nằm lăn ra ngủ. Nó ngủ say xưa đến lúc ông mặy trời mọc. Rồi mặt trời đứng bóng nó vẫn chưa dậy. Đến xế chiều, cỏ mới cựa mình, mở mắt. Nhưng xấu hổ về tính lười nhát, tham ăn, cỏ không dám ra đường về nhà. Sợ mọi người chê cười, nó khẩn khoản xin ở lại nhà lúa. Lúa không hài lòng, nhưng vốn hiền lành và thương em, đành cứ để cho cỏ ở. Từ đấy, cỏ thích sống chung với lúa để ăn hại, ăn bám. Nó lại sang cả hàng xóm tranh ăn với ngô, đậu, rau nữa. Vì thế, hễ thấy cỏ mọc lên là người ta lại nhổ vứt đi. Chẳng ai ưa cái tính lười nhát, ăn bám, phá hại của cỏ</a:t>
            </a:r>
            <a:endParaRPr lang="vi-VN" b="0" i="0" dirty="0">
              <a:solidFill>
                <a:srgbClr val="FF0000"/>
              </a:solidFill>
              <a:effectLst/>
              <a:latin typeface="Roboto" panose="02000000000000000000" pitchFamily="2" charset="0"/>
            </a:endParaRPr>
          </a:p>
        </p:txBody>
      </p:sp>
    </p:spTree>
    <p:extLst>
      <p:ext uri="{BB962C8B-B14F-4D97-AF65-F5344CB8AC3E}">
        <p14:creationId xmlns:p14="http://schemas.microsoft.com/office/powerpoint/2010/main" val="27856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pic>
        <p:nvPicPr>
          <p:cNvPr id="5" name="chuyện-cổ-tích--cỏ-và-lúa--mẹ-kể-bé-ngh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19871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9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6" name="TextBox 5"/>
          <p:cNvSpPr txBox="1"/>
          <p:nvPr/>
        </p:nvSpPr>
        <p:spPr>
          <a:xfrm>
            <a:off x="1524000" y="381000"/>
            <a:ext cx="2294603" cy="646331"/>
          </a:xfrm>
          <a:prstGeom prst="rect">
            <a:avLst/>
          </a:prstGeom>
          <a:noFill/>
        </p:spPr>
        <p:txBody>
          <a:bodyPr wrap="none" rtlCol="0">
            <a:spAutoFit/>
          </a:bodyPr>
          <a:lstStyle/>
          <a:p>
            <a:r>
              <a:rPr lang="en-US" sz="3600" dirty="0">
                <a:solidFill>
                  <a:srgbClr val="FF0000"/>
                </a:solidFill>
              </a:rPr>
              <a:t>3. </a:t>
            </a:r>
            <a:r>
              <a:rPr lang="en-US" sz="3600" dirty="0" err="1">
                <a:solidFill>
                  <a:srgbClr val="FF0000"/>
                </a:solidFill>
              </a:rPr>
              <a:t>Kết</a:t>
            </a:r>
            <a:r>
              <a:rPr lang="en-US" sz="3600" dirty="0">
                <a:solidFill>
                  <a:srgbClr val="FF0000"/>
                </a:solidFill>
              </a:rPr>
              <a:t> </a:t>
            </a:r>
            <a:r>
              <a:rPr lang="en-US" sz="3600" dirty="0" err="1">
                <a:solidFill>
                  <a:srgbClr val="FF0000"/>
                </a:solidFill>
              </a:rPr>
              <a:t>thúc</a:t>
            </a:r>
            <a:r>
              <a:rPr lang="en-US" sz="3600" dirty="0">
                <a:solidFill>
                  <a:srgbClr val="FF0000"/>
                </a:solidFill>
              </a:rPr>
              <a:t> </a:t>
            </a:r>
          </a:p>
        </p:txBody>
      </p:sp>
    </p:spTree>
    <p:extLst>
      <p:ext uri="{BB962C8B-B14F-4D97-AF65-F5344CB8AC3E}">
        <p14:creationId xmlns:p14="http://schemas.microsoft.com/office/powerpoint/2010/main" val="3289294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TotalTime>
  <Words>89</Words>
  <Application>Microsoft Office PowerPoint</Application>
  <PresentationFormat>On-screen Show (4:3)</PresentationFormat>
  <Paragraphs>12</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inherit</vt:lpstr>
      <vt:lpstr>Roboto</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C3HS</cp:lastModifiedBy>
  <cp:revision>23</cp:revision>
  <dcterms:created xsi:type="dcterms:W3CDTF">2017-10-21T14:49:28Z</dcterms:created>
  <dcterms:modified xsi:type="dcterms:W3CDTF">2025-02-13T06:11:27Z</dcterms:modified>
</cp:coreProperties>
</file>