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56" r:id="rId2"/>
    <p:sldId id="257" r:id="rId3"/>
    <p:sldId id="259" r:id="rId4"/>
    <p:sldId id="261" r:id="rId5"/>
    <p:sldId id="263" r:id="rId6"/>
  </p:sldIdLst>
  <p:sldSz cx="14630400" cy="8229600"/>
  <p:notesSz cx="8229600" cy="14630400"/>
  <p:embeddedFontLst>
    <p:embeddedFont>
      <p:font typeface="Barlow Bold" panose="020B0604020202020204" charset="0"/>
      <p:regular r:id="rId8"/>
    </p:embeddedFont>
    <p:embeddedFont>
      <p:font typeface="Montserrat" panose="02000505000000020004" pitchFamily="2"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5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09954" y="658297"/>
            <a:ext cx="8335108" cy="4338638"/>
          </a:xfrm>
          <a:prstGeom prst="rect">
            <a:avLst/>
          </a:prstGeom>
          <a:noFill/>
          <a:ln/>
        </p:spPr>
        <p:txBody>
          <a:bodyPr wrap="square" lIns="0" tIns="0" rIns="0" bIns="0" rtlCol="0" anchor="t"/>
          <a:lstStyle/>
          <a:p>
            <a:pPr marL="0" indent="0">
              <a:lnSpc>
                <a:spcPts val="8500"/>
              </a:lnSpc>
              <a:buNone/>
            </a:pPr>
            <a:r>
              <a:rPr lang="en-US" sz="6800" b="1" smtClean="0">
                <a:solidFill>
                  <a:srgbClr val="7030A0"/>
                </a:solidFill>
                <a:latin typeface="Barlow Bold" pitchFamily="34" charset="0"/>
                <a:ea typeface="Barlow Bold" pitchFamily="34" charset="-122"/>
                <a:cs typeface="Barlow Bold" pitchFamily="34" charset="-120"/>
              </a:rPr>
              <a:t>Giáo </a:t>
            </a:r>
            <a:r>
              <a:rPr lang="en-US" sz="6800" b="1" dirty="0">
                <a:solidFill>
                  <a:srgbClr val="7030A0"/>
                </a:solidFill>
                <a:latin typeface="Barlow Bold" pitchFamily="34" charset="0"/>
                <a:ea typeface="Barlow Bold" pitchFamily="34" charset="-122"/>
                <a:cs typeface="Barlow Bold" pitchFamily="34" charset="-120"/>
              </a:rPr>
              <a:t>án: Trò </a:t>
            </a:r>
            <a:r>
              <a:rPr lang="en-US" sz="6800" b="1">
                <a:solidFill>
                  <a:srgbClr val="7030A0"/>
                </a:solidFill>
                <a:latin typeface="Barlow Bold" pitchFamily="34" charset="0"/>
                <a:ea typeface="Barlow Bold" pitchFamily="34" charset="-122"/>
                <a:cs typeface="Barlow Bold" pitchFamily="34" charset="-120"/>
              </a:rPr>
              <a:t>chuyện về  </a:t>
            </a:r>
            <a:r>
              <a:rPr lang="en-US" sz="6800" b="1" dirty="0">
                <a:solidFill>
                  <a:srgbClr val="7030A0"/>
                </a:solidFill>
                <a:latin typeface="Barlow Bold" pitchFamily="34" charset="0"/>
                <a:ea typeface="Barlow Bold" pitchFamily="34" charset="-122"/>
                <a:cs typeface="Barlow Bold" pitchFamily="34" charset="-120"/>
              </a:rPr>
              <a:t>cô và bác trong trường </a:t>
            </a:r>
            <a:r>
              <a:rPr lang="en-US" sz="6800" b="1">
                <a:solidFill>
                  <a:srgbClr val="7030A0"/>
                </a:solidFill>
                <a:latin typeface="Barlow Bold" pitchFamily="34" charset="0"/>
                <a:ea typeface="Barlow Bold" pitchFamily="34" charset="-122"/>
                <a:cs typeface="Barlow Bold" pitchFamily="34" charset="-120"/>
              </a:rPr>
              <a:t>mầm non</a:t>
            </a:r>
          </a:p>
          <a:p>
            <a:pPr marL="0" indent="0">
              <a:lnSpc>
                <a:spcPts val="8500"/>
              </a:lnSpc>
              <a:buNone/>
            </a:pPr>
            <a:r>
              <a:rPr lang="en-US" sz="4400" b="1" smtClean="0">
                <a:solidFill>
                  <a:srgbClr val="00B0F0"/>
                </a:solidFill>
                <a:latin typeface="Barlow Bold" pitchFamily="34" charset="0"/>
              </a:rPr>
              <a:t>Lớp</a:t>
            </a:r>
            <a:r>
              <a:rPr lang="en-US" sz="4400" b="1">
                <a:solidFill>
                  <a:srgbClr val="00B0F0"/>
                </a:solidFill>
                <a:latin typeface="Barlow Bold" pitchFamily="34" charset="0"/>
              </a:rPr>
              <a:t>: </a:t>
            </a:r>
            <a:r>
              <a:rPr lang="en-US" sz="4400" b="1" smtClean="0">
                <a:solidFill>
                  <a:srgbClr val="00B0F0"/>
                </a:solidFill>
                <a:latin typeface="Barlow Bold" pitchFamily="34" charset="0"/>
              </a:rPr>
              <a:t>NT</a:t>
            </a:r>
            <a:r>
              <a:rPr lang="en-US" sz="4400" b="1" smtClean="0">
                <a:solidFill>
                  <a:srgbClr val="00B0F0"/>
                </a:solidFill>
                <a:latin typeface="Barlow Bold" pitchFamily="34" charset="0"/>
              </a:rPr>
              <a:t> </a:t>
            </a:r>
            <a:endParaRPr lang="en-US" sz="4400" dirty="0">
              <a:solidFill>
                <a:srgbClr val="00B0F0"/>
              </a:solidFill>
            </a:endParaRPr>
          </a:p>
        </p:txBody>
      </p:sp>
      <p:sp>
        <p:nvSpPr>
          <p:cNvPr id="5" name="Shape 2"/>
          <p:cNvSpPr/>
          <p:nvPr/>
        </p:nvSpPr>
        <p:spPr>
          <a:xfrm>
            <a:off x="836176" y="7171134"/>
            <a:ext cx="382191" cy="382191"/>
          </a:xfrm>
          <a:prstGeom prst="roundRect">
            <a:avLst>
              <a:gd name="adj" fmla="val 23922818"/>
            </a:avLst>
          </a:prstGeom>
          <a:noFill/>
          <a:ln w="7620">
            <a:solidFill>
              <a:srgbClr val="FFFFFF"/>
            </a:solidFill>
            <a:prstDash val="soli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518999"/>
            <a:ext cx="6497003" cy="812125"/>
          </a:xfrm>
          <a:prstGeom prst="rect">
            <a:avLst/>
          </a:prstGeom>
          <a:noFill/>
          <a:ln/>
        </p:spPr>
        <p:txBody>
          <a:bodyPr wrap="none" lIns="0" tIns="0" rIns="0" bIns="0" rtlCol="0" anchor="t"/>
          <a:lstStyle/>
          <a:p>
            <a:pPr marL="0" indent="0">
              <a:lnSpc>
                <a:spcPts val="6350"/>
              </a:lnSpc>
              <a:buNone/>
            </a:pPr>
            <a:r>
              <a:rPr lang="en-US" sz="5100" b="1" dirty="0">
                <a:solidFill>
                  <a:srgbClr val="7068F4"/>
                </a:solidFill>
                <a:latin typeface="Barlow Bold" pitchFamily="34" charset="0"/>
                <a:ea typeface="Barlow Bold" pitchFamily="34" charset="-122"/>
                <a:cs typeface="Barlow Bold" pitchFamily="34" charset="-120"/>
              </a:rPr>
              <a:t>Giới thiệu về cô giáo</a:t>
            </a:r>
            <a:endParaRPr lang="en-US" sz="5100" dirty="0"/>
          </a:p>
        </p:txBody>
      </p:sp>
      <p:sp>
        <p:nvSpPr>
          <p:cNvPr id="3" name="Text 1"/>
          <p:cNvSpPr/>
          <p:nvPr/>
        </p:nvSpPr>
        <p:spPr>
          <a:xfrm>
            <a:off x="864037" y="2824877"/>
            <a:ext cx="12902327" cy="790099"/>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Cô giáo là người dạy các bé học, chơi và giúp các bé vui vẻ mỗi ngày. Cô giáo rất yêu thương các bé và luôn muốn các bé học hỏi được nhiều điều bổ ích.</a:t>
            </a:r>
            <a:endParaRPr lang="en-US" sz="1900" dirty="0"/>
          </a:p>
        </p:txBody>
      </p:sp>
      <p:sp>
        <p:nvSpPr>
          <p:cNvPr id="4" name="Shape 2"/>
          <p:cNvSpPr/>
          <p:nvPr/>
        </p:nvSpPr>
        <p:spPr>
          <a:xfrm>
            <a:off x="864037" y="4170283"/>
            <a:ext cx="555427" cy="555427"/>
          </a:xfrm>
          <a:prstGeom prst="roundRect">
            <a:avLst>
              <a:gd name="adj" fmla="val 40005"/>
            </a:avLst>
          </a:prstGeom>
          <a:solidFill>
            <a:srgbClr val="EEEFF5"/>
          </a:solidFill>
          <a:ln/>
          <a:effectLst>
            <a:outerShdw blurRad="60960" dist="30480" dir="13500000" algn="bl" rotWithShape="0">
              <a:srgbClr val="FFFFFF">
                <a:alpha val="70000"/>
              </a:srgbClr>
            </a:outerShdw>
          </a:effectLst>
        </p:spPr>
      </p:sp>
      <p:sp>
        <p:nvSpPr>
          <p:cNvPr id="5" name="Text 3"/>
          <p:cNvSpPr/>
          <p:nvPr/>
        </p:nvSpPr>
        <p:spPr>
          <a:xfrm>
            <a:off x="1072753" y="4253032"/>
            <a:ext cx="137993" cy="389811"/>
          </a:xfrm>
          <a:prstGeom prst="rect">
            <a:avLst/>
          </a:prstGeom>
          <a:noFill/>
          <a:ln/>
        </p:spPr>
        <p:txBody>
          <a:bodyPr wrap="none" lIns="0" tIns="0" rIns="0" bIns="0" rtlCol="0" anchor="t"/>
          <a:lstStyle/>
          <a:p>
            <a:pPr marL="0" indent="0" algn="ctr">
              <a:lnSpc>
                <a:spcPts val="3050"/>
              </a:lnSpc>
              <a:buNone/>
            </a:pPr>
            <a:r>
              <a:rPr lang="en-US" sz="3050" b="1" dirty="0">
                <a:solidFill>
                  <a:srgbClr val="272525"/>
                </a:solidFill>
                <a:latin typeface="Barlow Bold" pitchFamily="34" charset="0"/>
                <a:ea typeface="Barlow Bold" pitchFamily="34" charset="-122"/>
                <a:cs typeface="Barlow Bold" pitchFamily="34" charset="-120"/>
              </a:rPr>
              <a:t>1</a:t>
            </a:r>
            <a:endParaRPr lang="en-US" sz="3050" dirty="0"/>
          </a:p>
        </p:txBody>
      </p:sp>
      <p:sp>
        <p:nvSpPr>
          <p:cNvPr id="6" name="Text 4"/>
          <p:cNvSpPr/>
          <p:nvPr/>
        </p:nvSpPr>
        <p:spPr>
          <a:xfrm>
            <a:off x="1666280" y="4170283"/>
            <a:ext cx="3248501" cy="406003"/>
          </a:xfrm>
          <a:prstGeom prst="rect">
            <a:avLst/>
          </a:prstGeom>
          <a:noFill/>
          <a:ln/>
        </p:spPr>
        <p:txBody>
          <a:bodyPr wrap="none" lIns="0" tIns="0" rIns="0" bIns="0" rtlCol="0" anchor="t"/>
          <a:lstStyle/>
          <a:p>
            <a:pPr marL="0" indent="0">
              <a:lnSpc>
                <a:spcPts val="3150"/>
              </a:lnSpc>
              <a:buNone/>
            </a:pPr>
            <a:r>
              <a:rPr lang="en-US" sz="2550" b="1" dirty="0">
                <a:solidFill>
                  <a:srgbClr val="272525"/>
                </a:solidFill>
                <a:latin typeface="Barlow Bold" pitchFamily="34" charset="0"/>
                <a:ea typeface="Barlow Bold" pitchFamily="34" charset="-122"/>
                <a:cs typeface="Barlow Bold" pitchFamily="34" charset="-120"/>
              </a:rPr>
              <a:t>Cô giáo dạy gì?</a:t>
            </a:r>
            <a:endParaRPr lang="en-US" sz="2550" dirty="0"/>
          </a:p>
        </p:txBody>
      </p:sp>
      <p:sp>
        <p:nvSpPr>
          <p:cNvPr id="7" name="Text 5"/>
          <p:cNvSpPr/>
          <p:nvPr/>
        </p:nvSpPr>
        <p:spPr>
          <a:xfrm>
            <a:off x="1666280" y="4724400"/>
            <a:ext cx="3333988" cy="158019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Cô giáo dạy các bé hát, đọc thơ, kể chuyện, tô màu, chơi trò chơi, và nhiều điều thú vị khác.</a:t>
            </a:r>
            <a:endParaRPr lang="en-US" sz="1900" dirty="0"/>
          </a:p>
        </p:txBody>
      </p:sp>
      <p:sp>
        <p:nvSpPr>
          <p:cNvPr id="8" name="Shape 6"/>
          <p:cNvSpPr/>
          <p:nvPr/>
        </p:nvSpPr>
        <p:spPr>
          <a:xfrm>
            <a:off x="5247084" y="4170283"/>
            <a:ext cx="555427" cy="555427"/>
          </a:xfrm>
          <a:prstGeom prst="roundRect">
            <a:avLst>
              <a:gd name="adj" fmla="val 40005"/>
            </a:avLst>
          </a:prstGeom>
          <a:solidFill>
            <a:srgbClr val="EEEFF5"/>
          </a:solidFill>
          <a:ln/>
          <a:effectLst>
            <a:outerShdw blurRad="60960" dist="30480" dir="13500000" algn="bl" rotWithShape="0">
              <a:srgbClr val="FFFFFF">
                <a:alpha val="70000"/>
              </a:srgbClr>
            </a:outerShdw>
          </a:effectLst>
        </p:spPr>
      </p:sp>
      <p:sp>
        <p:nvSpPr>
          <p:cNvPr id="9" name="Text 7"/>
          <p:cNvSpPr/>
          <p:nvPr/>
        </p:nvSpPr>
        <p:spPr>
          <a:xfrm>
            <a:off x="5415677" y="4253032"/>
            <a:ext cx="218242" cy="389811"/>
          </a:xfrm>
          <a:prstGeom prst="rect">
            <a:avLst/>
          </a:prstGeom>
          <a:noFill/>
          <a:ln/>
        </p:spPr>
        <p:txBody>
          <a:bodyPr wrap="none" lIns="0" tIns="0" rIns="0" bIns="0" rtlCol="0" anchor="t"/>
          <a:lstStyle/>
          <a:p>
            <a:pPr marL="0" indent="0" algn="ctr">
              <a:lnSpc>
                <a:spcPts val="3050"/>
              </a:lnSpc>
              <a:buNone/>
            </a:pPr>
            <a:r>
              <a:rPr lang="en-US" sz="3050" b="1" dirty="0">
                <a:solidFill>
                  <a:srgbClr val="272525"/>
                </a:solidFill>
                <a:latin typeface="Barlow Bold" pitchFamily="34" charset="0"/>
                <a:ea typeface="Barlow Bold" pitchFamily="34" charset="-122"/>
                <a:cs typeface="Barlow Bold" pitchFamily="34" charset="-120"/>
              </a:rPr>
              <a:t>2</a:t>
            </a:r>
            <a:endParaRPr lang="en-US" sz="3050" dirty="0"/>
          </a:p>
        </p:txBody>
      </p:sp>
      <p:sp>
        <p:nvSpPr>
          <p:cNvPr id="10" name="Text 8"/>
          <p:cNvSpPr/>
          <p:nvPr/>
        </p:nvSpPr>
        <p:spPr>
          <a:xfrm>
            <a:off x="6049328" y="4170283"/>
            <a:ext cx="3333988" cy="812006"/>
          </a:xfrm>
          <a:prstGeom prst="rect">
            <a:avLst/>
          </a:prstGeom>
          <a:noFill/>
          <a:ln/>
        </p:spPr>
        <p:txBody>
          <a:bodyPr wrap="square" lIns="0" tIns="0" rIns="0" bIns="0" rtlCol="0" anchor="t"/>
          <a:lstStyle/>
          <a:p>
            <a:pPr marL="0" indent="0">
              <a:lnSpc>
                <a:spcPts val="3150"/>
              </a:lnSpc>
              <a:buNone/>
            </a:pPr>
            <a:r>
              <a:rPr lang="en-US" sz="2550" b="1" dirty="0">
                <a:solidFill>
                  <a:srgbClr val="272525"/>
                </a:solidFill>
                <a:latin typeface="Barlow Bold" pitchFamily="34" charset="0"/>
                <a:ea typeface="Barlow Bold" pitchFamily="34" charset="-122"/>
                <a:cs typeface="Barlow Bold" pitchFamily="34" charset="-120"/>
              </a:rPr>
              <a:t>Cô giáo chăm sóc bé như thế nào?</a:t>
            </a:r>
            <a:endParaRPr lang="en-US" sz="2550" dirty="0"/>
          </a:p>
        </p:txBody>
      </p:sp>
      <p:sp>
        <p:nvSpPr>
          <p:cNvPr id="11" name="Text 9"/>
          <p:cNvSpPr/>
          <p:nvPr/>
        </p:nvSpPr>
        <p:spPr>
          <a:xfrm>
            <a:off x="6049328" y="5130403"/>
            <a:ext cx="3333988" cy="158019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Cô giáo giúp bé ăn uống, thay quần áo, vệ sinh cá nhân, và luôn quan tâm, chăm sóc bé mỗi ngày.</a:t>
            </a:r>
            <a:endParaRPr lang="en-US" sz="1900" dirty="0"/>
          </a:p>
        </p:txBody>
      </p:sp>
      <p:sp>
        <p:nvSpPr>
          <p:cNvPr id="12" name="Shape 10"/>
          <p:cNvSpPr/>
          <p:nvPr/>
        </p:nvSpPr>
        <p:spPr>
          <a:xfrm>
            <a:off x="9630132" y="4170283"/>
            <a:ext cx="555427" cy="555427"/>
          </a:xfrm>
          <a:prstGeom prst="roundRect">
            <a:avLst>
              <a:gd name="adj" fmla="val 40005"/>
            </a:avLst>
          </a:prstGeom>
          <a:solidFill>
            <a:srgbClr val="EEEFF5"/>
          </a:solidFill>
          <a:ln/>
          <a:effectLst>
            <a:outerShdw blurRad="60960" dist="30480" dir="13500000" algn="bl" rotWithShape="0">
              <a:srgbClr val="FFFFFF">
                <a:alpha val="70000"/>
              </a:srgbClr>
            </a:outerShdw>
          </a:effectLst>
        </p:spPr>
      </p:sp>
      <p:sp>
        <p:nvSpPr>
          <p:cNvPr id="13" name="Text 11"/>
          <p:cNvSpPr/>
          <p:nvPr/>
        </p:nvSpPr>
        <p:spPr>
          <a:xfrm>
            <a:off x="9802535" y="4253032"/>
            <a:ext cx="210503" cy="389811"/>
          </a:xfrm>
          <a:prstGeom prst="rect">
            <a:avLst/>
          </a:prstGeom>
          <a:noFill/>
          <a:ln/>
        </p:spPr>
        <p:txBody>
          <a:bodyPr wrap="none" lIns="0" tIns="0" rIns="0" bIns="0" rtlCol="0" anchor="t"/>
          <a:lstStyle/>
          <a:p>
            <a:pPr marL="0" indent="0" algn="ctr">
              <a:lnSpc>
                <a:spcPts val="3050"/>
              </a:lnSpc>
              <a:buNone/>
            </a:pPr>
            <a:r>
              <a:rPr lang="en-US" sz="3050" b="1" dirty="0">
                <a:solidFill>
                  <a:srgbClr val="272525"/>
                </a:solidFill>
                <a:latin typeface="Barlow Bold" pitchFamily="34" charset="0"/>
                <a:ea typeface="Barlow Bold" pitchFamily="34" charset="-122"/>
                <a:cs typeface="Barlow Bold" pitchFamily="34" charset="-120"/>
              </a:rPr>
              <a:t>3</a:t>
            </a:r>
            <a:endParaRPr lang="en-US" sz="3050" dirty="0"/>
          </a:p>
        </p:txBody>
      </p:sp>
      <p:sp>
        <p:nvSpPr>
          <p:cNvPr id="14" name="Text 12"/>
          <p:cNvSpPr/>
          <p:nvPr/>
        </p:nvSpPr>
        <p:spPr>
          <a:xfrm>
            <a:off x="10432375" y="4170283"/>
            <a:ext cx="3333988" cy="812006"/>
          </a:xfrm>
          <a:prstGeom prst="rect">
            <a:avLst/>
          </a:prstGeom>
          <a:noFill/>
          <a:ln/>
        </p:spPr>
        <p:txBody>
          <a:bodyPr wrap="square" lIns="0" tIns="0" rIns="0" bIns="0" rtlCol="0" anchor="t"/>
          <a:lstStyle/>
          <a:p>
            <a:pPr marL="0" indent="0">
              <a:lnSpc>
                <a:spcPts val="3150"/>
              </a:lnSpc>
              <a:buNone/>
            </a:pPr>
            <a:r>
              <a:rPr lang="en-US" sz="2550" b="1" dirty="0">
                <a:solidFill>
                  <a:srgbClr val="272525"/>
                </a:solidFill>
                <a:latin typeface="Barlow Bold" pitchFamily="34" charset="0"/>
                <a:ea typeface="Barlow Bold" pitchFamily="34" charset="-122"/>
                <a:cs typeface="Barlow Bold" pitchFamily="34" charset="-120"/>
              </a:rPr>
              <a:t>Tại sao bé nên nghe lời cô giáo?</a:t>
            </a:r>
            <a:endParaRPr lang="en-US" sz="2550" dirty="0"/>
          </a:p>
        </p:txBody>
      </p:sp>
      <p:sp>
        <p:nvSpPr>
          <p:cNvPr id="15" name="Text 13"/>
          <p:cNvSpPr/>
          <p:nvPr/>
        </p:nvSpPr>
        <p:spPr>
          <a:xfrm>
            <a:off x="10432375" y="5130403"/>
            <a:ext cx="3333988" cy="158019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Nghe lời cô giáo giúp bé học hỏi tốt hơn, vui chơi an toàn, và trở thành một bé ngoan ngoãn, lễ phép.</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down)">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fade">
                                      <p:cBhvr>
                                        <p:cTn id="45" dur="2000"/>
                                        <p:tgtEl>
                                          <p:spTgt spid="11">
                                            <p:txEl>
                                              <p:pRg st="0" end="0"/>
                                            </p:txEl>
                                          </p:spTgt>
                                        </p:tgtEl>
                                      </p:cBhvr>
                                    </p:animEffect>
                                    <p:anim calcmode="lin" valueType="num">
                                      <p:cBhvr>
                                        <p:cTn id="46"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47"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circle(in)">
                                      <p:cBhvr>
                                        <p:cTn id="52" dur="20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wipe(down)">
                                      <p:cBhvr>
                                        <p:cTn id="6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6161" y="726638"/>
            <a:ext cx="6071501" cy="673060"/>
          </a:xfrm>
          <a:prstGeom prst="rect">
            <a:avLst/>
          </a:prstGeom>
          <a:noFill/>
          <a:ln/>
        </p:spPr>
        <p:txBody>
          <a:bodyPr wrap="none" lIns="0" tIns="0" rIns="0" bIns="0" rtlCol="0" anchor="t"/>
          <a:lstStyle/>
          <a:p>
            <a:pPr marL="0" indent="0">
              <a:lnSpc>
                <a:spcPts val="5300"/>
              </a:lnSpc>
              <a:buNone/>
            </a:pPr>
            <a:r>
              <a:rPr lang="en-US" sz="4200" b="1" dirty="0">
                <a:solidFill>
                  <a:srgbClr val="7068F4"/>
                </a:solidFill>
                <a:latin typeface="Barlow Bold" pitchFamily="34" charset="0"/>
                <a:ea typeface="Barlow Bold" pitchFamily="34" charset="-122"/>
                <a:cs typeface="Barlow Bold" pitchFamily="34" charset="-120"/>
              </a:rPr>
              <a:t>Giới thiệu về </a:t>
            </a:r>
            <a:r>
              <a:rPr lang="en-US" sz="4200" b="1">
                <a:solidFill>
                  <a:srgbClr val="7068F4"/>
                </a:solidFill>
                <a:latin typeface="Barlow Bold" pitchFamily="34" charset="0"/>
                <a:ea typeface="Barlow Bold" pitchFamily="34" charset="-122"/>
                <a:cs typeface="Barlow Bold" pitchFamily="34" charset="-120"/>
              </a:rPr>
              <a:t>cô cấp dưỡng</a:t>
            </a:r>
            <a:endParaRPr lang="en-US" sz="4200" dirty="0"/>
          </a:p>
        </p:txBody>
      </p:sp>
      <p:sp>
        <p:nvSpPr>
          <p:cNvPr id="4" name="Text 1"/>
          <p:cNvSpPr/>
          <p:nvPr/>
        </p:nvSpPr>
        <p:spPr>
          <a:xfrm>
            <a:off x="716161" y="1706642"/>
            <a:ext cx="7711678" cy="654844"/>
          </a:xfrm>
          <a:prstGeom prst="rect">
            <a:avLst/>
          </a:prstGeom>
          <a:noFill/>
          <a:ln/>
        </p:spPr>
        <p:txBody>
          <a:bodyPr wrap="square" lIns="0" tIns="0" rIns="0" bIns="0" rtlCol="0" anchor="t"/>
          <a:lstStyle/>
          <a:p>
            <a:pPr marL="0" indent="0">
              <a:lnSpc>
                <a:spcPts val="2550"/>
              </a:lnSpc>
              <a:buNone/>
            </a:pPr>
            <a:r>
              <a:rPr lang="en-US" sz="1600">
                <a:solidFill>
                  <a:srgbClr val="272525"/>
                </a:solidFill>
                <a:latin typeface="Montserrat" pitchFamily="34" charset="0"/>
                <a:ea typeface="Montserrat" pitchFamily="34" charset="-122"/>
                <a:cs typeface="Montserrat" pitchFamily="34" charset="-120"/>
              </a:rPr>
              <a:t>Cô cấp dưỡng  </a:t>
            </a:r>
            <a:r>
              <a:rPr lang="en-US" sz="1600" dirty="0">
                <a:solidFill>
                  <a:srgbClr val="272525"/>
                </a:solidFill>
                <a:latin typeface="Montserrat" pitchFamily="34" charset="0"/>
                <a:ea typeface="Montserrat" pitchFamily="34" charset="-122"/>
                <a:cs typeface="Montserrat" pitchFamily="34" charset="-120"/>
              </a:rPr>
              <a:t>là người nấu những món ăn ngon cho các bé mỗi ngày. Cô luôn cố gắng nấu những món ăn bổ dưỡng, giúp bé lớn khỏe và thông minh.</a:t>
            </a:r>
            <a:endParaRPr lang="en-US" sz="1600" dirty="0"/>
          </a:p>
        </p:txBody>
      </p:sp>
      <p:pic>
        <p:nvPicPr>
          <p:cNvPr id="5" name="Image 1" descr="preencoded.png"/>
          <p:cNvPicPr>
            <a:picLocks noChangeAspect="1"/>
          </p:cNvPicPr>
          <p:nvPr/>
        </p:nvPicPr>
        <p:blipFill>
          <a:blip r:embed="rId4"/>
          <a:stretch>
            <a:fillRect/>
          </a:stretch>
        </p:blipFill>
        <p:spPr>
          <a:xfrm>
            <a:off x="716161" y="2591633"/>
            <a:ext cx="1023104" cy="1637109"/>
          </a:xfrm>
          <a:prstGeom prst="rect">
            <a:avLst/>
          </a:prstGeom>
        </p:spPr>
      </p:pic>
      <p:sp>
        <p:nvSpPr>
          <p:cNvPr id="6" name="Text 2"/>
          <p:cNvSpPr/>
          <p:nvPr/>
        </p:nvSpPr>
        <p:spPr>
          <a:xfrm>
            <a:off x="2046208" y="2796183"/>
            <a:ext cx="2692598" cy="336590"/>
          </a:xfrm>
          <a:prstGeom prst="rect">
            <a:avLst/>
          </a:prstGeom>
          <a:noFill/>
          <a:ln/>
        </p:spPr>
        <p:txBody>
          <a:bodyPr wrap="none" lIns="0" tIns="0" rIns="0" bIns="0" rtlCol="0" anchor="t"/>
          <a:lstStyle/>
          <a:p>
            <a:pPr marL="0" indent="0" algn="l">
              <a:lnSpc>
                <a:spcPts val="2650"/>
              </a:lnSpc>
              <a:buNone/>
            </a:pPr>
            <a:r>
              <a:rPr lang="en-US" sz="2100" b="1">
                <a:solidFill>
                  <a:srgbClr val="272525"/>
                </a:solidFill>
                <a:latin typeface="Barlow Bold" pitchFamily="34" charset="0"/>
                <a:ea typeface="Barlow Bold" pitchFamily="34" charset="-122"/>
                <a:cs typeface="Barlow Bold" pitchFamily="34" charset="-120"/>
              </a:rPr>
              <a:t>Cô  cấp dưỡng làm </a:t>
            </a:r>
            <a:r>
              <a:rPr lang="en-US" sz="2100" b="1" dirty="0">
                <a:solidFill>
                  <a:srgbClr val="272525"/>
                </a:solidFill>
                <a:latin typeface="Barlow Bold" pitchFamily="34" charset="0"/>
                <a:ea typeface="Barlow Bold" pitchFamily="34" charset="-122"/>
                <a:cs typeface="Barlow Bold" pitchFamily="34" charset="-120"/>
              </a:rPr>
              <a:t>gì?</a:t>
            </a:r>
            <a:endParaRPr lang="en-US" sz="2100" dirty="0"/>
          </a:p>
        </p:txBody>
      </p:sp>
      <p:sp>
        <p:nvSpPr>
          <p:cNvPr id="7" name="Text 3"/>
          <p:cNvSpPr/>
          <p:nvPr/>
        </p:nvSpPr>
        <p:spPr>
          <a:xfrm>
            <a:off x="2046208" y="3255526"/>
            <a:ext cx="6381631" cy="654844"/>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Montserrat" pitchFamily="34" charset="0"/>
                <a:ea typeface="Montserrat" pitchFamily="34" charset="-122"/>
                <a:cs typeface="Montserrat" pitchFamily="34" charset="-120"/>
              </a:rPr>
              <a:t>Cô bếp sơ chế nguyên liệu, nấu nướng, và chuẩn bị bữa ăn ngon cho các bé.</a:t>
            </a:r>
            <a:endParaRPr lang="en-US" sz="1600" dirty="0"/>
          </a:p>
        </p:txBody>
      </p:sp>
      <p:pic>
        <p:nvPicPr>
          <p:cNvPr id="8" name="Image 2" descr="preencoded.png"/>
          <p:cNvPicPr>
            <a:picLocks noChangeAspect="1"/>
          </p:cNvPicPr>
          <p:nvPr/>
        </p:nvPicPr>
        <p:blipFill>
          <a:blip r:embed="rId5"/>
          <a:stretch>
            <a:fillRect/>
          </a:stretch>
        </p:blipFill>
        <p:spPr>
          <a:xfrm>
            <a:off x="689001" y="4331867"/>
            <a:ext cx="1023104" cy="1637109"/>
          </a:xfrm>
          <a:prstGeom prst="rect">
            <a:avLst/>
          </a:prstGeom>
        </p:spPr>
      </p:pic>
      <p:sp>
        <p:nvSpPr>
          <p:cNvPr id="12" name="Text 6"/>
          <p:cNvSpPr/>
          <p:nvPr/>
        </p:nvSpPr>
        <p:spPr>
          <a:xfrm>
            <a:off x="2070185" y="4636115"/>
            <a:ext cx="2692598" cy="336590"/>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Barlow Bold" pitchFamily="34" charset="0"/>
                <a:ea typeface="Barlow Bold" pitchFamily="34" charset="-122"/>
                <a:cs typeface="Barlow Bold" pitchFamily="34" charset="-120"/>
              </a:rPr>
              <a:t>Làm gì khi ăn xong?</a:t>
            </a:r>
            <a:endParaRPr lang="en-US" sz="2100" dirty="0"/>
          </a:p>
        </p:txBody>
      </p:sp>
      <p:sp>
        <p:nvSpPr>
          <p:cNvPr id="13" name="Text 7"/>
          <p:cNvSpPr/>
          <p:nvPr/>
        </p:nvSpPr>
        <p:spPr>
          <a:xfrm>
            <a:off x="1739266" y="5328138"/>
            <a:ext cx="6688574" cy="1856451"/>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Montserrat" pitchFamily="34" charset="0"/>
                <a:ea typeface="Montserrat" pitchFamily="34" charset="-122"/>
                <a:cs typeface="Montserrat" pitchFamily="34" charset="-120"/>
              </a:rPr>
              <a:t>Bé nên nói "Con cảm ơn cô bếp!" hoặc "Món ăn của cô ngon quá!" để thể hiện sự lịch sự và biết ơn.</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010603"/>
            <a:ext cx="6497003" cy="812125"/>
          </a:xfrm>
          <a:prstGeom prst="rect">
            <a:avLst/>
          </a:prstGeom>
          <a:noFill/>
          <a:ln/>
        </p:spPr>
        <p:txBody>
          <a:bodyPr wrap="none" lIns="0" tIns="0" rIns="0" bIns="0" rtlCol="0" anchor="t"/>
          <a:lstStyle/>
          <a:p>
            <a:pPr marL="0" indent="0">
              <a:lnSpc>
                <a:spcPts val="6350"/>
              </a:lnSpc>
              <a:buNone/>
            </a:pPr>
            <a:r>
              <a:rPr lang="en-US" sz="5100" b="1" dirty="0">
                <a:solidFill>
                  <a:srgbClr val="7068F4"/>
                </a:solidFill>
                <a:latin typeface="Barlow Bold" pitchFamily="34" charset="0"/>
                <a:ea typeface="Barlow Bold" pitchFamily="34" charset="-122"/>
                <a:cs typeface="Barlow Bold" pitchFamily="34" charset="-120"/>
              </a:rPr>
              <a:t>Trò chơi: </a:t>
            </a:r>
            <a:r>
              <a:rPr lang="en-US" sz="5100" b="1">
                <a:solidFill>
                  <a:srgbClr val="7068F4"/>
                </a:solidFill>
                <a:latin typeface="Barlow Bold" pitchFamily="34" charset="0"/>
                <a:ea typeface="Barlow Bold" pitchFamily="34" charset="-122"/>
                <a:cs typeface="Barlow Bold" pitchFamily="34" charset="-120"/>
              </a:rPr>
              <a:t>Ai nhanh nhất ?</a:t>
            </a:r>
            <a:endParaRPr lang="en-US" sz="5100" dirty="0"/>
          </a:p>
        </p:txBody>
      </p:sp>
      <p:sp>
        <p:nvSpPr>
          <p:cNvPr id="4" name="Text 1"/>
          <p:cNvSpPr/>
          <p:nvPr/>
        </p:nvSpPr>
        <p:spPr>
          <a:xfrm>
            <a:off x="879277" y="1822728"/>
            <a:ext cx="7400687" cy="1555432"/>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Cô sẽ chuẩn bị một số hình ảnh về các cô, các bác trong trường mầm non. Các bé hãy quan sát hình ảnh và đoán xem đó là ai, làm công việc </a:t>
            </a:r>
            <a:r>
              <a:rPr lang="en-US" sz="1900">
                <a:solidFill>
                  <a:srgbClr val="272525"/>
                </a:solidFill>
                <a:latin typeface="Montserrat" pitchFamily="34" charset="0"/>
                <a:ea typeface="Montserrat" pitchFamily="34" charset="-122"/>
                <a:cs typeface="Montserrat" pitchFamily="34" charset="-120"/>
              </a:rPr>
              <a:t>gì. Bạn nào trả lời đúng và nhanh nhất bạn đó sẽ là người chiến thắng </a:t>
            </a:r>
            <a:endParaRPr lang="en-US" sz="1900" dirty="0"/>
          </a:p>
        </p:txBody>
      </p:sp>
      <p:sp>
        <p:nvSpPr>
          <p:cNvPr id="5" name="Shape 2"/>
          <p:cNvSpPr/>
          <p:nvPr/>
        </p:nvSpPr>
        <p:spPr>
          <a:xfrm>
            <a:off x="864037" y="3655814"/>
            <a:ext cx="7415927" cy="3563064"/>
          </a:xfrm>
          <a:prstGeom prst="roundRect">
            <a:avLst>
              <a:gd name="adj" fmla="val 6236"/>
            </a:avLst>
          </a:prstGeom>
          <a:noFill/>
          <a:ln w="15240">
            <a:solidFill>
              <a:srgbClr val="000000">
                <a:alpha val="8000"/>
              </a:srgbClr>
            </a:solidFill>
            <a:prstDash val="solid"/>
          </a:ln>
        </p:spPr>
      </p:sp>
      <p:sp>
        <p:nvSpPr>
          <p:cNvPr id="6" name="Shape 3"/>
          <p:cNvSpPr/>
          <p:nvPr/>
        </p:nvSpPr>
        <p:spPr>
          <a:xfrm>
            <a:off x="879277" y="3671054"/>
            <a:ext cx="7384613" cy="706517"/>
          </a:xfrm>
          <a:prstGeom prst="rect">
            <a:avLst/>
          </a:prstGeom>
          <a:solidFill>
            <a:srgbClr val="FFFFFF">
              <a:alpha val="4000"/>
            </a:srgbClr>
          </a:solidFill>
          <a:ln/>
        </p:spPr>
      </p:sp>
      <p:sp>
        <p:nvSpPr>
          <p:cNvPr id="7" name="Text 4"/>
          <p:cNvSpPr/>
          <p:nvPr/>
        </p:nvSpPr>
        <p:spPr>
          <a:xfrm>
            <a:off x="1126927" y="3826788"/>
            <a:ext cx="196381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Hình ảnh</a:t>
            </a:r>
            <a:endParaRPr lang="en-US" sz="1900" dirty="0"/>
          </a:p>
        </p:txBody>
      </p:sp>
      <p:sp>
        <p:nvSpPr>
          <p:cNvPr id="8" name="Text 5"/>
          <p:cNvSpPr/>
          <p:nvPr/>
        </p:nvSpPr>
        <p:spPr>
          <a:xfrm>
            <a:off x="3591997" y="3826788"/>
            <a:ext cx="196000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Công việc</a:t>
            </a:r>
            <a:endParaRPr lang="en-US" sz="1900" dirty="0"/>
          </a:p>
        </p:txBody>
      </p:sp>
      <p:sp>
        <p:nvSpPr>
          <p:cNvPr id="9" name="Text 6"/>
          <p:cNvSpPr/>
          <p:nvPr/>
        </p:nvSpPr>
        <p:spPr>
          <a:xfrm>
            <a:off x="6053257" y="3826788"/>
            <a:ext cx="196381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Lời chào</a:t>
            </a:r>
            <a:endParaRPr lang="en-US" sz="1900" dirty="0"/>
          </a:p>
        </p:txBody>
      </p:sp>
      <p:sp>
        <p:nvSpPr>
          <p:cNvPr id="10" name="Shape 7"/>
          <p:cNvSpPr/>
          <p:nvPr/>
        </p:nvSpPr>
        <p:spPr>
          <a:xfrm>
            <a:off x="879277" y="4377571"/>
            <a:ext cx="7384613" cy="706517"/>
          </a:xfrm>
          <a:prstGeom prst="rect">
            <a:avLst/>
          </a:prstGeom>
          <a:solidFill>
            <a:srgbClr val="000000">
              <a:alpha val="4000"/>
            </a:srgbClr>
          </a:solidFill>
          <a:ln/>
        </p:spPr>
      </p:sp>
      <p:sp>
        <p:nvSpPr>
          <p:cNvPr id="11" name="Text 8"/>
          <p:cNvSpPr/>
          <p:nvPr/>
        </p:nvSpPr>
        <p:spPr>
          <a:xfrm>
            <a:off x="1126927" y="4533305"/>
            <a:ext cx="196381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Cô giáo</a:t>
            </a:r>
            <a:endParaRPr lang="en-US" sz="1900" dirty="0"/>
          </a:p>
        </p:txBody>
      </p:sp>
      <p:sp>
        <p:nvSpPr>
          <p:cNvPr id="12" name="Text 9"/>
          <p:cNvSpPr/>
          <p:nvPr/>
        </p:nvSpPr>
        <p:spPr>
          <a:xfrm>
            <a:off x="3591997" y="4533305"/>
            <a:ext cx="196000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Dạy học</a:t>
            </a:r>
            <a:endParaRPr lang="en-US" sz="1900" dirty="0"/>
          </a:p>
        </p:txBody>
      </p:sp>
      <p:sp>
        <p:nvSpPr>
          <p:cNvPr id="13" name="Text 10"/>
          <p:cNvSpPr/>
          <p:nvPr/>
        </p:nvSpPr>
        <p:spPr>
          <a:xfrm>
            <a:off x="6053257" y="4533305"/>
            <a:ext cx="196381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Chào cô!</a:t>
            </a:r>
            <a:endParaRPr lang="en-US" sz="1900" dirty="0"/>
          </a:p>
        </p:txBody>
      </p:sp>
      <p:sp>
        <p:nvSpPr>
          <p:cNvPr id="14" name="Shape 11"/>
          <p:cNvSpPr/>
          <p:nvPr/>
        </p:nvSpPr>
        <p:spPr>
          <a:xfrm>
            <a:off x="879277" y="5084088"/>
            <a:ext cx="7384613" cy="706517"/>
          </a:xfrm>
          <a:prstGeom prst="rect">
            <a:avLst/>
          </a:prstGeom>
          <a:solidFill>
            <a:srgbClr val="FFFFFF">
              <a:alpha val="4000"/>
            </a:srgbClr>
          </a:solidFill>
          <a:ln/>
        </p:spPr>
      </p:sp>
      <p:sp>
        <p:nvSpPr>
          <p:cNvPr id="15" name="Text 12"/>
          <p:cNvSpPr/>
          <p:nvPr/>
        </p:nvSpPr>
        <p:spPr>
          <a:xfrm>
            <a:off x="1126927" y="5239822"/>
            <a:ext cx="196381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Bác bảo vệ</a:t>
            </a:r>
            <a:endParaRPr lang="en-US" sz="1900" dirty="0"/>
          </a:p>
        </p:txBody>
      </p:sp>
      <p:sp>
        <p:nvSpPr>
          <p:cNvPr id="16" name="Text 13"/>
          <p:cNvSpPr/>
          <p:nvPr/>
        </p:nvSpPr>
        <p:spPr>
          <a:xfrm>
            <a:off x="3591997" y="5239822"/>
            <a:ext cx="196000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Bảo vệ trường</a:t>
            </a:r>
            <a:endParaRPr lang="en-US" sz="1900" dirty="0"/>
          </a:p>
        </p:txBody>
      </p:sp>
      <p:sp>
        <p:nvSpPr>
          <p:cNvPr id="17" name="Text 14"/>
          <p:cNvSpPr/>
          <p:nvPr/>
        </p:nvSpPr>
        <p:spPr>
          <a:xfrm>
            <a:off x="6053257" y="5239822"/>
            <a:ext cx="196381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Chào bác!</a:t>
            </a:r>
            <a:endParaRPr lang="en-US" sz="1900" dirty="0"/>
          </a:p>
        </p:txBody>
      </p:sp>
      <p:sp>
        <p:nvSpPr>
          <p:cNvPr id="18" name="Shape 15"/>
          <p:cNvSpPr/>
          <p:nvPr/>
        </p:nvSpPr>
        <p:spPr>
          <a:xfrm>
            <a:off x="879277" y="5790605"/>
            <a:ext cx="7384613" cy="706517"/>
          </a:xfrm>
          <a:prstGeom prst="rect">
            <a:avLst/>
          </a:prstGeom>
          <a:solidFill>
            <a:srgbClr val="000000">
              <a:alpha val="4000"/>
            </a:srgbClr>
          </a:solidFill>
          <a:ln/>
        </p:spPr>
      </p:sp>
      <p:sp>
        <p:nvSpPr>
          <p:cNvPr id="19" name="Text 16"/>
          <p:cNvSpPr/>
          <p:nvPr/>
        </p:nvSpPr>
        <p:spPr>
          <a:xfrm>
            <a:off x="1126927" y="5946338"/>
            <a:ext cx="196381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Cô bếp</a:t>
            </a:r>
            <a:endParaRPr lang="en-US" sz="1900" dirty="0"/>
          </a:p>
        </p:txBody>
      </p:sp>
      <p:sp>
        <p:nvSpPr>
          <p:cNvPr id="20" name="Text 17"/>
          <p:cNvSpPr/>
          <p:nvPr/>
        </p:nvSpPr>
        <p:spPr>
          <a:xfrm>
            <a:off x="3591997" y="5946338"/>
            <a:ext cx="196000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Nấu ăn</a:t>
            </a:r>
            <a:endParaRPr lang="en-US" sz="1900" dirty="0"/>
          </a:p>
        </p:txBody>
      </p:sp>
      <p:sp>
        <p:nvSpPr>
          <p:cNvPr id="21" name="Text 18"/>
          <p:cNvSpPr/>
          <p:nvPr/>
        </p:nvSpPr>
        <p:spPr>
          <a:xfrm>
            <a:off x="6053257" y="5946338"/>
            <a:ext cx="1963817" cy="395049"/>
          </a:xfrm>
          <a:prstGeom prst="rect">
            <a:avLst/>
          </a:prstGeom>
          <a:noFill/>
          <a:ln/>
        </p:spPr>
        <p:txBody>
          <a:bodyPr wrap="non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Chào cô!</a:t>
            </a:r>
            <a:endParaRPr lang="en-US" sz="1900" dirty="0"/>
          </a:p>
        </p:txBody>
      </p:sp>
      <p:sp>
        <p:nvSpPr>
          <p:cNvPr id="25" name="Text 22"/>
          <p:cNvSpPr/>
          <p:nvPr/>
        </p:nvSpPr>
        <p:spPr>
          <a:xfrm>
            <a:off x="6053257" y="6652855"/>
            <a:ext cx="1963817" cy="395049"/>
          </a:xfrm>
          <a:prstGeom prst="rect">
            <a:avLst/>
          </a:prstGeom>
          <a:noFill/>
          <a:ln/>
        </p:spPr>
        <p:txBody>
          <a:bodyPr wrap="none" lIns="0" tIns="0" rIns="0" bIns="0" rtlCol="0" anchor="t"/>
          <a:lstStyle/>
          <a:p>
            <a:pPr marL="0" indent="0">
              <a:lnSpc>
                <a:spcPts val="3100"/>
              </a:lnSpc>
              <a:buNone/>
            </a:pP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4037" y="823913"/>
            <a:ext cx="6497003" cy="812125"/>
          </a:xfrm>
          <a:prstGeom prst="rect">
            <a:avLst/>
          </a:prstGeom>
          <a:noFill/>
          <a:ln/>
        </p:spPr>
        <p:txBody>
          <a:bodyPr wrap="none" lIns="0" tIns="0" rIns="0" bIns="0" rtlCol="0" anchor="t"/>
          <a:lstStyle/>
          <a:p>
            <a:pPr marL="0" indent="0">
              <a:lnSpc>
                <a:spcPts val="6350"/>
              </a:lnSpc>
              <a:buNone/>
            </a:pPr>
            <a:r>
              <a:rPr lang="en-US" sz="5100" b="1" dirty="0">
                <a:solidFill>
                  <a:srgbClr val="7068F4"/>
                </a:solidFill>
                <a:latin typeface="Barlow Bold" pitchFamily="34" charset="0"/>
                <a:ea typeface="Barlow Bold" pitchFamily="34" charset="-122"/>
                <a:cs typeface="Barlow Bold" pitchFamily="34" charset="-120"/>
              </a:rPr>
              <a:t>Kết thúc</a:t>
            </a:r>
            <a:endParaRPr lang="en-US" sz="5100" dirty="0"/>
          </a:p>
        </p:txBody>
      </p:sp>
      <p:sp>
        <p:nvSpPr>
          <p:cNvPr id="3" name="Text 1"/>
          <p:cNvSpPr/>
          <p:nvPr/>
        </p:nvSpPr>
        <p:spPr>
          <a:xfrm>
            <a:off x="864037" y="2129790"/>
            <a:ext cx="12902327" cy="118514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Hôm nay, các bé đã học được rất nhiều điều về những người làm việc trong trường mầm non và cách chào hỏi lịch sự. Cô hi vọng các bé sẽ nhớ những điều này và thể hiện sự tôn trọng với các cô, các bác trong trường mầm non.</a:t>
            </a:r>
            <a:endParaRPr lang="en-US" sz="1900" dirty="0"/>
          </a:p>
        </p:txBody>
      </p:sp>
      <p:sp>
        <p:nvSpPr>
          <p:cNvPr id="4" name="Shape 2"/>
          <p:cNvSpPr/>
          <p:nvPr/>
        </p:nvSpPr>
        <p:spPr>
          <a:xfrm>
            <a:off x="864037" y="3592592"/>
            <a:ext cx="4136231" cy="3813096"/>
          </a:xfrm>
          <a:prstGeom prst="roundRect">
            <a:avLst>
              <a:gd name="adj" fmla="val 5827"/>
            </a:avLst>
          </a:prstGeom>
          <a:solidFill>
            <a:srgbClr val="EEEFF5"/>
          </a:solidFill>
          <a:ln/>
          <a:effectLst>
            <a:outerShdw blurRad="60960" dist="30480" dir="13500000" algn="bl" rotWithShape="0">
              <a:srgbClr val="FFFFFF">
                <a:alpha val="70000"/>
              </a:srgbClr>
            </a:outerShdw>
          </a:effectLst>
        </p:spPr>
      </p:sp>
      <p:sp>
        <p:nvSpPr>
          <p:cNvPr id="5" name="Text 3"/>
          <p:cNvSpPr/>
          <p:nvPr/>
        </p:nvSpPr>
        <p:spPr>
          <a:xfrm>
            <a:off x="1110853" y="3839408"/>
            <a:ext cx="3248501" cy="406003"/>
          </a:xfrm>
          <a:prstGeom prst="rect">
            <a:avLst/>
          </a:prstGeom>
          <a:noFill/>
          <a:ln/>
        </p:spPr>
        <p:txBody>
          <a:bodyPr wrap="none" lIns="0" tIns="0" rIns="0" bIns="0" rtlCol="0" anchor="t"/>
          <a:lstStyle/>
          <a:p>
            <a:pPr marL="0" indent="0">
              <a:lnSpc>
                <a:spcPts val="3150"/>
              </a:lnSpc>
              <a:buNone/>
            </a:pPr>
            <a:r>
              <a:rPr lang="en-US" sz="2550" b="1" dirty="0">
                <a:solidFill>
                  <a:srgbClr val="272525"/>
                </a:solidFill>
                <a:latin typeface="Barlow Bold" pitchFamily="34" charset="0"/>
                <a:ea typeface="Barlow Bold" pitchFamily="34" charset="-122"/>
                <a:cs typeface="Barlow Bold" pitchFamily="34" charset="-120"/>
              </a:rPr>
              <a:t>Luôn chào hỏi lễ phép</a:t>
            </a:r>
            <a:endParaRPr lang="en-US" sz="2550" dirty="0"/>
          </a:p>
        </p:txBody>
      </p:sp>
      <p:sp>
        <p:nvSpPr>
          <p:cNvPr id="6" name="Text 4"/>
          <p:cNvSpPr/>
          <p:nvPr/>
        </p:nvSpPr>
        <p:spPr>
          <a:xfrm>
            <a:off x="1110853" y="4393525"/>
            <a:ext cx="3642598" cy="1975247"/>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Chào hỏi lễ phép là cách thể hiện sự tôn trọng với người lớn. Bé nên nhớ chào hỏi cô giáo, bác bảo vệ, cô bếp, bác lái xe mỗi khi gặp họ.</a:t>
            </a:r>
            <a:endParaRPr lang="en-US" sz="1900" dirty="0"/>
          </a:p>
        </p:txBody>
      </p:sp>
      <p:sp>
        <p:nvSpPr>
          <p:cNvPr id="7" name="Shape 5"/>
          <p:cNvSpPr/>
          <p:nvPr/>
        </p:nvSpPr>
        <p:spPr>
          <a:xfrm>
            <a:off x="5247084" y="3592592"/>
            <a:ext cx="4136231" cy="3813096"/>
          </a:xfrm>
          <a:prstGeom prst="roundRect">
            <a:avLst>
              <a:gd name="adj" fmla="val 5827"/>
            </a:avLst>
          </a:prstGeom>
          <a:solidFill>
            <a:srgbClr val="EEEFF5"/>
          </a:solidFill>
          <a:ln/>
          <a:effectLst>
            <a:outerShdw blurRad="60960" dist="30480" dir="13500000" algn="bl" rotWithShape="0">
              <a:srgbClr val="FFFFFF">
                <a:alpha val="70000"/>
              </a:srgbClr>
            </a:outerShdw>
          </a:effectLst>
        </p:spPr>
      </p:sp>
      <p:sp>
        <p:nvSpPr>
          <p:cNvPr id="8" name="Text 6"/>
          <p:cNvSpPr/>
          <p:nvPr/>
        </p:nvSpPr>
        <p:spPr>
          <a:xfrm>
            <a:off x="5493901" y="3839408"/>
            <a:ext cx="3248501" cy="406003"/>
          </a:xfrm>
          <a:prstGeom prst="rect">
            <a:avLst/>
          </a:prstGeom>
          <a:noFill/>
          <a:ln/>
        </p:spPr>
        <p:txBody>
          <a:bodyPr wrap="none" lIns="0" tIns="0" rIns="0" bIns="0" rtlCol="0" anchor="t"/>
          <a:lstStyle/>
          <a:p>
            <a:pPr marL="0" indent="0">
              <a:lnSpc>
                <a:spcPts val="3150"/>
              </a:lnSpc>
              <a:buNone/>
            </a:pPr>
            <a:r>
              <a:rPr lang="en-US" sz="2550" b="1" dirty="0">
                <a:solidFill>
                  <a:srgbClr val="272525"/>
                </a:solidFill>
                <a:latin typeface="Barlow Bold" pitchFamily="34" charset="0"/>
                <a:ea typeface="Barlow Bold" pitchFamily="34" charset="-122"/>
                <a:cs typeface="Barlow Bold" pitchFamily="34" charset="-120"/>
              </a:rPr>
              <a:t>Giúp đỡ khi có thể</a:t>
            </a:r>
            <a:endParaRPr lang="en-US" sz="2550" dirty="0"/>
          </a:p>
        </p:txBody>
      </p:sp>
      <p:sp>
        <p:nvSpPr>
          <p:cNvPr id="9" name="Text 7"/>
          <p:cNvSpPr/>
          <p:nvPr/>
        </p:nvSpPr>
        <p:spPr>
          <a:xfrm>
            <a:off x="5493901" y="4393525"/>
            <a:ext cx="3642598" cy="1975247"/>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Bé có thể giúp cô giáo dọn dẹp lớp học, giúp bác bảo vệ giữ gìn trật tự, giúp cô bếp rửa chén bát, giúp bác lái xe sắp xếp đồ dùng.</a:t>
            </a:r>
            <a:endParaRPr lang="en-US" sz="1900" dirty="0"/>
          </a:p>
        </p:txBody>
      </p:sp>
      <p:sp>
        <p:nvSpPr>
          <p:cNvPr id="10" name="Shape 8"/>
          <p:cNvSpPr/>
          <p:nvPr/>
        </p:nvSpPr>
        <p:spPr>
          <a:xfrm>
            <a:off x="9630132" y="3592592"/>
            <a:ext cx="4136231" cy="3813096"/>
          </a:xfrm>
          <a:prstGeom prst="roundRect">
            <a:avLst>
              <a:gd name="adj" fmla="val 5827"/>
            </a:avLst>
          </a:prstGeom>
          <a:solidFill>
            <a:srgbClr val="EEEFF5"/>
          </a:solidFill>
          <a:ln/>
          <a:effectLst>
            <a:outerShdw blurRad="60960" dist="30480" dir="13500000" algn="bl" rotWithShape="0">
              <a:srgbClr val="FFFFFF">
                <a:alpha val="70000"/>
              </a:srgbClr>
            </a:outerShdw>
          </a:effectLst>
        </p:spPr>
      </p:sp>
      <p:sp>
        <p:nvSpPr>
          <p:cNvPr id="11" name="Text 9"/>
          <p:cNvSpPr/>
          <p:nvPr/>
        </p:nvSpPr>
        <p:spPr>
          <a:xfrm>
            <a:off x="9876949" y="3839408"/>
            <a:ext cx="3248501" cy="406003"/>
          </a:xfrm>
          <a:prstGeom prst="rect">
            <a:avLst/>
          </a:prstGeom>
          <a:noFill/>
          <a:ln/>
        </p:spPr>
        <p:txBody>
          <a:bodyPr wrap="none" lIns="0" tIns="0" rIns="0" bIns="0" rtlCol="0" anchor="t"/>
          <a:lstStyle/>
          <a:p>
            <a:pPr marL="0" indent="0">
              <a:lnSpc>
                <a:spcPts val="3150"/>
              </a:lnSpc>
              <a:buNone/>
            </a:pPr>
            <a:r>
              <a:rPr lang="en-US" sz="2550" b="1" dirty="0">
                <a:solidFill>
                  <a:srgbClr val="272525"/>
                </a:solidFill>
                <a:latin typeface="Barlow Bold" pitchFamily="34" charset="0"/>
                <a:ea typeface="Barlow Bold" pitchFamily="34" charset="-122"/>
                <a:cs typeface="Barlow Bold" pitchFamily="34" charset="-120"/>
              </a:rPr>
              <a:t>Yêu thương mọi người</a:t>
            </a:r>
            <a:endParaRPr lang="en-US" sz="2550" dirty="0"/>
          </a:p>
        </p:txBody>
      </p:sp>
      <p:sp>
        <p:nvSpPr>
          <p:cNvPr id="12" name="Text 10"/>
          <p:cNvSpPr/>
          <p:nvPr/>
        </p:nvSpPr>
        <p:spPr>
          <a:xfrm>
            <a:off x="9876949" y="4393525"/>
            <a:ext cx="3642598" cy="2765346"/>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Montserrat" pitchFamily="34" charset="0"/>
                <a:ea typeface="Montserrat" pitchFamily="34" charset="-122"/>
                <a:cs typeface="Montserrat" pitchFamily="34" charset="-120"/>
              </a:rPr>
              <a:t>Bé hãy yêu thương và tôn trọng mọi người xung quanh, đặc biệt là những người làm việc trong trường mầm non, những người luôn yêu thương và chăm sóc bé mỗi ngày.</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mph" presetSubtype="0" fill="hold" nodeType="clickEffect">
                                  <p:stCondLst>
                                    <p:cond delay="0"/>
                                  </p:stCondLst>
                                  <p:childTnLst>
                                    <p:animClr clrSpc="hsl" dir="cw">
                                      <p:cBhvr override="childStyle">
                                        <p:cTn id="14" dur="500" fill="hold"/>
                                        <p:tgtEl>
                                          <p:spTgt spid="3">
                                            <p:txEl>
                                              <p:pRg st="0" end="0"/>
                                            </p:txEl>
                                          </p:spTgt>
                                        </p:tgtEl>
                                        <p:attrNameLst>
                                          <p:attrName>style.color</p:attrName>
                                        </p:attrNameLst>
                                      </p:cBhvr>
                                      <p:by>
                                        <p:hsl h="0" s="-70588" l="0"/>
                                      </p:by>
                                    </p:animClr>
                                    <p:animClr clrSpc="hsl" dir="cw">
                                      <p:cBhvr>
                                        <p:cTn id="15" dur="500" fill="hold"/>
                                        <p:tgtEl>
                                          <p:spTgt spid="3">
                                            <p:txEl>
                                              <p:pRg st="0" end="0"/>
                                            </p:txEl>
                                          </p:spTgt>
                                        </p:tgtEl>
                                        <p:attrNameLst>
                                          <p:attrName>fillcolor</p:attrName>
                                        </p:attrNameLst>
                                      </p:cBhvr>
                                      <p:by>
                                        <p:hsl h="0" s="-70588" l="0"/>
                                      </p:by>
                                    </p:animClr>
                                    <p:animClr clrSpc="hsl" dir="cw">
                                      <p:cBhvr>
                                        <p:cTn id="16" dur="500" fill="hold"/>
                                        <p:tgtEl>
                                          <p:spTgt spid="3">
                                            <p:txEl>
                                              <p:pRg st="0" end="0"/>
                                            </p:txEl>
                                          </p:spTgt>
                                        </p:tgtEl>
                                        <p:attrNameLst>
                                          <p:attrName>stroke.color</p:attrName>
                                        </p:attrNameLst>
                                      </p:cBhvr>
                                      <p:by>
                                        <p:hsl h="0" s="-70588" l="0"/>
                                      </p:by>
                                    </p:animClr>
                                    <p:set>
                                      <p:cBhvr>
                                        <p:cTn id="17" dur="500" fill="hold"/>
                                        <p:tgtEl>
                                          <p:spTgt spid="3">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down)">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 calcmode="lin" valueType="num">
                                      <p:cBhvr>
                                        <p:cTn id="4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543</Words>
  <Application>Microsoft Office PowerPoint</Application>
  <PresentationFormat>Custom</PresentationFormat>
  <Paragraphs>46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Barlow Bold</vt:lpstr>
      <vt:lpstr>Montserrat</vt: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4</cp:revision>
  <dcterms:created xsi:type="dcterms:W3CDTF">2024-09-28T03:02:18Z</dcterms:created>
  <dcterms:modified xsi:type="dcterms:W3CDTF">2025-12-09T02:41:58Z</dcterms:modified>
</cp:coreProperties>
</file>